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7"/>
    <p:restoredTop sz="77160"/>
  </p:normalViewPr>
  <p:slideViewPr>
    <p:cSldViewPr snapToGrid="0" snapToObjects="1">
      <p:cViewPr varScale="1">
        <p:scale>
          <a:sx n="83" d="100"/>
          <a:sy n="83" d="100"/>
        </p:scale>
        <p:origin x="17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05E3D-4A15-ED42-A8A8-C8386D107E90}" type="datetimeFigureOut">
              <a:rPr lang="en-US" smtClean="0"/>
              <a:t>4/22/20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12C6E-73BE-BA46-9CFE-56C773063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stretch out your arm and make a fist, then your fist covers about 10 degrees on your field of vision,</a:t>
            </a:r>
          </a:p>
          <a:p>
            <a:r>
              <a:rPr lang="en-US" dirty="0"/>
              <a:t>Finger = ~1*</a:t>
            </a:r>
          </a:p>
          <a:p>
            <a:r>
              <a:rPr lang="en-US" dirty="0"/>
              <a:t>Finger tip to first knuckle = ~3*</a:t>
            </a:r>
          </a:p>
          <a:p>
            <a:r>
              <a:rPr lang="en-US" dirty="0"/>
              <a:t>Middle knuckle = ~4*</a:t>
            </a:r>
          </a:p>
          <a:p>
            <a:r>
              <a:rPr lang="en-US" dirty="0"/>
              <a:t>Third knuckle = ~6*</a:t>
            </a:r>
          </a:p>
          <a:p>
            <a:r>
              <a:rPr lang="en-US" dirty="0"/>
              <a:t>Fist = ~10*</a:t>
            </a:r>
          </a:p>
          <a:p>
            <a:r>
              <a:rPr lang="en-US" dirty="0"/>
              <a:t>Hang loose = ~25*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12C6E-73BE-BA46-9CFE-56C773063D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43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information could</a:t>
            </a:r>
            <a:r>
              <a:rPr lang="en-US" baseline="0" dirty="0"/>
              <a:t> we tell some who would like to see Venus too?</a:t>
            </a:r>
          </a:p>
          <a:p>
            <a:r>
              <a:rPr lang="en-US" baseline="0" dirty="0"/>
              <a:t>Sunset </a:t>
            </a:r>
            <a:r>
              <a:rPr lang="en-US" baseline="0" dirty="0">
                <a:sym typeface="Wingdings"/>
              </a:rPr>
              <a:t> Sun sets in the west, so look that way</a:t>
            </a:r>
            <a:r>
              <a:rPr lang="mr-IN" baseline="0" dirty="0">
                <a:sym typeface="Wingdings"/>
              </a:rPr>
              <a:t>…</a:t>
            </a:r>
            <a:r>
              <a:rPr lang="en-US" baseline="0" dirty="0">
                <a:sym typeface="Wingdings"/>
              </a:rPr>
              <a:t>not too high up in the sky</a:t>
            </a:r>
            <a:r>
              <a:rPr lang="mr-IN" baseline="0" dirty="0">
                <a:sym typeface="Wingdings"/>
              </a:rPr>
              <a:t>…</a:t>
            </a:r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Altitude ~ 20*  (0* - horizon, 90* zenith)</a:t>
            </a:r>
          </a:p>
          <a:p>
            <a:r>
              <a:rPr lang="en-US" baseline="0" dirty="0">
                <a:sym typeface="Wingdings"/>
              </a:rPr>
              <a:t>Azimuth ~ 280* (N 0*, E 90*, S 180*, W 270*)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Remember…</a:t>
            </a:r>
          </a:p>
          <a:p>
            <a:r>
              <a:rPr lang="en-US" dirty="0"/>
              <a:t>If you stretch out your arm and make a fist, then your fist covers about 10 degrees on your field of vision,</a:t>
            </a:r>
          </a:p>
          <a:p>
            <a:r>
              <a:rPr lang="en-US" dirty="0"/>
              <a:t>Finger = ~1*</a:t>
            </a:r>
          </a:p>
          <a:p>
            <a:r>
              <a:rPr lang="en-US" dirty="0"/>
              <a:t>Finger tip to first knuckle = ~3*</a:t>
            </a:r>
          </a:p>
          <a:p>
            <a:r>
              <a:rPr lang="en-US" dirty="0"/>
              <a:t>Middle knuckle = ~4*</a:t>
            </a:r>
          </a:p>
          <a:p>
            <a:r>
              <a:rPr lang="en-US" dirty="0"/>
              <a:t>Third knuckle = ~6*</a:t>
            </a:r>
          </a:p>
          <a:p>
            <a:r>
              <a:rPr lang="en-US" dirty="0"/>
              <a:t>Fist = ~10*</a:t>
            </a:r>
          </a:p>
          <a:p>
            <a:r>
              <a:rPr lang="en-US" dirty="0"/>
              <a:t>Hang loose = ~25*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12C6E-73BE-BA46-9CFE-56C773063D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08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12C6E-73BE-BA46-9CFE-56C773063D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35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stretch out your arm and make a fist, then your fist covers about 10 degrees on your field of vision,</a:t>
            </a:r>
          </a:p>
          <a:p>
            <a:r>
              <a:rPr lang="en-US" dirty="0"/>
              <a:t>Finger = ~1*</a:t>
            </a:r>
          </a:p>
          <a:p>
            <a:r>
              <a:rPr lang="en-US" dirty="0"/>
              <a:t>Finger tip to first knuckle = ~3*</a:t>
            </a:r>
          </a:p>
          <a:p>
            <a:r>
              <a:rPr lang="en-US" dirty="0"/>
              <a:t>Middle knuckle = ~4*</a:t>
            </a:r>
          </a:p>
          <a:p>
            <a:r>
              <a:rPr lang="en-US" dirty="0"/>
              <a:t>Third knuckle = ~6*</a:t>
            </a:r>
          </a:p>
          <a:p>
            <a:r>
              <a:rPr lang="en-US" dirty="0"/>
              <a:t>Fist = ~10*</a:t>
            </a:r>
          </a:p>
          <a:p>
            <a:r>
              <a:rPr lang="en-US" dirty="0"/>
              <a:t>Hang loose = ~25*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12C6E-73BE-BA46-9CFE-56C773063D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21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C62973A3-0240-3242-AC59-142375436DC8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8ABEE06-04F3-8545-A4AE-A7B371571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3A3-0240-3242-AC59-142375436DC8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EE06-04F3-8545-A4AE-A7B371571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62973A3-0240-3242-AC59-142375436DC8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8ABEE06-04F3-8545-A4AE-A7B371571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3A3-0240-3242-AC59-142375436DC8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EE06-04F3-8545-A4AE-A7B371571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62973A3-0240-3242-AC59-142375436DC8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8ABEE06-04F3-8545-A4AE-A7B371571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62973A3-0240-3242-AC59-142375436DC8}" type="datetimeFigureOut">
              <a:rPr lang="en-US" smtClean="0"/>
              <a:t>4/22/20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8ABEE06-04F3-8545-A4AE-A7B371571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62973A3-0240-3242-AC59-142375436DC8}" type="datetimeFigureOut">
              <a:rPr lang="en-US" smtClean="0"/>
              <a:t>4/22/20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8ABEE06-04F3-8545-A4AE-A7B371571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3A3-0240-3242-AC59-142375436DC8}" type="datetimeFigureOut">
              <a:rPr lang="en-US" smtClean="0"/>
              <a:t>4/22/20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EE06-04F3-8545-A4AE-A7B371571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62973A3-0240-3242-AC59-142375436DC8}" type="datetimeFigureOut">
              <a:rPr lang="en-US" smtClean="0"/>
              <a:t>4/22/20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8ABEE06-04F3-8545-A4AE-A7B371571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3A3-0240-3242-AC59-142375436DC8}" type="datetimeFigureOut">
              <a:rPr lang="en-US" smtClean="0"/>
              <a:t>4/22/20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EE06-04F3-8545-A4AE-A7B371571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62973A3-0240-3242-AC59-142375436DC8}" type="datetimeFigureOut">
              <a:rPr lang="en-US" smtClean="0"/>
              <a:t>4/22/20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08ABEE06-04F3-8545-A4AE-A7B371571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973A3-0240-3242-AC59-142375436DC8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BEE06-04F3-8545-A4AE-A7B37157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9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.myvrspot.com/iframe?v=fOTE3YWY4MDI5ZGJhMzk0MTYyOWVhNmM2OTM3YTYwZDg" TargetMode="External"/><Relationship Id="rId2" Type="http://schemas.openxmlformats.org/officeDocument/2006/relationships/hyperlink" Target="http://www.skyandtelescope.com/astronomy-resources/what-are-celestial-coordinate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Stargazing Terminology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OBJECTIVE 2</a:t>
            </a:r>
          </a:p>
          <a:p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677779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581184" cy="5550722"/>
          </a:xfrm>
        </p:spPr>
        <p:txBody>
          <a:bodyPr>
            <a:normAutofit fontScale="92500" lnSpcReduction="10000"/>
          </a:bodyPr>
          <a:lstStyle/>
          <a:p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Declination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angular distance of a point north or south of the celestial equator (like latitude only in the sky) - Directly out from the Earth's equator, 0° latitude, is the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celestial equator,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0° declination. If you stand on the Earth's equator, the celestial equator passes overhead. Stand on the North Pole, latitude 90° N, and overhead will be the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north celestial pole,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declination +90°.</a:t>
            </a:r>
            <a:endParaRPr lang="en-US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Right ascension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like longitude only in the sky - Instead of counting in degrees, as with longitude around the Earth, right ascension is usually counted in hours, from 0 to 24 around the sky. This is just a different way of putting dividing marks on a circle. One hour in this scheme is 1/24 of a circle, or 15°. </a:t>
            </a:r>
          </a:p>
          <a:p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Ecliptic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a great circle on the celestial sphere representing the sun's apparent path during the year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efining RA and De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79" y="1135000"/>
            <a:ext cx="4505227" cy="4584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efining RA and Dec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79" y="1287400"/>
            <a:ext cx="4505227" cy="45849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9855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6" y="398585"/>
            <a:ext cx="6768753" cy="6049107"/>
          </a:xfrm>
        </p:spPr>
        <p:txBody>
          <a:bodyPr>
            <a:normAutofit fontScale="92500" lnSpcReduction="10000"/>
          </a:bodyPr>
          <a:lstStyle/>
          <a:p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Altitude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distance an object appears to be above the horizon as measured by a sextant. The angle is measured up from the closest point on the horizon up to the zenith of the observer. (90*)</a:t>
            </a:r>
          </a:p>
          <a:p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Azimuth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 angular distance along the horizon to the location of the object. It starts due North and increases clockwise to 90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East, then 180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South and then 270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West and finally back to 0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North.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Stars that sit directly above the Earth’s North or South Pole are called Pole Stars. </a:t>
            </a:r>
          </a:p>
          <a:p>
            <a:pPr lvl="1"/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North Star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Polaris, or the North Star, sits almost directly above the North Pole.  </a:t>
            </a:r>
          </a:p>
          <a:p>
            <a:pPr lvl="1"/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Southern Cross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used to find South, similar to Polaris (North Star)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Constellations:  a group of stars forming a recognizable pattern that is traditionally named after its apparent form or identified with a mythological figure. Modern astronomers divide the sky into eighty-eight constellations with defined boundaries</a:t>
            </a:r>
          </a:p>
        </p:txBody>
      </p:sp>
      <p:pic>
        <p:nvPicPr>
          <p:cNvPr id="5" name="Picture 4" descr="mage result for zenith astronom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34" y="1443957"/>
            <a:ext cx="4657144" cy="4269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mage result for zenith astronomy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34" y="1596357"/>
            <a:ext cx="4657144" cy="42691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156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“</a:t>
            </a:r>
            <a:r>
              <a:rPr lang="en-US" sz="2400" dirty="0">
                <a:hlinkClick r:id="rId2"/>
              </a:rPr>
              <a:t>Celestial Coordinates</a:t>
            </a:r>
            <a:r>
              <a:rPr lang="en-US" sz="2400" dirty="0"/>
              <a:t>”</a:t>
            </a:r>
          </a:p>
          <a:p>
            <a:r>
              <a:rPr lang="en-US" sz="2400" dirty="0"/>
              <a:t>Eyes on the skies </a:t>
            </a:r>
            <a:r>
              <a:rPr lang="en-US" sz="2400" dirty="0">
                <a:hlinkClick r:id="rId3"/>
              </a:rPr>
              <a:t>video clip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324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30" y="196512"/>
            <a:ext cx="11084340" cy="6048620"/>
          </a:xfr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7E8F468-7F1A-C94D-8E08-3699DB1A372D}"/>
              </a:ext>
            </a:extLst>
          </p:cNvPr>
          <p:cNvSpPr/>
          <p:nvPr/>
        </p:nvSpPr>
        <p:spPr>
          <a:xfrm>
            <a:off x="1249180" y="5444300"/>
            <a:ext cx="8254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</a:rPr>
              <a:t>What information could we tell someone who would like to see Venus?</a:t>
            </a:r>
            <a:endParaRPr lang="en-US" dirty="0">
              <a:effectLst/>
            </a:endParaRPr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B1919D6E-E8BD-DC45-8963-3CA269C761BE}"/>
              </a:ext>
            </a:extLst>
          </p:cNvPr>
          <p:cNvSpPr/>
          <p:nvPr/>
        </p:nvSpPr>
        <p:spPr>
          <a:xfrm>
            <a:off x="5156616" y="2578308"/>
            <a:ext cx="939384" cy="249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57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DB09FD0-8B29-8B4B-99D4-9B0F467BE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481" y="3427497"/>
            <a:ext cx="3305852" cy="315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473F42-F6ED-4D41-9CA0-E49B55577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could tell someone…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7B1EA-7E5C-F442-9155-A4991EC39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Sun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sets in the west, so look that way…not too high up in the sky… 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that clear? Maybe not?</a:t>
            </a:r>
          </a:p>
          <a:p>
            <a:pPr marL="0" indent="0" fontAlgn="base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B. Look at an altitude of ~ 20*  (0* - horizon, 90* zenith)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Look at an azimuth of ~ 280*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96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C76A6-A1F0-B54D-9910-49F06EBD8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Pretend the floor is the horizon…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A02EF-243A-354B-9299-098953233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Choose a star…and practice with a partner…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What do you need to know to find the altitude and azimuth?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Find the altitude and the azimuth.</a:t>
            </a:r>
          </a:p>
        </p:txBody>
      </p:sp>
    </p:spTree>
    <p:extLst>
      <p:ext uri="{BB962C8B-B14F-4D97-AF65-F5344CB8AC3E}">
        <p14:creationId xmlns:p14="http://schemas.microsoft.com/office/powerpoint/2010/main" val="1255051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8" y="561718"/>
            <a:ext cx="3178886" cy="298988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000" dirty="0"/>
              <a:t>Declination</a:t>
            </a:r>
          </a:p>
          <a:p>
            <a:pPr lvl="1"/>
            <a:r>
              <a:rPr lang="en-US" sz="2000" dirty="0"/>
              <a:t>Like latitude but in the sky</a:t>
            </a:r>
          </a:p>
          <a:p>
            <a:pPr lvl="1"/>
            <a:r>
              <a:rPr lang="en-US" sz="2000" dirty="0"/>
              <a:t>0* Equator</a:t>
            </a:r>
          </a:p>
          <a:p>
            <a:pPr lvl="1"/>
            <a:r>
              <a:rPr lang="en-US" sz="2000" dirty="0"/>
              <a:t>+90* North Pole</a:t>
            </a:r>
          </a:p>
          <a:p>
            <a:pPr lvl="1"/>
            <a:r>
              <a:rPr lang="en-US" sz="2000" dirty="0"/>
              <a:t>-90* South Pole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97334" y="3551598"/>
            <a:ext cx="3178886" cy="29898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Azimuth</a:t>
            </a:r>
          </a:p>
          <a:p>
            <a:pPr lvl="1"/>
            <a:r>
              <a:rPr lang="en-US" sz="2000" dirty="0"/>
              <a:t>Side to side</a:t>
            </a:r>
          </a:p>
          <a:p>
            <a:pPr lvl="1"/>
            <a:r>
              <a:rPr lang="en-US" sz="2000" dirty="0"/>
              <a:t>North = 0*</a:t>
            </a:r>
          </a:p>
          <a:p>
            <a:pPr lvl="1"/>
            <a:r>
              <a:rPr lang="en-US" sz="2000" dirty="0"/>
              <a:t>East = 90*</a:t>
            </a:r>
          </a:p>
          <a:p>
            <a:pPr lvl="1"/>
            <a:r>
              <a:rPr lang="en-US" sz="2000" dirty="0"/>
              <a:t>South = 180*</a:t>
            </a:r>
          </a:p>
          <a:p>
            <a:pPr lvl="1"/>
            <a:r>
              <a:rPr lang="en-US" sz="2000" dirty="0"/>
              <a:t>West = 270*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18448" y="3551599"/>
            <a:ext cx="3178886" cy="29898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Altitude</a:t>
            </a:r>
          </a:p>
          <a:p>
            <a:pPr lvl="1"/>
            <a:r>
              <a:rPr lang="en-US" sz="2000" dirty="0"/>
              <a:t>Height </a:t>
            </a:r>
            <a:r>
              <a:rPr lang="en-US" sz="2000"/>
              <a:t>above horizon (up and down)</a:t>
            </a:r>
            <a:endParaRPr lang="en-US" sz="2000" dirty="0"/>
          </a:p>
          <a:p>
            <a:pPr lvl="1"/>
            <a:r>
              <a:rPr lang="en-US" sz="2000" dirty="0"/>
              <a:t>Angle measured with sextant</a:t>
            </a:r>
          </a:p>
          <a:p>
            <a:pPr lvl="1"/>
            <a:r>
              <a:rPr lang="en-US" sz="2000" dirty="0"/>
              <a:t>90* N = zenith</a:t>
            </a:r>
          </a:p>
          <a:p>
            <a:pPr lvl="1"/>
            <a:r>
              <a:rPr lang="en-US" sz="2000" dirty="0"/>
              <a:t>0* = horizon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297334" y="561717"/>
            <a:ext cx="3178886" cy="29898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Right Ascension</a:t>
            </a:r>
          </a:p>
          <a:p>
            <a:pPr lvl="1"/>
            <a:r>
              <a:rPr lang="en-US" sz="2000" dirty="0"/>
              <a:t>Like longitude but in the sky</a:t>
            </a:r>
          </a:p>
          <a:p>
            <a:pPr lvl="1"/>
            <a:r>
              <a:rPr lang="en-US" sz="2000" dirty="0"/>
              <a:t>Starts at Prime Meridian</a:t>
            </a:r>
          </a:p>
          <a:p>
            <a:pPr lvl="1"/>
            <a:r>
              <a:rPr lang="en-US" sz="2000" dirty="0"/>
              <a:t>0-24 hours</a:t>
            </a:r>
          </a:p>
          <a:p>
            <a:pPr lvl="1"/>
            <a:r>
              <a:rPr lang="en-US" sz="2000" dirty="0"/>
              <a:t>1 </a:t>
            </a:r>
            <a:r>
              <a:rPr lang="en-US" sz="2000" dirty="0" err="1"/>
              <a:t>hr</a:t>
            </a:r>
            <a:r>
              <a:rPr lang="en-US" sz="2000" dirty="0"/>
              <a:t> = ~15*</a:t>
            </a:r>
          </a:p>
        </p:txBody>
      </p:sp>
    </p:spTree>
    <p:extLst>
      <p:ext uri="{BB962C8B-B14F-4D97-AF65-F5344CB8AC3E}">
        <p14:creationId xmlns:p14="http://schemas.microsoft.com/office/powerpoint/2010/main" val="103612227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439</TotalTime>
  <Words>800</Words>
  <Application>Microsoft Macintosh PowerPoint</Application>
  <PresentationFormat>Widescreen</PresentationFormat>
  <Paragraphs>76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Rockwell</vt:lpstr>
      <vt:lpstr>Wingdings</vt:lpstr>
      <vt:lpstr>Atlas</vt:lpstr>
      <vt:lpstr>Stargazing Terminology</vt:lpstr>
      <vt:lpstr>PowerPoint Presentation</vt:lpstr>
      <vt:lpstr>PowerPoint Presentation</vt:lpstr>
      <vt:lpstr>resources</vt:lpstr>
      <vt:lpstr>PowerPoint Presentation</vt:lpstr>
      <vt:lpstr>You could tell someone…</vt:lpstr>
      <vt:lpstr>Pretend the floor is the horizon…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Stargazing Terminology</dc:title>
  <dc:creator>Microsoft Office User</dc:creator>
  <cp:lastModifiedBy>Microsoft Office User</cp:lastModifiedBy>
  <cp:revision>26</cp:revision>
  <dcterms:created xsi:type="dcterms:W3CDTF">2018-04-23T17:08:16Z</dcterms:created>
  <dcterms:modified xsi:type="dcterms:W3CDTF">2020-04-22T20:24:44Z</dcterms:modified>
</cp:coreProperties>
</file>