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handoutMasterIdLst>
    <p:handoutMasterId r:id="rId31"/>
  </p:handoutMasterIdLst>
  <p:sldIdLst>
    <p:sldId id="284" r:id="rId2"/>
    <p:sldId id="256" r:id="rId3"/>
    <p:sldId id="262" r:id="rId4"/>
    <p:sldId id="263" r:id="rId5"/>
    <p:sldId id="264" r:id="rId6"/>
    <p:sldId id="265" r:id="rId7"/>
    <p:sldId id="266" r:id="rId8"/>
    <p:sldId id="267" r:id="rId9"/>
    <p:sldId id="268" r:id="rId10"/>
    <p:sldId id="269" r:id="rId11"/>
    <p:sldId id="270" r:id="rId12"/>
    <p:sldId id="271" r:id="rId13"/>
    <p:sldId id="272" r:id="rId14"/>
    <p:sldId id="286" r:id="rId15"/>
    <p:sldId id="273" r:id="rId16"/>
    <p:sldId id="287" r:id="rId17"/>
    <p:sldId id="275" r:id="rId18"/>
    <p:sldId id="276" r:id="rId19"/>
    <p:sldId id="277" r:id="rId20"/>
    <p:sldId id="288" r:id="rId21"/>
    <p:sldId id="278" r:id="rId22"/>
    <p:sldId id="289" r:id="rId23"/>
    <p:sldId id="285"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29" autoAdjust="0"/>
    <p:restoredTop sz="86447" autoAdjust="0"/>
  </p:normalViewPr>
  <p:slideViewPr>
    <p:cSldViewPr>
      <p:cViewPr varScale="1">
        <p:scale>
          <a:sx n="60" d="100"/>
          <a:sy n="60" d="100"/>
        </p:scale>
        <p:origin x="-608" y="-96"/>
      </p:cViewPr>
      <p:guideLst>
        <p:guide orient="horz" pos="2160"/>
        <p:guide pos="2880"/>
      </p:guideLst>
    </p:cSldViewPr>
  </p:slideViewPr>
  <p:outlineViewPr>
    <p:cViewPr>
      <p:scale>
        <a:sx n="33" d="100"/>
        <a:sy n="33" d="100"/>
      </p:scale>
      <p:origin x="0" y="19552"/>
    </p:cViewPr>
  </p:outlineViewPr>
  <p:notesTextViewPr>
    <p:cViewPr>
      <p:scale>
        <a:sx n="1" d="1"/>
        <a:sy n="1" d="1"/>
      </p:scale>
      <p:origin x="0" y="0"/>
    </p:cViewPr>
  </p:notesTextViewPr>
  <p:sorterViewPr>
    <p:cViewPr>
      <p:scale>
        <a:sx n="63" d="100"/>
        <a:sy n="63" d="100"/>
      </p:scale>
      <p:origin x="0" y="14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99F80D-32F4-D042-B890-7169049D4EBA}" type="datetimeFigureOut">
              <a:rPr lang="en-US" smtClean="0"/>
              <a:t>4/24/15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A54DE-D64D-7144-969A-56D82A16D9D3}" type="slidenum">
              <a:rPr lang="en-US" smtClean="0"/>
              <a:t>‹#›</a:t>
            </a:fld>
            <a:endParaRPr lang="en-US"/>
          </a:p>
        </p:txBody>
      </p:sp>
    </p:spTree>
    <p:extLst>
      <p:ext uri="{BB962C8B-B14F-4D97-AF65-F5344CB8AC3E}">
        <p14:creationId xmlns:p14="http://schemas.microsoft.com/office/powerpoint/2010/main" val="25080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42031-5FCF-5841-A172-64190B4F8156}" type="datetimeFigureOut">
              <a:rPr lang="en-US" smtClean="0"/>
              <a:t>4/24/15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5C4A1-D71F-AB43-8829-6BEDC237A857}" type="slidenum">
              <a:rPr lang="en-US" smtClean="0"/>
              <a:t>‹#›</a:t>
            </a:fld>
            <a:endParaRPr lang="en-US"/>
          </a:p>
        </p:txBody>
      </p:sp>
    </p:spTree>
    <p:extLst>
      <p:ext uri="{BB962C8B-B14F-4D97-AF65-F5344CB8AC3E}">
        <p14:creationId xmlns:p14="http://schemas.microsoft.com/office/powerpoint/2010/main" val="597710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5C4A1-D71F-AB43-8829-6BEDC237A857}" type="slidenum">
              <a:rPr lang="en-US" smtClean="0"/>
              <a:t>1</a:t>
            </a:fld>
            <a:endParaRPr lang="en-US"/>
          </a:p>
        </p:txBody>
      </p:sp>
    </p:spTree>
    <p:extLst>
      <p:ext uri="{BB962C8B-B14F-4D97-AF65-F5344CB8AC3E}">
        <p14:creationId xmlns:p14="http://schemas.microsoft.com/office/powerpoint/2010/main" val="365927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Temperature and spectral type is x axis</a:t>
            </a:r>
          </a:p>
          <a:p>
            <a:r>
              <a:rPr lang="en-US" dirty="0" smtClean="0"/>
              <a:t>Absolute magnitude is on y axis</a:t>
            </a:r>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B9EDCB-C59E-4877-A6E5-1FB7F785D6E9}"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Variable stars occur </a:t>
            </a:r>
            <a:r>
              <a:rPr lang="en-US" u="sng" dirty="0" err="1" smtClean="0"/>
              <a:t>bec</a:t>
            </a:r>
            <a:r>
              <a:rPr lang="en-US" u="sng" baseline="0" dirty="0" smtClean="0"/>
              <a:t> fuel runs out and they are unstable and pulsate</a:t>
            </a:r>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err="1" smtClean="0"/>
              <a:t>Cephied</a:t>
            </a:r>
            <a:r>
              <a:rPr lang="en-US" dirty="0" smtClean="0"/>
              <a:t> </a:t>
            </a:r>
            <a:r>
              <a:rPr lang="en-US" dirty="0" smtClean="0"/>
              <a:t>- A type of variable star which exhibits a regular pattern of changing brightness as a function of time. The period of the pulsation pattern is directly related to the star's intrinsic brightness. Thus, Cepheid variables are a powerful tool for determining distances in modern astronomy. </a:t>
            </a:r>
            <a:r>
              <a:rPr lang="en-US" dirty="0" err="1" smtClean="0"/>
              <a:t>Pg</a:t>
            </a:r>
            <a:r>
              <a:rPr lang="en-US" dirty="0" smtClean="0"/>
              <a:t> 834</a:t>
            </a:r>
          </a:p>
          <a:p>
            <a:endParaRPr lang="en-US" u="sng" dirty="0" smtClean="0"/>
          </a:p>
          <a:p>
            <a:r>
              <a:rPr lang="en-US" u="sng" dirty="0" smtClean="0"/>
              <a:t>Nova</a:t>
            </a:r>
            <a:r>
              <a:rPr lang="en-US" dirty="0" smtClean="0"/>
              <a:t> - Hydrogen-rich</a:t>
            </a:r>
            <a:r>
              <a:rPr lang="en-US" baseline="0" dirty="0" smtClean="0"/>
              <a:t> gas from the oversized red giant is transferred by gravity to the white dwarf.  The added gas causes the dwarf to ignite explosively.  This heats and expands the outer layer of the hot dwarf to produce a nova.  Then the white dwarf returns to its </a:t>
            </a:r>
            <a:r>
              <a:rPr lang="en-US" baseline="0" dirty="0" err="1" smtClean="0"/>
              <a:t>prenova</a:t>
            </a:r>
            <a:r>
              <a:rPr lang="en-US" baseline="0" dirty="0" smtClean="0"/>
              <a:t> state, where it remains inactive until the next buildup occurs.</a:t>
            </a:r>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Distance</a:t>
            </a:r>
            <a:r>
              <a:rPr lang="en-US" baseline="0" dirty="0" smtClean="0"/>
              <a:t> (parallax, binary stars, absolute magnitude – light years, AU, etc.), mass (binary stars, center of mass), color/temperature (blue is hot, red is cool), brightness (absolute and apparent magnitude, small/</a:t>
            </a:r>
            <a:r>
              <a:rPr lang="en-US" baseline="0" dirty="0" err="1" smtClean="0"/>
              <a:t>neg</a:t>
            </a:r>
            <a:r>
              <a:rPr lang="en-US" baseline="0" dirty="0" smtClean="0"/>
              <a:t> # = brighter, larger # = dimmer), luminosity (energy output)</a:t>
            </a:r>
          </a:p>
          <a:p>
            <a:pPr marL="228600" indent="-228600">
              <a:buAutoNum type="arabicPeriod"/>
            </a:pPr>
            <a:r>
              <a:rPr lang="en-US" baseline="0" dirty="0" smtClean="0"/>
              <a:t>To find the distance to each star from Earth, bigger angle = closer star, smaller angle = farther star</a:t>
            </a:r>
          </a:p>
          <a:p>
            <a:pPr marL="228600" indent="-228600">
              <a:buAutoNum type="arabicPeriod"/>
            </a:pPr>
            <a:r>
              <a:rPr lang="en-US" baseline="0" dirty="0" smtClean="0"/>
              <a:t>Both tell brightness.  Apparent = how bright appears from Earth. Absolute = how bright it really is.</a:t>
            </a:r>
          </a:p>
          <a:p>
            <a:pPr marL="228600" indent="-228600">
              <a:buAutoNum type="arabicPeriod"/>
            </a:pPr>
            <a:r>
              <a:rPr lang="en-US" baseline="0" dirty="0" smtClean="0"/>
              <a:t>HR Diagram relates temperature, brightness, and star type.  X axis is temp and star classification, Y axis </a:t>
            </a:r>
            <a:r>
              <a:rPr lang="en-US" baseline="0" smtClean="0"/>
              <a:t>is brightness.</a:t>
            </a:r>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28</a:t>
            </a:fld>
            <a:endParaRPr lang="en-US"/>
          </a:p>
        </p:txBody>
      </p:sp>
    </p:spTree>
    <p:extLst>
      <p:ext uri="{BB962C8B-B14F-4D97-AF65-F5344CB8AC3E}">
        <p14:creationId xmlns:p14="http://schemas.microsoft.com/office/powerpoint/2010/main" val="316151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Parallax</a:t>
            </a:r>
            <a:r>
              <a:rPr lang="en-US" dirty="0" smtClean="0"/>
              <a:t>:  a shift in the apparent position of a star due to the movement of Earth.</a:t>
            </a:r>
            <a:endParaRPr lang="en-US" b="1" u="sng" dirty="0" smtClean="0"/>
          </a:p>
          <a:p>
            <a:endParaRPr lang="en-US" dirty="0" smtClean="0"/>
          </a:p>
          <a:p>
            <a:r>
              <a:rPr lang="en-US" dirty="0" smtClean="0"/>
              <a:t>Do thumb in front of face with one eye open and one eye closed….</a:t>
            </a:r>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Sun is 8.3 light minutes away.  How could you calculate how many light years it is?</a:t>
            </a:r>
          </a:p>
          <a:p>
            <a:r>
              <a:rPr lang="en-US" dirty="0" smtClean="0"/>
              <a:t>The sun is approximately 0.0000158 light years from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Parsec (1 parsec = 3.26 light-years), Light</a:t>
            </a:r>
            <a:r>
              <a:rPr lang="en-US" baseline="0" dirty="0" smtClean="0"/>
              <a:t>-years (1 light-year = 9.46X10^15 meters), AU (1 astronomical unit = 93 million miles or 1.50x10^11 meters), km, mi</a:t>
            </a:r>
            <a:endParaRPr lang="en-US" dirty="0" smtClean="0"/>
          </a:p>
          <a:p>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11</a:t>
            </a:fld>
            <a:endParaRPr lang="en-US"/>
          </a:p>
        </p:txBody>
      </p:sp>
    </p:spTree>
    <p:extLst>
      <p:ext uri="{BB962C8B-B14F-4D97-AF65-F5344CB8AC3E}">
        <p14:creationId xmlns:p14="http://schemas.microsoft.com/office/powerpoint/2010/main" val="336728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star twice as massive as its partner</a:t>
            </a:r>
            <a:r>
              <a:rPr lang="en-US" baseline="0" dirty="0" smtClean="0"/>
              <a:t> </a:t>
            </a:r>
            <a:r>
              <a:rPr lang="en-US" dirty="0" smtClean="0"/>
              <a:t>is twice as close to the center of mass.  Therefore it has a smaller orbit than its less massive partner.</a:t>
            </a:r>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Bigger star, red, has a stronger</a:t>
            </a:r>
            <a:r>
              <a:rPr lang="en-US" baseline="0" dirty="0" smtClean="0"/>
              <a:t> gravitational pull on the smaller star, blue.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Nova </a:t>
            </a:r>
            <a:r>
              <a:rPr lang="en-US" baseline="0" dirty="0" smtClean="0"/>
              <a:t>– comes from white dwarf steadily accreting matter from a nearby companion star.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 When </a:t>
            </a:r>
            <a:r>
              <a:rPr lang="en-US" baseline="0" dirty="0" smtClean="0"/>
              <a:t>the white dwarf reaches a mass threshold of 1.4 solar masses, the entire white dwarf explodes with a flash of carbon fusion.</a:t>
            </a:r>
            <a:endParaRPr lang="en-US" dirty="0" smtClean="0"/>
          </a:p>
          <a:p>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13</a:t>
            </a:fld>
            <a:endParaRPr lang="en-US"/>
          </a:p>
        </p:txBody>
      </p:sp>
    </p:spTree>
    <p:extLst>
      <p:ext uri="{BB962C8B-B14F-4D97-AF65-F5344CB8AC3E}">
        <p14:creationId xmlns:p14="http://schemas.microsoft.com/office/powerpoint/2010/main" val="8369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14</a:t>
            </a:fld>
            <a:endParaRPr lang="en-US"/>
          </a:p>
        </p:txBody>
      </p:sp>
    </p:spTree>
    <p:extLst>
      <p:ext uri="{BB962C8B-B14F-4D97-AF65-F5344CB8AC3E}">
        <p14:creationId xmlns:p14="http://schemas.microsoft.com/office/powerpoint/2010/main" val="37134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hottest known stars in the Universe are the blue </a:t>
            </a:r>
            <a:r>
              <a:rPr lang="en-US" dirty="0" err="1" smtClean="0"/>
              <a:t>hypergiant</a:t>
            </a:r>
            <a:r>
              <a:rPr lang="en-US" dirty="0" smtClean="0"/>
              <a:t> stars. These are stars with more than 100 times the mass of </a:t>
            </a:r>
            <a:r>
              <a:rPr lang="en-US" b="1" dirty="0" smtClean="0"/>
              <a:t>the Sun</a:t>
            </a:r>
            <a:r>
              <a:rPr lang="en-US" dirty="0" smtClean="0"/>
              <a:t>. One of the best known examples is </a:t>
            </a:r>
            <a:r>
              <a:rPr lang="en-US" b="1" dirty="0" smtClean="0"/>
              <a:t>Eta </a:t>
            </a:r>
            <a:r>
              <a:rPr lang="en-US" b="1" dirty="0" err="1" smtClean="0"/>
              <a:t>Carinae</a:t>
            </a:r>
            <a:r>
              <a:rPr lang="en-US" dirty="0" smtClean="0"/>
              <a:t>, located about 7,500 light-years from </a:t>
            </a:r>
            <a:r>
              <a:rPr lang="en-US" b="1" dirty="0" smtClean="0"/>
              <a:t>the Sun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0B9EDCB-C59E-4877-A6E5-1FB7F785D6E9}"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stars</a:t>
            </a:r>
            <a:r>
              <a:rPr lang="en-US" baseline="0" dirty="0" smtClean="0"/>
              <a:t> vary from about .0001 to more than a million times the sun’s luminosity!</a:t>
            </a:r>
          </a:p>
          <a:p>
            <a:endParaRPr lang="en-US" dirty="0"/>
          </a:p>
        </p:txBody>
      </p:sp>
      <p:sp>
        <p:nvSpPr>
          <p:cNvPr id="4" name="Slide Number Placeholder 3"/>
          <p:cNvSpPr>
            <a:spLocks noGrp="1"/>
          </p:cNvSpPr>
          <p:nvPr>
            <p:ph type="sldNum" sz="quarter" idx="10"/>
          </p:nvPr>
        </p:nvSpPr>
        <p:spPr/>
        <p:txBody>
          <a:bodyPr/>
          <a:lstStyle/>
          <a:p>
            <a:fld id="{9F15C4A1-D71F-AB43-8829-6BEDC237A857}" type="slidenum">
              <a:rPr lang="en-US" smtClean="0"/>
              <a:t>19</a:t>
            </a:fld>
            <a:endParaRPr lang="en-US"/>
          </a:p>
        </p:txBody>
      </p:sp>
    </p:spTree>
    <p:extLst>
      <p:ext uri="{BB962C8B-B14F-4D97-AF65-F5344CB8AC3E}">
        <p14:creationId xmlns:p14="http://schemas.microsoft.com/office/powerpoint/2010/main" val="168476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Apparent</a:t>
            </a:r>
          </a:p>
          <a:p>
            <a:pPr marL="228600" indent="-228600">
              <a:buAutoNum type="arabicPeriod"/>
            </a:pPr>
            <a:r>
              <a:rPr lang="en-US" dirty="0" smtClean="0"/>
              <a:t>Blue</a:t>
            </a:r>
          </a:p>
          <a:p>
            <a:pPr marL="228600" indent="-228600">
              <a:buAutoNum type="arabicPeriod"/>
            </a:pPr>
            <a:r>
              <a:rPr lang="en-US" dirty="0" smtClean="0"/>
              <a:t>Parsec (1 parsec = 3.26 light-years), Light</a:t>
            </a:r>
            <a:r>
              <a:rPr lang="en-US" baseline="0" dirty="0" smtClean="0"/>
              <a:t>-years (1 light-year = 9.46X10^15 meters), AU (1 astronomical unit = 93 million miles or 1.50x10^11 meters), km, mi</a:t>
            </a:r>
            <a:endParaRPr lang="en-US" dirty="0"/>
          </a:p>
        </p:txBody>
      </p:sp>
      <p:sp>
        <p:nvSpPr>
          <p:cNvPr id="4" name="Slide Number Placeholder 3"/>
          <p:cNvSpPr>
            <a:spLocks noGrp="1"/>
          </p:cNvSpPr>
          <p:nvPr>
            <p:ph type="sldNum" sz="quarter" idx="10"/>
          </p:nvPr>
        </p:nvSpPr>
        <p:spPr/>
        <p:txBody>
          <a:bodyPr/>
          <a:lstStyle/>
          <a:p>
            <a:fld id="{40B9EDCB-C59E-4877-A6E5-1FB7F785D6E9}"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E00B8-ECB1-44EE-B8A1-91B4BD5D3E26}"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181455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00B8-ECB1-44EE-B8A1-91B4BD5D3E26}"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178263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00B8-ECB1-44EE-B8A1-91B4BD5D3E26}"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286421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00B8-ECB1-44EE-B8A1-91B4BD5D3E26}"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38472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E00B8-ECB1-44EE-B8A1-91B4BD5D3E26}" type="datetimeFigureOut">
              <a:rPr lang="en-US" smtClean="0"/>
              <a:pPr/>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210100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E00B8-ECB1-44EE-B8A1-91B4BD5D3E26}"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144180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E00B8-ECB1-44EE-B8A1-91B4BD5D3E26}" type="datetimeFigureOut">
              <a:rPr lang="en-US" smtClean="0"/>
              <a:pPr/>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28913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E00B8-ECB1-44EE-B8A1-91B4BD5D3E26}" type="datetimeFigureOut">
              <a:rPr lang="en-US" smtClean="0"/>
              <a:pPr/>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152359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E00B8-ECB1-44EE-B8A1-91B4BD5D3E26}" type="datetimeFigureOut">
              <a:rPr lang="en-US" smtClean="0"/>
              <a:pPr/>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394271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00B8-ECB1-44EE-B8A1-91B4BD5D3E26}"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72256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00B8-ECB1-44EE-B8A1-91B4BD5D3E26}" type="datetimeFigureOut">
              <a:rPr lang="en-US" smtClean="0"/>
              <a:pPr/>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AB9C5-D2B2-44E6-9064-5A53560489EC}" type="slidenum">
              <a:rPr lang="en-US" smtClean="0"/>
              <a:pPr/>
              <a:t>‹#›</a:t>
            </a:fld>
            <a:endParaRPr lang="en-US"/>
          </a:p>
        </p:txBody>
      </p:sp>
    </p:spTree>
    <p:extLst>
      <p:ext uri="{BB962C8B-B14F-4D97-AF65-F5344CB8AC3E}">
        <p14:creationId xmlns:p14="http://schemas.microsoft.com/office/powerpoint/2010/main" val="234593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E00B8-ECB1-44EE-B8A1-91B4BD5D3E26}" type="datetimeFigureOut">
              <a:rPr lang="en-US" smtClean="0"/>
              <a:pPr/>
              <a:t>4/24/15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AB9C5-D2B2-44E6-9064-5A53560489EC}" type="slidenum">
              <a:rPr lang="en-US" smtClean="0"/>
              <a:pPr/>
              <a:t>‹#›</a:t>
            </a:fld>
            <a:endParaRPr lang="en-US"/>
          </a:p>
        </p:txBody>
      </p:sp>
    </p:spTree>
    <p:extLst>
      <p:ext uri="{BB962C8B-B14F-4D97-AF65-F5344CB8AC3E}">
        <p14:creationId xmlns:p14="http://schemas.microsoft.com/office/powerpoint/2010/main" val="155425645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143000"/>
            <a:ext cx="7543800" cy="3170099"/>
          </a:xfrm>
          <a:prstGeom prst="rect">
            <a:avLst/>
          </a:prstGeom>
          <a:noFill/>
        </p:spPr>
        <p:txBody>
          <a:bodyPr wrap="square" rtlCol="0">
            <a:spAutoFit/>
          </a:bodyPr>
          <a:lstStyle/>
          <a:p>
            <a:pPr algn="ctr"/>
            <a:r>
              <a:rPr lang="en-US" sz="10000" dirty="0" smtClean="0">
                <a:solidFill>
                  <a:srgbClr val="FF0000"/>
                </a:solidFill>
              </a:rPr>
              <a:t>STAR PROPERTIES</a:t>
            </a:r>
            <a:endParaRPr lang="en-US" sz="10000" dirty="0">
              <a:solidFill>
                <a:srgbClr val="FF0000"/>
              </a:solidFill>
            </a:endParaRPr>
          </a:p>
        </p:txBody>
      </p:sp>
    </p:spTree>
    <p:extLst>
      <p:ext uri="{BB962C8B-B14F-4D97-AF65-F5344CB8AC3E}">
        <p14:creationId xmlns:p14="http://schemas.microsoft.com/office/powerpoint/2010/main" val="31837843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533400"/>
            <a:ext cx="9144000" cy="574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014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Stars - Distance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Measured in </a:t>
            </a:r>
            <a:r>
              <a:rPr lang="en-US" dirty="0" smtClean="0">
                <a:solidFill>
                  <a:schemeClr val="bg2">
                    <a:lumMod val="40000"/>
                    <a:lumOff val="60000"/>
                  </a:schemeClr>
                </a:solidFill>
              </a:rPr>
              <a:t>light-years </a:t>
            </a:r>
            <a:r>
              <a:rPr lang="en-US" dirty="0" smtClean="0"/>
              <a:t>– distance light travels in one year </a:t>
            </a:r>
            <a:r>
              <a:rPr lang="en-US" dirty="0"/>
              <a:t>(9.5 x 10</a:t>
            </a:r>
            <a:r>
              <a:rPr lang="en-US" baseline="30000" dirty="0"/>
              <a:t>12 </a:t>
            </a:r>
            <a:r>
              <a:rPr lang="en-US" baseline="30000" dirty="0" smtClean="0"/>
              <a:t> </a:t>
            </a:r>
            <a:r>
              <a:rPr lang="en-US" dirty="0" smtClean="0"/>
              <a:t>or 9.5 trillion kilometers)</a:t>
            </a:r>
            <a:endParaRPr lang="en-US" dirty="0"/>
          </a:p>
          <a:p>
            <a:pPr marL="0" indent="0" algn="ctr">
              <a:buNone/>
            </a:pPr>
            <a:endParaRPr lang="en-US" dirty="0" smtClean="0">
              <a:solidFill>
                <a:srgbClr val="FF0000"/>
              </a:solidFill>
            </a:endParaRPr>
          </a:p>
          <a:p>
            <a:pPr marL="0" indent="0" algn="ctr">
              <a:buNone/>
            </a:pPr>
            <a:r>
              <a:rPr lang="en-US" dirty="0" smtClean="0">
                <a:solidFill>
                  <a:srgbClr val="FF0000"/>
                </a:solidFill>
              </a:rPr>
              <a:t>LIGHT-YEAR MEASURES </a:t>
            </a:r>
            <a:r>
              <a:rPr lang="en-US" sz="5200" b="1" u="sng" dirty="0" smtClean="0">
                <a:solidFill>
                  <a:srgbClr val="FF0000"/>
                </a:solidFill>
              </a:rPr>
              <a:t>DISTANCE</a:t>
            </a:r>
          </a:p>
          <a:p>
            <a:pPr marL="0" indent="0" algn="ctr">
              <a:buNone/>
            </a:pPr>
            <a:r>
              <a:rPr lang="en-US" sz="5200" b="1" dirty="0" smtClean="0">
                <a:solidFill>
                  <a:srgbClr val="FF0000"/>
                </a:solidFill>
              </a:rPr>
              <a:t>NOT TIME</a:t>
            </a:r>
            <a:endParaRPr lang="en-US" b="1" dirty="0" smtClean="0">
              <a:solidFill>
                <a:srgbClr val="FF0000"/>
              </a:solidFill>
            </a:endParaRPr>
          </a:p>
          <a:p>
            <a:pPr marL="0" indent="0"/>
            <a:r>
              <a:rPr lang="en-US" b="1" dirty="0" smtClean="0">
                <a:solidFill>
                  <a:srgbClr val="FF0000"/>
                </a:solidFill>
              </a:rPr>
              <a:t> </a:t>
            </a:r>
            <a:r>
              <a:rPr lang="en-US" dirty="0" smtClean="0"/>
              <a:t>Astronomical unit  (AU) – 1 AU is the distance between the Sun and Earth</a:t>
            </a:r>
          </a:p>
          <a:p>
            <a:pPr marL="0" lvl="1" indent="0">
              <a:buFont typeface="Arial" pitchFamily="34" charset="0"/>
              <a:buChar char="•"/>
            </a:pPr>
            <a:r>
              <a:rPr lang="en-US" dirty="0" smtClean="0"/>
              <a:t> </a:t>
            </a:r>
            <a:r>
              <a:rPr lang="en-US" sz="3200" dirty="0" smtClean="0"/>
              <a:t>Our </a:t>
            </a:r>
            <a:r>
              <a:rPr lang="en-US" sz="3200" dirty="0"/>
              <a:t>closest star (other than the sun) is 4.3 light-years away.</a:t>
            </a:r>
          </a:p>
          <a:p>
            <a:pPr marL="0" indent="0"/>
            <a:endParaRPr lang="en-US" b="1" dirty="0" smtClean="0"/>
          </a:p>
          <a:p>
            <a:pPr marL="0" indent="0" algn="ctr">
              <a:buNone/>
            </a:pPr>
            <a:endParaRPr lang="en-US" sz="5200" b="1" dirty="0" smtClean="0">
              <a:solidFill>
                <a:srgbClr val="FF0000"/>
              </a:solidFill>
            </a:endParaRPr>
          </a:p>
        </p:txBody>
      </p:sp>
      <p:sp>
        <p:nvSpPr>
          <p:cNvPr id="4" name="Oval 3"/>
          <p:cNvSpPr/>
          <p:nvPr/>
        </p:nvSpPr>
        <p:spPr>
          <a:xfrm>
            <a:off x="4852916" y="3059088"/>
            <a:ext cx="34290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76800" y="3048000"/>
            <a:ext cx="35814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2975211"/>
            <a:ext cx="3733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00516" y="3059088"/>
            <a:ext cx="3733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 y="3330622"/>
            <a:ext cx="2895600" cy="958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3200400"/>
            <a:ext cx="3048000" cy="1241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4746" y="3116522"/>
            <a:ext cx="3048000" cy="1241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746" y="3200400"/>
            <a:ext cx="3200400" cy="958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128748" y="48768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8748" y="4724400"/>
            <a:ext cx="30798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20871" y="4589912"/>
            <a:ext cx="289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37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Stars - Mass</a:t>
            </a:r>
            <a:endParaRPr lang="en-US" dirty="0"/>
          </a:p>
        </p:txBody>
      </p:sp>
      <p:sp>
        <p:nvSpPr>
          <p:cNvPr id="3" name="Content Placeholder 2"/>
          <p:cNvSpPr>
            <a:spLocks noGrp="1"/>
          </p:cNvSpPr>
          <p:nvPr>
            <p:ph idx="1"/>
          </p:nvPr>
        </p:nvSpPr>
        <p:spPr/>
        <p:txBody>
          <a:bodyPr/>
          <a:lstStyle/>
          <a:p>
            <a:r>
              <a:rPr lang="en-US" dirty="0" smtClean="0"/>
              <a:t>Binary Stars  - pairs of stars pulled together by each other’s gravity</a:t>
            </a:r>
          </a:p>
          <a:p>
            <a:pPr lvl="1"/>
            <a:r>
              <a:rPr lang="en-US" dirty="0" smtClean="0"/>
              <a:t>Gravity pull determined by mass</a:t>
            </a:r>
          </a:p>
          <a:p>
            <a:pPr lvl="1"/>
            <a:r>
              <a:rPr lang="en-US" dirty="0" smtClean="0"/>
              <a:t>The bigger the mass the greater the pull</a:t>
            </a:r>
          </a:p>
          <a:p>
            <a:pPr lvl="1"/>
            <a:r>
              <a:rPr lang="en-US" dirty="0" smtClean="0"/>
              <a:t>Difference in center of masses allows calculations of both star masses</a:t>
            </a:r>
          </a:p>
          <a:p>
            <a:pPr lvl="1"/>
            <a:r>
              <a:rPr lang="en-US" dirty="0" smtClean="0"/>
              <a:t>About 85% of </a:t>
            </a:r>
            <a:r>
              <a:rPr lang="en-US" dirty="0"/>
              <a:t>the single points of light we observe in the night sky are actually two or more stars orbiting together</a:t>
            </a:r>
            <a:r>
              <a:rPr lang="en-US" dirty="0" smtClean="0"/>
              <a:t>. (in the Milky Way)</a:t>
            </a:r>
            <a:endParaRPr lang="en-US" dirty="0"/>
          </a:p>
        </p:txBody>
      </p:sp>
    </p:spTree>
    <p:extLst>
      <p:ext uri="{BB962C8B-B14F-4D97-AF65-F5344CB8AC3E}">
        <p14:creationId xmlns:p14="http://schemas.microsoft.com/office/powerpoint/2010/main" val="895597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61"/>
            <a:ext cx="9167203" cy="68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533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Binary Stars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Wide </a:t>
            </a:r>
            <a:r>
              <a:rPr lang="en-US" b="1" dirty="0" smtClean="0"/>
              <a:t>binaries – stars evolve separately</a:t>
            </a:r>
          </a:p>
          <a:p>
            <a:r>
              <a:rPr lang="en-US" b="1" dirty="0"/>
              <a:t>Close </a:t>
            </a:r>
            <a:r>
              <a:rPr lang="en-US" b="1" dirty="0" smtClean="0"/>
              <a:t>binaries – transfer mass, sometimes can consume the other</a:t>
            </a:r>
          </a:p>
          <a:p>
            <a:r>
              <a:rPr lang="en-US" b="1" dirty="0"/>
              <a:t>Visual </a:t>
            </a:r>
            <a:r>
              <a:rPr lang="en-US" b="1" dirty="0" smtClean="0"/>
              <a:t>binaries – far enough apart to view both stars (5-10%)</a:t>
            </a:r>
          </a:p>
          <a:p>
            <a:r>
              <a:rPr lang="en-US" b="1" dirty="0"/>
              <a:t>Spectroscopic </a:t>
            </a:r>
            <a:r>
              <a:rPr lang="en-US" b="1" dirty="0" smtClean="0"/>
              <a:t>binaries – appear close, must study wavelengths to study</a:t>
            </a:r>
          </a:p>
          <a:p>
            <a:r>
              <a:rPr lang="en-US" b="1" dirty="0"/>
              <a:t>Eclipsing </a:t>
            </a:r>
            <a:r>
              <a:rPr lang="en-US" b="1" dirty="0" smtClean="0"/>
              <a:t>binaries – orbits cause eclipse from Earth</a:t>
            </a:r>
          </a:p>
          <a:p>
            <a:r>
              <a:rPr lang="en-US" b="1" dirty="0" err="1"/>
              <a:t>Astrometric</a:t>
            </a:r>
            <a:r>
              <a:rPr lang="en-US" b="1" dirty="0"/>
              <a:t> </a:t>
            </a:r>
            <a:r>
              <a:rPr lang="en-US" b="1" dirty="0" smtClean="0"/>
              <a:t>binaries – companion star cannot be identified</a:t>
            </a:r>
          </a:p>
          <a:p>
            <a:r>
              <a:rPr lang="en-US" b="1" dirty="0"/>
              <a:t>D</a:t>
            </a:r>
            <a:r>
              <a:rPr lang="en-US" b="1" dirty="0" smtClean="0"/>
              <a:t>ouble stars – appear close, but aren’t</a:t>
            </a:r>
            <a:endParaRPr lang="en-US" dirty="0"/>
          </a:p>
        </p:txBody>
      </p:sp>
      <p:pic>
        <p:nvPicPr>
          <p:cNvPr id="4" name="Picture 3"/>
          <p:cNvPicPr>
            <a:picLocks noChangeAspect="1"/>
          </p:cNvPicPr>
          <p:nvPr/>
        </p:nvPicPr>
        <p:blipFill>
          <a:blip r:embed="rId3"/>
          <a:stretch>
            <a:fillRect/>
          </a:stretch>
        </p:blipFill>
        <p:spPr>
          <a:xfrm>
            <a:off x="0" y="-152400"/>
            <a:ext cx="9144000" cy="6858000"/>
          </a:xfrm>
          <a:prstGeom prst="rect">
            <a:avLst/>
          </a:prstGeom>
        </p:spPr>
      </p:pic>
    </p:spTree>
    <p:extLst>
      <p:ext uri="{BB962C8B-B14F-4D97-AF65-F5344CB8AC3E}">
        <p14:creationId xmlns:p14="http://schemas.microsoft.com/office/powerpoint/2010/main" val="2570667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smtClean="0"/>
              <a:t>Which Flame?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367"/>
            <a:ext cx="274320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66800"/>
            <a:ext cx="2547158" cy="260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06853" y="3778571"/>
            <a:ext cx="293949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114800"/>
            <a:ext cx="3124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2" y="1295400"/>
            <a:ext cx="254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0298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star’s color tells us about its temperature!</a:t>
            </a:r>
          </a:p>
          <a:p>
            <a:pPr lvl="1"/>
            <a:r>
              <a:rPr lang="en-US" dirty="0" smtClean="0"/>
              <a:t>Blue = very hot (30,000 K)</a:t>
            </a:r>
          </a:p>
          <a:p>
            <a:pPr lvl="1"/>
            <a:r>
              <a:rPr lang="en-US" dirty="0" smtClean="0"/>
              <a:t>Yellow = medium (5,000 K)</a:t>
            </a:r>
          </a:p>
          <a:p>
            <a:pPr lvl="1"/>
            <a:r>
              <a:rPr lang="en-US" dirty="0" smtClean="0"/>
              <a:t>Red = cool (2,000 K)</a:t>
            </a:r>
          </a:p>
          <a:p>
            <a:pPr lvl="1">
              <a:buNone/>
            </a:pPr>
            <a:endParaRPr lang="en-US" dirty="0" smtClean="0"/>
          </a:p>
          <a:p>
            <a:pPr>
              <a:buNone/>
            </a:pPr>
            <a:endParaRPr lang="en-US" dirty="0"/>
          </a:p>
        </p:txBody>
      </p:sp>
      <p:sp>
        <p:nvSpPr>
          <p:cNvPr id="4" name="TextBox 3"/>
          <p:cNvSpPr txBox="1"/>
          <p:nvPr/>
        </p:nvSpPr>
        <p:spPr>
          <a:xfrm>
            <a:off x="5458690" y="2216726"/>
            <a:ext cx="3020291" cy="1815882"/>
          </a:xfrm>
          <a:prstGeom prst="rect">
            <a:avLst/>
          </a:prstGeom>
          <a:solidFill>
            <a:schemeClr val="accent6">
              <a:lumMod val="75000"/>
            </a:schemeClr>
          </a:solidFill>
        </p:spPr>
        <p:txBody>
          <a:bodyPr wrap="square" rtlCol="0">
            <a:spAutoFit/>
          </a:bodyPr>
          <a:lstStyle/>
          <a:p>
            <a:r>
              <a:rPr lang="en-US" sz="2800" dirty="0" smtClean="0">
                <a:solidFill>
                  <a:schemeClr val="bg1"/>
                </a:solidFill>
              </a:rPr>
              <a:t>K = Kelvin, a type of temperature.</a:t>
            </a:r>
          </a:p>
          <a:p>
            <a:endParaRPr lang="en-US" sz="2800" dirty="0" smtClean="0">
              <a:solidFill>
                <a:schemeClr val="bg1"/>
              </a:solidFill>
            </a:endParaRPr>
          </a:p>
          <a:p>
            <a:r>
              <a:rPr lang="en-US" sz="2800" dirty="0" smtClean="0">
                <a:solidFill>
                  <a:schemeClr val="bg1"/>
                </a:solidFill>
              </a:rPr>
              <a:t>K = °C +273 </a:t>
            </a:r>
            <a:endParaRPr lang="en-US" sz="2800" dirty="0">
              <a:solidFill>
                <a:schemeClr val="bg1"/>
              </a:solidFill>
            </a:endParaRPr>
          </a:p>
        </p:txBody>
      </p:sp>
      <p:sp>
        <p:nvSpPr>
          <p:cNvPr id="5" name="Content Placeholder 2"/>
          <p:cNvSpPr txBox="1">
            <a:spLocks/>
          </p:cNvSpPr>
          <p:nvPr/>
        </p:nvSpPr>
        <p:spPr>
          <a:xfrm>
            <a:off x="1453350" y="3653235"/>
            <a:ext cx="3810137" cy="2625328"/>
          </a:xfrm>
          <a:prstGeom prst="rect">
            <a:avLst/>
          </a:prstGeom>
          <a:ln>
            <a:solidFill>
              <a:schemeClr val="bg1"/>
            </a:solidFill>
          </a:ln>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Blue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White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Yellow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Orange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Red</a:t>
            </a:r>
          </a:p>
        </p:txBody>
      </p:sp>
      <p:sp>
        <p:nvSpPr>
          <p:cNvPr id="6" name="TextBox 5"/>
          <p:cNvSpPr txBox="1"/>
          <p:nvPr/>
        </p:nvSpPr>
        <p:spPr>
          <a:xfrm>
            <a:off x="3858490" y="3693240"/>
            <a:ext cx="1600200" cy="2585323"/>
          </a:xfrm>
          <a:prstGeom prst="rect">
            <a:avLst/>
          </a:prstGeom>
          <a:noFill/>
        </p:spPr>
        <p:txBody>
          <a:bodyPr wrap="square" rtlCol="0">
            <a:spAutoFit/>
          </a:bodyPr>
          <a:lstStyle/>
          <a:p>
            <a:r>
              <a:rPr lang="en-US" dirty="0" smtClean="0">
                <a:solidFill>
                  <a:srgbClr val="FFFFFF"/>
                </a:solidFill>
              </a:rPr>
              <a:t>Hottest</a:t>
            </a: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r>
              <a:rPr lang="en-US" dirty="0" smtClean="0">
                <a:solidFill>
                  <a:srgbClr val="FFFFFF"/>
                </a:solidFill>
              </a:rPr>
              <a:t>Coolest</a:t>
            </a:r>
          </a:p>
        </p:txBody>
      </p:sp>
      <p:cxnSp>
        <p:nvCxnSpPr>
          <p:cNvPr id="7" name="Straight Arrow Connector 6"/>
          <p:cNvCxnSpPr/>
          <p:nvPr/>
        </p:nvCxnSpPr>
        <p:spPr>
          <a:xfrm>
            <a:off x="4281493" y="4032608"/>
            <a:ext cx="0" cy="1752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91000" y="41148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p:txBody>
          <a:bodyPr/>
          <a:lstStyle/>
          <a:p>
            <a:r>
              <a:rPr lang="en-US" dirty="0" smtClean="0"/>
              <a:t>Properties of Stars - Temperature</a:t>
            </a:r>
            <a:endParaRPr lang="en-US" dirty="0"/>
          </a:p>
        </p:txBody>
      </p:sp>
    </p:spTree>
    <p:extLst>
      <p:ext uri="{BB962C8B-B14F-4D97-AF65-F5344CB8AC3E}">
        <p14:creationId xmlns:p14="http://schemas.microsoft.com/office/powerpoint/2010/main" val="3729316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Stars – Temperature cont.</a:t>
            </a:r>
            <a:endParaRPr lang="en-US" dirty="0"/>
          </a:p>
        </p:txBody>
      </p:sp>
      <p:sp>
        <p:nvSpPr>
          <p:cNvPr id="3" name="Content Placeholder 2"/>
          <p:cNvSpPr>
            <a:spLocks noGrp="1"/>
          </p:cNvSpPr>
          <p:nvPr>
            <p:ph idx="1"/>
          </p:nvPr>
        </p:nvSpPr>
        <p:spPr/>
        <p:txBody>
          <a:bodyPr/>
          <a:lstStyle/>
          <a:p>
            <a:r>
              <a:rPr lang="en-US" dirty="0" smtClean="0"/>
              <a:t>Different colors based on energy emitted</a:t>
            </a:r>
          </a:p>
          <a:p>
            <a:pPr lvl="1"/>
            <a:r>
              <a:rPr lang="en-US" dirty="0" smtClean="0"/>
              <a:t>More energy shorter wavelength = blue</a:t>
            </a:r>
          </a:p>
          <a:p>
            <a:pPr lvl="1"/>
            <a:r>
              <a:rPr lang="en-US" dirty="0" smtClean="0"/>
              <a:t>Less energy longer wavelength = red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7543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8401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Stars - Brightness</a:t>
            </a:r>
            <a:endParaRPr lang="en-US" dirty="0"/>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u="sng" smtClean="0"/>
              <a:t>Apparent Magnitude</a:t>
            </a:r>
            <a:r>
              <a:rPr lang="en-US" smtClean="0"/>
              <a:t>:  brightness of a star as it looks from Earth</a:t>
            </a:r>
          </a:p>
          <a:p>
            <a:pPr lvl="1"/>
            <a:r>
              <a:rPr lang="en-US" smtClean="0"/>
              <a:t>Depends on how big it is, how hot it is, and how far away it is.  </a:t>
            </a:r>
          </a:p>
          <a:p>
            <a:r>
              <a:rPr lang="en-US" b="1" u="sng" smtClean="0"/>
              <a:t>Absolute Magnitude</a:t>
            </a:r>
            <a:r>
              <a:rPr lang="en-US" smtClean="0"/>
              <a:t>:  how bright a star actually is from 32.6 light years away</a:t>
            </a:r>
          </a:p>
          <a:p>
            <a:pPr lvl="1"/>
            <a:r>
              <a:rPr lang="en-US" smtClean="0"/>
              <a:t>Based on distance away – abs. mag. Sun = 5</a:t>
            </a:r>
          </a:p>
          <a:p>
            <a:pPr lvl="1"/>
            <a:r>
              <a:rPr lang="en-US" smtClean="0"/>
              <a:t>less than 5 brighter than Sun</a:t>
            </a:r>
          </a:p>
          <a:p>
            <a:pPr lvl="1"/>
            <a:r>
              <a:rPr lang="en-US" smtClean="0"/>
              <a:t>Greater than 5 dimmer than Sun</a:t>
            </a:r>
          </a:p>
          <a:p>
            <a:endParaRPr lang="en-US" b="1" u="sng" smtClean="0"/>
          </a:p>
          <a:p>
            <a:r>
              <a:rPr lang="en-US" b="1" smtClean="0">
                <a:solidFill>
                  <a:srgbClr val="FF0000"/>
                </a:solidFill>
              </a:rPr>
              <a:t>Negative numbers mean that the star is very bright!!!</a:t>
            </a:r>
            <a:endParaRPr lang="en-US" b="1" dirty="0">
              <a:solidFill>
                <a:srgbClr val="FF0000"/>
              </a:solidFill>
            </a:endParaRPr>
          </a:p>
        </p:txBody>
      </p:sp>
    </p:spTree>
    <p:extLst>
      <p:ext uri="{BB962C8B-B14F-4D97-AF65-F5344CB8AC3E}">
        <p14:creationId xmlns:p14="http://schemas.microsoft.com/office/powerpoint/2010/main" val="25378158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Stars – Brightness cont.</a:t>
            </a:r>
            <a:endParaRPr lang="en-US" dirty="0"/>
          </a:p>
        </p:txBody>
      </p:sp>
      <p:sp>
        <p:nvSpPr>
          <p:cNvPr id="5" name="Content Placeholder 2"/>
          <p:cNvSpPr>
            <a:spLocks noGrp="1"/>
          </p:cNvSpPr>
          <p:nvPr>
            <p:ph idx="1"/>
          </p:nvPr>
        </p:nvSpPr>
        <p:spPr/>
        <p:txBody>
          <a:bodyPr/>
          <a:lstStyle/>
          <a:p>
            <a:r>
              <a:rPr lang="en-US" dirty="0" smtClean="0"/>
              <a:t>Luminosity is the measure of the </a:t>
            </a:r>
            <a:r>
              <a:rPr lang="en-US" u="sng" dirty="0" smtClean="0"/>
              <a:t>energy output</a:t>
            </a:r>
            <a:r>
              <a:rPr lang="en-US" dirty="0" smtClean="0"/>
              <a:t> from the surface of a star per second.</a:t>
            </a:r>
          </a:p>
          <a:p>
            <a:r>
              <a:rPr lang="en-US" dirty="0" smtClean="0"/>
              <a:t>This is based on the star’s </a:t>
            </a:r>
            <a:r>
              <a:rPr lang="en-US" u="sng" dirty="0" smtClean="0"/>
              <a:t>apparent magnitude </a:t>
            </a:r>
            <a:r>
              <a:rPr lang="en-US" dirty="0" smtClean="0"/>
              <a:t>and how far away it is.</a:t>
            </a:r>
          </a:p>
          <a:p>
            <a:r>
              <a:rPr lang="en-US" dirty="0" smtClean="0"/>
              <a:t>Sun = 3.85x10</a:t>
            </a:r>
            <a:r>
              <a:rPr lang="en-US" baseline="30000" dirty="0" smtClean="0"/>
              <a:t>26</a:t>
            </a:r>
            <a:r>
              <a:rPr lang="en-US" dirty="0" smtClean="0"/>
              <a:t> Watts = 3.85x10</a:t>
            </a:r>
            <a:r>
              <a:rPr lang="en-US" baseline="30000" dirty="0" smtClean="0"/>
              <a:t>24</a:t>
            </a:r>
            <a:r>
              <a:rPr lang="en-US" dirty="0"/>
              <a:t> </a:t>
            </a:r>
            <a:r>
              <a:rPr lang="en-US" dirty="0" smtClean="0"/>
              <a:t>W 100 W </a:t>
            </a:r>
            <a:r>
              <a:rPr lang="en-US" dirty="0" err="1" smtClean="0"/>
              <a:t>lightbulbs</a:t>
            </a:r>
            <a:r>
              <a:rPr lang="en-US" dirty="0" smtClean="0"/>
              <a:t>!</a:t>
            </a:r>
          </a:p>
          <a:p>
            <a:r>
              <a:rPr lang="en-US" dirty="0" smtClean="0"/>
              <a:t>No stellar property varies by so much!</a:t>
            </a:r>
          </a:p>
          <a:p>
            <a:pPr lvl="1"/>
            <a:r>
              <a:rPr lang="en-US" dirty="0" smtClean="0"/>
              <a:t>From .0001 to more than a million times the Sun’s</a:t>
            </a:r>
          </a:p>
          <a:p>
            <a:pPr>
              <a:buNone/>
            </a:pPr>
            <a:endParaRPr lang="en-US" dirty="0"/>
          </a:p>
        </p:txBody>
      </p:sp>
    </p:spTree>
    <p:extLst>
      <p:ext uri="{BB962C8B-B14F-4D97-AF65-F5344CB8AC3E}">
        <p14:creationId xmlns:p14="http://schemas.microsoft.com/office/powerpoint/2010/main" val="2592420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3886200" cy="6617196"/>
          </a:xfrm>
          <a:prstGeom prst="rect">
            <a:avLst/>
          </a:prstGeom>
          <a:noFill/>
        </p:spPr>
        <p:txBody>
          <a:bodyPr wrap="square" rtlCol="0">
            <a:spAutoFit/>
          </a:bodyPr>
          <a:lstStyle/>
          <a:p>
            <a:r>
              <a:rPr lang="en-US" sz="2400" u="sng" dirty="0" err="1" smtClean="0"/>
              <a:t>Contelations</a:t>
            </a:r>
            <a:endParaRPr lang="en-US" sz="2400" u="sng" dirty="0" smtClean="0"/>
          </a:p>
          <a:p>
            <a:pPr marL="457200" indent="-457200">
              <a:buFont typeface="Arial" pitchFamily="34" charset="0"/>
              <a:buChar char="•"/>
            </a:pPr>
            <a:r>
              <a:rPr lang="en-US" sz="2000" dirty="0" err="1" smtClean="0"/>
              <a:t>Ursa</a:t>
            </a:r>
            <a:r>
              <a:rPr lang="en-US" sz="2000" dirty="0" smtClean="0"/>
              <a:t> Minor (Little Dipper)</a:t>
            </a:r>
          </a:p>
          <a:p>
            <a:pPr marL="457200" indent="-457200">
              <a:buFont typeface="Arial" pitchFamily="34" charset="0"/>
              <a:buChar char="•"/>
            </a:pPr>
            <a:r>
              <a:rPr lang="en-US" sz="2000" dirty="0" err="1" smtClean="0"/>
              <a:t>Ursa</a:t>
            </a:r>
            <a:r>
              <a:rPr lang="en-US" sz="2000" dirty="0" smtClean="0"/>
              <a:t> Major (Big Dipper)</a:t>
            </a:r>
          </a:p>
          <a:p>
            <a:pPr marL="457200" indent="-457200">
              <a:buFont typeface="Arial" pitchFamily="34" charset="0"/>
              <a:buChar char="•"/>
            </a:pPr>
            <a:r>
              <a:rPr lang="en-US" sz="2000" dirty="0" err="1" smtClean="0"/>
              <a:t>Cassieopa</a:t>
            </a:r>
            <a:endParaRPr lang="en-US" sz="2000" dirty="0" smtClean="0"/>
          </a:p>
          <a:p>
            <a:pPr marL="457200" indent="-457200">
              <a:buFont typeface="Arial" pitchFamily="34" charset="0"/>
              <a:buChar char="•"/>
            </a:pPr>
            <a:r>
              <a:rPr lang="en-US" sz="2000" dirty="0" err="1" smtClean="0"/>
              <a:t>Cepheus</a:t>
            </a:r>
            <a:endParaRPr lang="en-US" sz="2000" dirty="0" smtClean="0"/>
          </a:p>
          <a:p>
            <a:pPr marL="457200" indent="-457200">
              <a:buFont typeface="Arial" pitchFamily="34" charset="0"/>
              <a:buChar char="•"/>
            </a:pPr>
            <a:r>
              <a:rPr lang="en-US" sz="2000" dirty="0" smtClean="0"/>
              <a:t>Draco</a:t>
            </a:r>
          </a:p>
          <a:p>
            <a:pPr marL="457200" indent="-457200">
              <a:buFont typeface="Arial" pitchFamily="34" charset="0"/>
              <a:buChar char="•"/>
            </a:pPr>
            <a:r>
              <a:rPr lang="en-US" sz="2000" dirty="0" smtClean="0"/>
              <a:t>Orion</a:t>
            </a:r>
          </a:p>
          <a:p>
            <a:pPr marL="457200" indent="-457200">
              <a:buFont typeface="Arial" pitchFamily="34" charset="0"/>
              <a:buChar char="•"/>
            </a:pPr>
            <a:r>
              <a:rPr lang="en-US" sz="2000" dirty="0" err="1" smtClean="0"/>
              <a:t>Bootes</a:t>
            </a:r>
            <a:endParaRPr lang="en-US" sz="2000" dirty="0" smtClean="0"/>
          </a:p>
          <a:p>
            <a:pPr marL="457200" indent="-457200">
              <a:buFont typeface="Arial" pitchFamily="34" charset="0"/>
              <a:buChar char="•"/>
            </a:pPr>
            <a:r>
              <a:rPr lang="en-US" sz="2000" dirty="0" err="1" smtClean="0"/>
              <a:t>Capella</a:t>
            </a:r>
            <a:endParaRPr lang="en-US" sz="2000" dirty="0" smtClean="0"/>
          </a:p>
          <a:p>
            <a:pPr marL="457200" indent="-457200">
              <a:buFont typeface="Arial" pitchFamily="34" charset="0"/>
              <a:buChar char="•"/>
            </a:pPr>
            <a:r>
              <a:rPr lang="en-US" sz="2000" dirty="0" smtClean="0"/>
              <a:t>Castor &amp; </a:t>
            </a:r>
            <a:r>
              <a:rPr lang="en-US" sz="2000" dirty="0" err="1" smtClean="0"/>
              <a:t>Pollux</a:t>
            </a:r>
            <a:r>
              <a:rPr lang="en-US" sz="2000" dirty="0" smtClean="0"/>
              <a:t> (Gemini)</a:t>
            </a:r>
          </a:p>
          <a:p>
            <a:pPr marL="457200" indent="-457200">
              <a:buFont typeface="Arial" pitchFamily="34" charset="0"/>
              <a:buChar char="•"/>
            </a:pPr>
            <a:r>
              <a:rPr lang="en-US" sz="2000" dirty="0" smtClean="0"/>
              <a:t>Corona Borealis</a:t>
            </a:r>
          </a:p>
          <a:p>
            <a:pPr marL="457200" indent="-457200">
              <a:buFont typeface="Arial" pitchFamily="34" charset="0"/>
              <a:buChar char="•"/>
            </a:pPr>
            <a:r>
              <a:rPr lang="en-US" sz="2000" dirty="0" err="1" smtClean="0"/>
              <a:t>Saggitarius</a:t>
            </a:r>
            <a:endParaRPr lang="en-US" sz="2000" dirty="0" smtClean="0"/>
          </a:p>
          <a:p>
            <a:pPr marL="457200" indent="-457200">
              <a:buFont typeface="Arial" pitchFamily="34" charset="0"/>
              <a:buChar char="•"/>
            </a:pPr>
            <a:r>
              <a:rPr lang="en-US" sz="2000" dirty="0" smtClean="0"/>
              <a:t>Hercules</a:t>
            </a:r>
          </a:p>
          <a:p>
            <a:pPr marL="457200" indent="-457200">
              <a:buFont typeface="Arial" pitchFamily="34" charset="0"/>
              <a:buChar char="•"/>
            </a:pPr>
            <a:r>
              <a:rPr lang="en-US" sz="2000" dirty="0" err="1" smtClean="0"/>
              <a:t>Fomahault</a:t>
            </a:r>
            <a:r>
              <a:rPr lang="en-US" sz="2000" dirty="0" smtClean="0"/>
              <a:t> (Pieces)</a:t>
            </a:r>
          </a:p>
          <a:p>
            <a:pPr marL="457200" indent="-457200">
              <a:buFont typeface="Arial" pitchFamily="34" charset="0"/>
              <a:buChar char="•"/>
            </a:pPr>
            <a:r>
              <a:rPr lang="en-US" sz="2000" dirty="0" smtClean="0"/>
              <a:t>Andromeda and Pegasus</a:t>
            </a:r>
            <a:endParaRPr lang="en-US" sz="2800" dirty="0"/>
          </a:p>
          <a:p>
            <a:pPr marL="457200" indent="-457200">
              <a:buFont typeface="Arial" pitchFamily="34" charset="0"/>
              <a:buChar char="•"/>
            </a:pPr>
            <a:r>
              <a:rPr lang="en-US" sz="2000" dirty="0" err="1" smtClean="0"/>
              <a:t>Lyra</a:t>
            </a:r>
            <a:endParaRPr lang="en-US" sz="2000" dirty="0" smtClean="0"/>
          </a:p>
          <a:p>
            <a:pPr marL="457200" indent="-457200">
              <a:buFont typeface="Arial" pitchFamily="34" charset="0"/>
              <a:buChar char="•"/>
            </a:pPr>
            <a:r>
              <a:rPr lang="en-US" sz="2000" dirty="0" smtClean="0"/>
              <a:t>Cygnus</a:t>
            </a:r>
          </a:p>
          <a:p>
            <a:pPr marL="457200" indent="-457200">
              <a:buFont typeface="Arial" pitchFamily="34" charset="0"/>
              <a:buChar char="•"/>
            </a:pPr>
            <a:r>
              <a:rPr lang="en-US" sz="2000" dirty="0" smtClean="0"/>
              <a:t>Aquila</a:t>
            </a:r>
          </a:p>
          <a:p>
            <a:pPr marL="457200" indent="-457200">
              <a:buFont typeface="Arial" pitchFamily="34" charset="0"/>
              <a:buChar char="•"/>
            </a:pPr>
            <a:r>
              <a:rPr lang="en-US" sz="2000" dirty="0" smtClean="0"/>
              <a:t>Summer Triangle</a:t>
            </a:r>
          </a:p>
          <a:p>
            <a:pPr marL="457200" indent="-457200">
              <a:buFont typeface="Arial" pitchFamily="34" charset="0"/>
              <a:buChar char="•"/>
            </a:pPr>
            <a:r>
              <a:rPr lang="en-US" sz="2000" dirty="0" err="1" smtClean="0"/>
              <a:t>Delphinus</a:t>
            </a:r>
            <a:endParaRPr lang="en-US" sz="2000" dirty="0" smtClean="0"/>
          </a:p>
          <a:p>
            <a:endParaRPr lang="en-US" sz="2000" dirty="0" smtClean="0"/>
          </a:p>
        </p:txBody>
      </p:sp>
      <p:sp>
        <p:nvSpPr>
          <p:cNvPr id="5" name="TextBox 4"/>
          <p:cNvSpPr txBox="1"/>
          <p:nvPr/>
        </p:nvSpPr>
        <p:spPr>
          <a:xfrm>
            <a:off x="4541293" y="685800"/>
            <a:ext cx="3886200" cy="1323439"/>
          </a:xfrm>
          <a:prstGeom prst="rect">
            <a:avLst/>
          </a:prstGeom>
          <a:noFill/>
        </p:spPr>
        <p:txBody>
          <a:bodyPr wrap="square" rtlCol="0">
            <a:spAutoFit/>
          </a:bodyPr>
          <a:lstStyle/>
          <a:p>
            <a:pPr marL="342900" indent="-342900">
              <a:buFont typeface="Arial" pitchFamily="34" charset="0"/>
              <a:buChar char="•"/>
            </a:pPr>
            <a:r>
              <a:rPr lang="en-US" sz="2000" dirty="0" err="1" smtClean="0"/>
              <a:t>Scorpius</a:t>
            </a:r>
            <a:endParaRPr lang="en-US" sz="2000" dirty="0" smtClean="0"/>
          </a:p>
          <a:p>
            <a:pPr marL="342900" indent="-342900">
              <a:buFont typeface="Arial" pitchFamily="34" charset="0"/>
              <a:buChar char="•"/>
            </a:pPr>
            <a:r>
              <a:rPr lang="en-US" sz="2000" dirty="0" err="1" smtClean="0"/>
              <a:t>Canis</a:t>
            </a:r>
            <a:r>
              <a:rPr lang="en-US" sz="2000" dirty="0" smtClean="0"/>
              <a:t> Minor</a:t>
            </a:r>
          </a:p>
          <a:p>
            <a:pPr marL="342900" indent="-342900">
              <a:buFont typeface="Arial" pitchFamily="34" charset="0"/>
              <a:buChar char="•"/>
            </a:pPr>
            <a:r>
              <a:rPr lang="en-US" sz="2000" dirty="0" err="1" smtClean="0"/>
              <a:t>Canis</a:t>
            </a:r>
            <a:r>
              <a:rPr lang="en-US" sz="2000" dirty="0" smtClean="0"/>
              <a:t> Major</a:t>
            </a:r>
          </a:p>
          <a:p>
            <a:pPr marL="342900" indent="-342900">
              <a:buFont typeface="Arial" pitchFamily="34" charset="0"/>
              <a:buChar char="•"/>
            </a:pPr>
            <a:r>
              <a:rPr lang="en-US" sz="2000" dirty="0" smtClean="0"/>
              <a:t>Leo</a:t>
            </a:r>
          </a:p>
        </p:txBody>
      </p:sp>
    </p:spTree>
    <p:extLst>
      <p:ext uri="{BB962C8B-B14F-4D97-AF65-F5344CB8AC3E}">
        <p14:creationId xmlns:p14="http://schemas.microsoft.com/office/powerpoint/2010/main" val="39386517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r>
              <a:rPr lang="en-US" dirty="0" smtClean="0"/>
              <a:t>If I compare the brightness of two stars from where I am standing on Earth, am I using </a:t>
            </a:r>
            <a:r>
              <a:rPr lang="en-US" b="1" dirty="0" smtClean="0"/>
              <a:t>apparent </a:t>
            </a:r>
            <a:r>
              <a:rPr lang="en-US" dirty="0" smtClean="0"/>
              <a:t>or </a:t>
            </a:r>
            <a:r>
              <a:rPr lang="en-US" b="1" dirty="0" smtClean="0"/>
              <a:t>absolute </a:t>
            </a:r>
            <a:r>
              <a:rPr lang="en-US" dirty="0" smtClean="0"/>
              <a:t>magnitude?</a:t>
            </a:r>
          </a:p>
          <a:p>
            <a:pPr>
              <a:buNone/>
            </a:pPr>
            <a:endParaRPr lang="en-US" dirty="0" smtClean="0"/>
          </a:p>
          <a:p>
            <a:r>
              <a:rPr lang="en-US" dirty="0" smtClean="0"/>
              <a:t>What color of star is the hottest?</a:t>
            </a:r>
          </a:p>
          <a:p>
            <a:pPr>
              <a:buNone/>
            </a:pPr>
            <a:endParaRPr lang="en-US" dirty="0" smtClean="0"/>
          </a:p>
          <a:p>
            <a:r>
              <a:rPr lang="en-US" dirty="0" smtClean="0"/>
              <a:t>What are common units of distance when talking about astronomy?</a:t>
            </a:r>
            <a:endParaRPr lang="en-US" dirty="0"/>
          </a:p>
        </p:txBody>
      </p:sp>
    </p:spTree>
    <p:extLst>
      <p:ext uri="{BB962C8B-B14F-4D97-AF65-F5344CB8AC3E}">
        <p14:creationId xmlns:p14="http://schemas.microsoft.com/office/powerpoint/2010/main" val="14554682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3" y="304800"/>
            <a:ext cx="896367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1447800"/>
            <a:ext cx="4953000" cy="1323439"/>
          </a:xfrm>
          <a:prstGeom prst="rect">
            <a:avLst/>
          </a:prstGeom>
          <a:noFill/>
        </p:spPr>
        <p:txBody>
          <a:bodyPr wrap="square" rtlCol="0">
            <a:spAutoFit/>
          </a:bodyPr>
          <a:lstStyle/>
          <a:p>
            <a:r>
              <a:rPr lang="en-US" sz="4000" dirty="0" err="1" smtClean="0"/>
              <a:t>Hertzsprung</a:t>
            </a:r>
            <a:r>
              <a:rPr lang="en-US" sz="4000" dirty="0" smtClean="0"/>
              <a:t>-Russell Diagram</a:t>
            </a:r>
            <a:endParaRPr lang="en-US" sz="4000" dirty="0"/>
          </a:p>
        </p:txBody>
      </p:sp>
    </p:spTree>
    <p:extLst>
      <p:ext uri="{BB962C8B-B14F-4D97-AF65-F5344CB8AC3E}">
        <p14:creationId xmlns:p14="http://schemas.microsoft.com/office/powerpoint/2010/main" val="7835218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Diagram</a:t>
            </a:r>
            <a:endParaRPr lang="en-US" dirty="0"/>
          </a:p>
        </p:txBody>
      </p:sp>
      <p:pic>
        <p:nvPicPr>
          <p:cNvPr id="4" name="Picture 3" descr="Screen Shot 2014-04-17 at 10.12.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7696200" cy="5130800"/>
          </a:xfrm>
          <a:prstGeom prst="rect">
            <a:avLst/>
          </a:prstGeom>
        </p:spPr>
      </p:pic>
    </p:spTree>
    <p:extLst>
      <p:ext uri="{BB962C8B-B14F-4D97-AF65-F5344CB8AC3E}">
        <p14:creationId xmlns:p14="http://schemas.microsoft.com/office/powerpoint/2010/main" val="12119631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5" y="136088"/>
            <a:ext cx="6096000" cy="1143000"/>
          </a:xfrm>
        </p:spPr>
        <p:txBody>
          <a:bodyPr>
            <a:normAutofit fontScale="90000"/>
          </a:bodyPr>
          <a:lstStyle/>
          <a:p>
            <a:r>
              <a:rPr lang="en-US" dirty="0" err="1" smtClean="0"/>
              <a:t>Hertzsprung</a:t>
            </a:r>
            <a:r>
              <a:rPr lang="en-US" dirty="0" smtClean="0"/>
              <a:t>-Russell Diagram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24697" y="1239089"/>
            <a:ext cx="5985158" cy="5203276"/>
          </a:xfrm>
          <a:prstGeom prst="rect">
            <a:avLst/>
          </a:prstGeom>
          <a:noFill/>
          <a:ln w="9525">
            <a:noFill/>
            <a:miter lim="800000"/>
            <a:headEnd/>
            <a:tailEnd/>
          </a:ln>
        </p:spPr>
      </p:pic>
      <p:sp>
        <p:nvSpPr>
          <p:cNvPr id="4" name="TextBox 3"/>
          <p:cNvSpPr txBox="1"/>
          <p:nvPr/>
        </p:nvSpPr>
        <p:spPr>
          <a:xfrm>
            <a:off x="6206840" y="1279088"/>
            <a:ext cx="2770909" cy="3139321"/>
          </a:xfrm>
          <a:prstGeom prst="rect">
            <a:avLst/>
          </a:prstGeom>
          <a:solidFill>
            <a:srgbClr val="FFFF00"/>
          </a:solidFill>
        </p:spPr>
        <p:txBody>
          <a:bodyPr wrap="square" rtlCol="0">
            <a:spAutoFit/>
          </a:bodyPr>
          <a:lstStyle/>
          <a:p>
            <a:r>
              <a:rPr lang="en-US" b="1" dirty="0" smtClean="0">
                <a:solidFill>
                  <a:schemeClr val="bg1"/>
                </a:solidFill>
              </a:rPr>
              <a:t>Hottest Stars:</a:t>
            </a:r>
          </a:p>
          <a:p>
            <a:r>
              <a:rPr lang="en-US" b="1" dirty="0" smtClean="0">
                <a:solidFill>
                  <a:schemeClr val="bg1"/>
                </a:solidFill>
              </a:rPr>
              <a:t>    </a:t>
            </a:r>
            <a:r>
              <a:rPr lang="en-US" dirty="0" smtClean="0">
                <a:solidFill>
                  <a:schemeClr val="bg1"/>
                </a:solidFill>
              </a:rPr>
              <a:t>On the left side</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Brightest Stars:</a:t>
            </a:r>
          </a:p>
          <a:p>
            <a:r>
              <a:rPr lang="en-US" dirty="0" smtClean="0">
                <a:solidFill>
                  <a:schemeClr val="bg1"/>
                </a:solidFill>
              </a:rPr>
              <a:t>     At the top</a:t>
            </a:r>
          </a:p>
          <a:p>
            <a:endParaRPr lang="en-US" b="1" dirty="0" smtClean="0">
              <a:solidFill>
                <a:schemeClr val="bg1"/>
              </a:solidFill>
            </a:endParaRPr>
          </a:p>
          <a:p>
            <a:r>
              <a:rPr lang="en-US" b="1" dirty="0" smtClean="0">
                <a:solidFill>
                  <a:schemeClr val="bg1"/>
                </a:solidFill>
              </a:rPr>
              <a:t>Biggest stars?</a:t>
            </a:r>
            <a:br>
              <a:rPr lang="en-US" b="1" dirty="0" smtClean="0">
                <a:solidFill>
                  <a:schemeClr val="bg1"/>
                </a:solidFill>
              </a:rPr>
            </a:br>
            <a:r>
              <a:rPr lang="en-US" b="1" dirty="0" smtClean="0">
                <a:solidFill>
                  <a:schemeClr val="bg1"/>
                </a:solidFill>
              </a:rPr>
              <a:t>     </a:t>
            </a:r>
            <a:r>
              <a:rPr lang="en-US" dirty="0" smtClean="0">
                <a:solidFill>
                  <a:schemeClr val="bg1"/>
                </a:solidFill>
              </a:rPr>
              <a:t>Giants and </a:t>
            </a:r>
            <a:r>
              <a:rPr lang="en-US" dirty="0" err="1" smtClean="0">
                <a:solidFill>
                  <a:schemeClr val="bg1"/>
                </a:solidFill>
              </a:rPr>
              <a:t>Supergiants</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Smallest stars?</a:t>
            </a:r>
          </a:p>
          <a:p>
            <a:r>
              <a:rPr lang="en-US" b="1" dirty="0" smtClean="0">
                <a:solidFill>
                  <a:schemeClr val="bg1"/>
                </a:solidFill>
              </a:rPr>
              <a:t>     </a:t>
            </a:r>
            <a:r>
              <a:rPr lang="en-US" dirty="0" smtClean="0">
                <a:solidFill>
                  <a:schemeClr val="bg1"/>
                </a:solidFill>
              </a:rPr>
              <a:t>White dwarfs</a:t>
            </a:r>
            <a:endParaRPr lang="en-US" b="1"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Stars fluctuate in brightness –</a:t>
            </a:r>
            <a:br>
              <a:rPr lang="en-US" dirty="0" smtClean="0"/>
            </a:br>
            <a:r>
              <a:rPr lang="en-US" dirty="0" smtClean="0"/>
              <a:t>Variable Stars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Pulsate in brightness because of the expansion and contraction of their outer layers</a:t>
            </a:r>
          </a:p>
          <a:p>
            <a:r>
              <a:rPr lang="en-US" u="sng" dirty="0" smtClean="0"/>
              <a:t>Cepheid stars </a:t>
            </a:r>
            <a:r>
              <a:rPr lang="en-US" dirty="0" smtClean="0"/>
              <a:t>– get brighter and fainter in a regular pattern</a:t>
            </a:r>
          </a:p>
          <a:p>
            <a:pPr lvl="1"/>
            <a:r>
              <a:rPr lang="en-US" dirty="0" smtClean="0"/>
              <a:t>Comparable to a street lamp</a:t>
            </a:r>
          </a:p>
          <a:p>
            <a:pPr lvl="1"/>
            <a:r>
              <a:rPr lang="en-US" dirty="0" smtClean="0"/>
              <a:t>Longer periods – larger absolute magnitude</a:t>
            </a:r>
          </a:p>
          <a:p>
            <a:pPr lvl="1"/>
            <a:r>
              <a:rPr lang="en-US" dirty="0" smtClean="0"/>
              <a:t>Distance can be measured by comparing the absolute magnitude and the apparent magnitude.</a:t>
            </a:r>
          </a:p>
          <a:p>
            <a:r>
              <a:rPr lang="en-US" u="sng" dirty="0" smtClean="0"/>
              <a:t>Nova</a:t>
            </a:r>
            <a:r>
              <a:rPr lang="en-US" dirty="0" smtClean="0"/>
              <a:t> – sudden brightening of a star (white dwarf)</a:t>
            </a:r>
          </a:p>
          <a:p>
            <a:pPr lvl="1"/>
            <a:r>
              <a:rPr lang="en-US" dirty="0" smtClean="0"/>
              <a:t>Small amount of mass lost during surge</a:t>
            </a:r>
          </a:p>
          <a:p>
            <a:pPr lvl="1"/>
            <a:r>
              <a:rPr lang="en-US" dirty="0" smtClean="0"/>
              <a:t>Due to energy transfer in binary stars from bigger to smaller star</a:t>
            </a:r>
          </a:p>
          <a:p>
            <a:pPr marL="457200" lvl="1" indent="0">
              <a:buNone/>
            </a:pPr>
            <a:endParaRPr lang="en-US" dirty="0" smtClean="0"/>
          </a:p>
        </p:txBody>
      </p:sp>
    </p:spTree>
    <p:extLst>
      <p:ext uri="{BB962C8B-B14F-4D97-AF65-F5344CB8AC3E}">
        <p14:creationId xmlns:p14="http://schemas.microsoft.com/office/powerpoint/2010/main" val="741826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Nebulae</a:t>
            </a:r>
            <a:endParaRPr lang="en-US" dirty="0"/>
          </a:p>
        </p:txBody>
      </p:sp>
      <p:sp>
        <p:nvSpPr>
          <p:cNvPr id="3" name="Content Placeholder 2"/>
          <p:cNvSpPr>
            <a:spLocks noGrp="1"/>
          </p:cNvSpPr>
          <p:nvPr>
            <p:ph idx="1"/>
          </p:nvPr>
        </p:nvSpPr>
        <p:spPr/>
        <p:txBody>
          <a:bodyPr/>
          <a:lstStyle/>
          <a:p>
            <a:r>
              <a:rPr lang="en-US" dirty="0" smtClean="0"/>
              <a:t>Clouds of dust and gas</a:t>
            </a:r>
          </a:p>
          <a:p>
            <a:pPr lvl="1"/>
            <a:r>
              <a:rPr lang="en-US" dirty="0" smtClean="0"/>
              <a:t>Mostly hydrogen</a:t>
            </a:r>
          </a:p>
          <a:p>
            <a:pPr lvl="1"/>
            <a:r>
              <a:rPr lang="en-US" dirty="0" smtClean="0"/>
              <a:t>Absorb UV light</a:t>
            </a:r>
          </a:p>
          <a:p>
            <a:pPr lvl="1"/>
            <a:r>
              <a:rPr lang="en-US" dirty="0" smtClean="0"/>
              <a:t>Reflected nebulae – reflect light from near star</a:t>
            </a:r>
          </a:p>
          <a:p>
            <a:pPr lvl="1"/>
            <a:r>
              <a:rPr lang="en-US" dirty="0" smtClean="0"/>
              <a:t>Dark nebulae </a:t>
            </a:r>
          </a:p>
          <a:p>
            <a:pPr lvl="1"/>
            <a:r>
              <a:rPr lang="en-US" dirty="0" smtClean="0"/>
              <a:t>not very dense, but more mass than sun</a:t>
            </a:r>
            <a:endParaRPr lang="en-US" dirty="0"/>
          </a:p>
        </p:txBody>
      </p:sp>
    </p:spTree>
    <p:extLst>
      <p:ext uri="{BB962C8B-B14F-4D97-AF65-F5344CB8AC3E}">
        <p14:creationId xmlns:p14="http://schemas.microsoft.com/office/powerpoint/2010/main" val="30687775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 y="0"/>
            <a:ext cx="91275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3733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7260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1. What are some properties of stars we discussed?  Explain each.</a:t>
            </a:r>
          </a:p>
          <a:p>
            <a:r>
              <a:rPr lang="en-US" dirty="0" smtClean="0"/>
              <a:t>2. Why do astronomers use parallax?  Describe the process.</a:t>
            </a:r>
          </a:p>
          <a:p>
            <a:r>
              <a:rPr lang="en-US" dirty="0" smtClean="0"/>
              <a:t>3. Compare and contrast apparent and absolute magnitude.</a:t>
            </a:r>
          </a:p>
          <a:p>
            <a:r>
              <a:rPr lang="en-US" dirty="0" smtClean="0"/>
              <a:t>4. What does an HR Diagram tell astronomers?  What are the axes labeled?</a:t>
            </a:r>
          </a:p>
          <a:p>
            <a:endParaRPr lang="en-US" dirty="0"/>
          </a:p>
        </p:txBody>
      </p:sp>
    </p:spTree>
    <p:extLst>
      <p:ext uri="{BB962C8B-B14F-4D97-AF65-F5344CB8AC3E}">
        <p14:creationId xmlns:p14="http://schemas.microsoft.com/office/powerpoint/2010/main" val="280667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Stars in Orion?</a:t>
            </a:r>
            <a:endParaRPr lang="en-US" dirty="0"/>
          </a:p>
        </p:txBody>
      </p:sp>
      <p:pic>
        <p:nvPicPr>
          <p:cNvPr id="2050" name="Picture 2" descr="http://www.google.com/url?source=imglanding&amp;ct=img&amp;q=http://newswatch.nationalgeographic.com/files/2009/02/orion-constellation.jpg&amp;sa=X&amp;ei=YsZvT8q0FMWq2gXM-dTwAQ&amp;ved=0CAsQ8wc&amp;usg=AFQjCNGnTxdpZQIxMC_HbENucvwzdHMG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49094"/>
            <a:ext cx="3981450" cy="5608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981200"/>
            <a:ext cx="2133600" cy="1323439"/>
          </a:xfrm>
          <a:prstGeom prst="rect">
            <a:avLst/>
          </a:prstGeom>
          <a:noFill/>
        </p:spPr>
        <p:txBody>
          <a:bodyPr wrap="square" rtlCol="0">
            <a:spAutoFit/>
          </a:bodyPr>
          <a:lstStyle/>
          <a:p>
            <a:pPr marL="457200" indent="-457200">
              <a:buAutoNum type="alphaUcPeriod"/>
            </a:pPr>
            <a:r>
              <a:rPr lang="en-US" sz="2000" dirty="0" smtClean="0"/>
              <a:t>25</a:t>
            </a:r>
          </a:p>
          <a:p>
            <a:pPr marL="457200" indent="-457200">
              <a:buAutoNum type="alphaUcPeriod"/>
            </a:pPr>
            <a:r>
              <a:rPr lang="en-US" sz="2000" dirty="0" smtClean="0"/>
              <a:t>8</a:t>
            </a:r>
          </a:p>
          <a:p>
            <a:pPr marL="457200" indent="-457200">
              <a:buAutoNum type="alphaUcPeriod"/>
            </a:pPr>
            <a:r>
              <a:rPr lang="en-US" sz="2000" dirty="0" smtClean="0"/>
              <a:t>100</a:t>
            </a:r>
          </a:p>
          <a:p>
            <a:pPr marL="457200" indent="-457200">
              <a:buAutoNum type="alphaUcPeriod"/>
            </a:pPr>
            <a:r>
              <a:rPr lang="en-US" sz="2000" dirty="0" smtClean="0"/>
              <a:t>&gt;1,000,000</a:t>
            </a:r>
          </a:p>
        </p:txBody>
      </p:sp>
    </p:spTree>
    <p:extLst>
      <p:ext uri="{BB962C8B-B14F-4D97-AF65-F5344CB8AC3E}">
        <p14:creationId xmlns:p14="http://schemas.microsoft.com/office/powerpoint/2010/main" val="27383001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Stars in Leo?</a:t>
            </a:r>
            <a:endParaRPr lang="en-US" dirty="0"/>
          </a:p>
        </p:txBody>
      </p:sp>
      <p:pic>
        <p:nvPicPr>
          <p:cNvPr id="3074" name="Picture 2" descr="http://www.google.com/url?source=imglanding&amp;ct=img&amp;q=http://www.summitpost.org/images/medium/472383.jpg&amp;sa=X&amp;ei=KsdvT9EK5JjbBfuprfEB&amp;ved=0CAwQ8wc4FQ&amp;usg=AFQjCNEzQaX-hQww2ZEAxc8Ve0-Uve83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4388"/>
            <a:ext cx="8698068"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752600"/>
            <a:ext cx="2133600" cy="1323439"/>
          </a:xfrm>
          <a:prstGeom prst="rect">
            <a:avLst/>
          </a:prstGeom>
          <a:noFill/>
        </p:spPr>
        <p:txBody>
          <a:bodyPr wrap="square" rtlCol="0">
            <a:spAutoFit/>
          </a:bodyPr>
          <a:lstStyle/>
          <a:p>
            <a:pPr marL="457200" indent="-457200">
              <a:buAutoNum type="alphaUcPeriod"/>
            </a:pPr>
            <a:r>
              <a:rPr lang="en-US" sz="2000" dirty="0" smtClean="0"/>
              <a:t>25</a:t>
            </a:r>
          </a:p>
          <a:p>
            <a:pPr marL="457200" indent="-457200">
              <a:buAutoNum type="alphaUcPeriod"/>
            </a:pPr>
            <a:r>
              <a:rPr lang="en-US" sz="2000" dirty="0" smtClean="0"/>
              <a:t>16</a:t>
            </a:r>
          </a:p>
          <a:p>
            <a:pPr marL="457200" indent="-457200">
              <a:buAutoNum type="alphaUcPeriod"/>
            </a:pPr>
            <a:r>
              <a:rPr lang="en-US" sz="2000" dirty="0" smtClean="0"/>
              <a:t>100</a:t>
            </a:r>
          </a:p>
          <a:p>
            <a:pPr marL="457200" indent="-457200">
              <a:buAutoNum type="alphaUcPeriod"/>
            </a:pPr>
            <a:r>
              <a:rPr lang="en-US" sz="2000" dirty="0" smtClean="0"/>
              <a:t>&gt;1,000,000</a:t>
            </a:r>
          </a:p>
        </p:txBody>
      </p:sp>
    </p:spTree>
    <p:extLst>
      <p:ext uri="{BB962C8B-B14F-4D97-AF65-F5344CB8AC3E}">
        <p14:creationId xmlns:p14="http://schemas.microsoft.com/office/powerpoint/2010/main" val="47167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Stars in </a:t>
            </a:r>
            <a:r>
              <a:rPr lang="en-US" dirty="0" err="1" smtClean="0"/>
              <a:t>Ursa</a:t>
            </a:r>
            <a:r>
              <a:rPr lang="en-US" dirty="0" smtClean="0"/>
              <a:t> Major?</a:t>
            </a:r>
            <a:endParaRPr lang="en-US" dirty="0"/>
          </a:p>
        </p:txBody>
      </p:sp>
      <p:pic>
        <p:nvPicPr>
          <p:cNvPr id="4098" name="Picture 2" descr="http://www.google.com/url?source=imglanding&amp;ct=img&amp;q=http://www.americankungfuacademy.com/images/ursaMajor.jpg&amp;sa=X&amp;ei=iMdvT9GOD6Lo2AWKmp3xAQ&amp;ved=0CAsQ8wc4iwE&amp;usg=AFQjCNEQJo1O--7vg48_VrsvKr7fR1iO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239000" cy="561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752600"/>
            <a:ext cx="2133600" cy="1323439"/>
          </a:xfrm>
          <a:prstGeom prst="rect">
            <a:avLst/>
          </a:prstGeom>
          <a:noFill/>
        </p:spPr>
        <p:txBody>
          <a:bodyPr wrap="square" rtlCol="0">
            <a:spAutoFit/>
          </a:bodyPr>
          <a:lstStyle/>
          <a:p>
            <a:pPr marL="457200" indent="-457200">
              <a:buAutoNum type="alphaUcPeriod"/>
            </a:pPr>
            <a:r>
              <a:rPr lang="en-US" sz="2000" dirty="0" smtClean="0"/>
              <a:t>50</a:t>
            </a:r>
          </a:p>
          <a:p>
            <a:pPr marL="457200" indent="-457200">
              <a:buAutoNum type="alphaUcPeriod"/>
            </a:pPr>
            <a:r>
              <a:rPr lang="en-US" sz="2000" dirty="0" smtClean="0"/>
              <a:t>21</a:t>
            </a:r>
          </a:p>
          <a:p>
            <a:pPr marL="457200" indent="-457200">
              <a:buAutoNum type="alphaUcPeriod"/>
            </a:pPr>
            <a:r>
              <a:rPr lang="en-US" sz="2000" dirty="0" smtClean="0"/>
              <a:t>100</a:t>
            </a:r>
          </a:p>
          <a:p>
            <a:pPr marL="457200" indent="-457200">
              <a:buAutoNum type="alphaUcPeriod"/>
            </a:pPr>
            <a:r>
              <a:rPr lang="en-US" sz="2000" dirty="0" smtClean="0"/>
              <a:t>&gt;1,000,000</a:t>
            </a:r>
          </a:p>
        </p:txBody>
      </p:sp>
    </p:spTree>
    <p:extLst>
      <p:ext uri="{BB962C8B-B14F-4D97-AF65-F5344CB8AC3E}">
        <p14:creationId xmlns:p14="http://schemas.microsoft.com/office/powerpoint/2010/main" val="9255143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Stars in Gemini?</a:t>
            </a:r>
            <a:endParaRPr lang="en-US" dirty="0"/>
          </a:p>
        </p:txBody>
      </p:sp>
      <p:pic>
        <p:nvPicPr>
          <p:cNvPr id="5122" name="Picture 2" descr="http://www.google.com/url?source=imglanding&amp;ct=img&amp;q=http://bp3.blogger.com/_N-36xJMPdm4/R_8xQtQMBoI/AAAAAAAAAWs/osk0HUu9yro/s400/gemini+map+labeled.jpg&amp;sa=X&amp;ei=0cdvT_qdEM6r2AWaiq3yAQ&amp;ved=0CAwQ8wc4YA&amp;usg=AFQjCNGiz-QPbvj47Vhft5NiKw5bX1jd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2596"/>
            <a:ext cx="5314950" cy="5044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447800"/>
            <a:ext cx="2133600" cy="1323439"/>
          </a:xfrm>
          <a:prstGeom prst="rect">
            <a:avLst/>
          </a:prstGeom>
          <a:noFill/>
        </p:spPr>
        <p:txBody>
          <a:bodyPr wrap="square" rtlCol="0">
            <a:spAutoFit/>
          </a:bodyPr>
          <a:lstStyle/>
          <a:p>
            <a:pPr marL="457200" indent="-457200">
              <a:buAutoNum type="alphaUcPeriod"/>
            </a:pPr>
            <a:r>
              <a:rPr lang="en-US" sz="2000" dirty="0" smtClean="0"/>
              <a:t>15</a:t>
            </a:r>
          </a:p>
          <a:p>
            <a:pPr marL="457200" indent="-457200">
              <a:buAutoNum type="alphaUcPeriod"/>
            </a:pPr>
            <a:r>
              <a:rPr lang="en-US" sz="2000" dirty="0" smtClean="0"/>
              <a:t>21</a:t>
            </a:r>
          </a:p>
          <a:p>
            <a:pPr marL="457200" indent="-457200">
              <a:buAutoNum type="alphaUcPeriod"/>
            </a:pPr>
            <a:r>
              <a:rPr lang="en-US" sz="2000" dirty="0" smtClean="0"/>
              <a:t>100</a:t>
            </a:r>
          </a:p>
          <a:p>
            <a:pPr marL="457200" indent="-457200">
              <a:buAutoNum type="alphaUcPeriod"/>
            </a:pPr>
            <a:r>
              <a:rPr lang="en-US" sz="2000" dirty="0" smtClean="0"/>
              <a:t>&gt;1,000,000</a:t>
            </a:r>
          </a:p>
        </p:txBody>
      </p:sp>
    </p:spTree>
    <p:extLst>
      <p:ext uri="{BB962C8B-B14F-4D97-AF65-F5344CB8AC3E}">
        <p14:creationId xmlns:p14="http://schemas.microsoft.com/office/powerpoint/2010/main" val="1134233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Orion &gt;1,000,000</a:t>
            </a:r>
          </a:p>
          <a:p>
            <a:r>
              <a:rPr lang="en-US" dirty="0" smtClean="0"/>
              <a:t>Leo &gt; 1,000,000</a:t>
            </a:r>
          </a:p>
          <a:p>
            <a:r>
              <a:rPr lang="en-US" dirty="0" err="1" smtClean="0"/>
              <a:t>Ursa</a:t>
            </a:r>
            <a:r>
              <a:rPr lang="en-US" dirty="0" smtClean="0"/>
              <a:t> Major &gt;1,000,000</a:t>
            </a:r>
          </a:p>
          <a:p>
            <a:r>
              <a:rPr lang="en-US" dirty="0" smtClean="0"/>
              <a:t>Gemini &gt;1,000,000</a:t>
            </a:r>
            <a:endParaRPr lang="en-US" dirty="0"/>
          </a:p>
        </p:txBody>
      </p:sp>
    </p:spTree>
    <p:extLst>
      <p:ext uri="{BB962C8B-B14F-4D97-AF65-F5344CB8AC3E}">
        <p14:creationId xmlns:p14="http://schemas.microsoft.com/office/powerpoint/2010/main" val="3241635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Stars</a:t>
            </a:r>
            <a:endParaRPr lang="en-US" dirty="0"/>
          </a:p>
        </p:txBody>
      </p:sp>
      <p:sp>
        <p:nvSpPr>
          <p:cNvPr id="3" name="Content Placeholder 2"/>
          <p:cNvSpPr>
            <a:spLocks noGrp="1"/>
          </p:cNvSpPr>
          <p:nvPr>
            <p:ph idx="1"/>
          </p:nvPr>
        </p:nvSpPr>
        <p:spPr/>
        <p:txBody>
          <a:bodyPr/>
          <a:lstStyle/>
          <a:p>
            <a:r>
              <a:rPr lang="en-US" dirty="0" smtClean="0"/>
              <a:t>Constellation – 88 total</a:t>
            </a:r>
            <a:endParaRPr lang="en-US" dirty="0"/>
          </a:p>
          <a:p>
            <a:pPr lvl="1"/>
            <a:r>
              <a:rPr lang="en-US" dirty="0" smtClean="0"/>
              <a:t>More stars in constellation than found in pattern</a:t>
            </a:r>
          </a:p>
          <a:p>
            <a:pPr lvl="1"/>
            <a:r>
              <a:rPr lang="en-US" dirty="0" smtClean="0"/>
              <a:t>Millions upon  millions of stars in each</a:t>
            </a:r>
            <a:endParaRPr lang="en-US" dirty="0"/>
          </a:p>
          <a:p>
            <a:pPr marL="0" indent="0">
              <a:buNone/>
            </a:pPr>
            <a:endParaRPr lang="en-US" dirty="0" smtClean="0"/>
          </a:p>
        </p:txBody>
      </p:sp>
      <p:pic>
        <p:nvPicPr>
          <p:cNvPr id="4" name="Picture 2" descr="http://www.google.com/url?source=imglanding&amp;ct=img&amp;q=http://www.summitpost.org/images/medium/472383.jpg&amp;sa=X&amp;ei=KsdvT9EK5JjbBfuprfEB&amp;ved=0CAwQ8wc4FQ&amp;usg=AFQjCNEzQaX-hQww2ZEAxc8Ve0-Uve83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5334000" cy="33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262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Stars - Distance</a:t>
            </a:r>
            <a:endParaRPr lang="en-US" dirty="0"/>
          </a:p>
        </p:txBody>
      </p:sp>
      <p:sp>
        <p:nvSpPr>
          <p:cNvPr id="3" name="Content Placeholder 2"/>
          <p:cNvSpPr>
            <a:spLocks noGrp="1"/>
          </p:cNvSpPr>
          <p:nvPr>
            <p:ph idx="1"/>
          </p:nvPr>
        </p:nvSpPr>
        <p:spPr/>
        <p:txBody>
          <a:bodyPr/>
          <a:lstStyle/>
          <a:p>
            <a:r>
              <a:rPr lang="en-US" dirty="0" smtClean="0"/>
              <a:t>Parallax – basic way to  measure distance</a:t>
            </a:r>
          </a:p>
          <a:p>
            <a:pPr lvl="1"/>
            <a:r>
              <a:rPr lang="en-US" dirty="0" smtClean="0"/>
              <a:t>Stars positions appear to shift based on season</a:t>
            </a:r>
          </a:p>
          <a:p>
            <a:pPr lvl="1"/>
            <a:r>
              <a:rPr lang="en-US" dirty="0" smtClean="0"/>
              <a:t>Smallest angle shift = farther away</a:t>
            </a:r>
          </a:p>
          <a:p>
            <a:pPr lvl="1"/>
            <a:r>
              <a:rPr lang="en-US" dirty="0" smtClean="0"/>
              <a:t>Largest angle shift = closest</a:t>
            </a:r>
          </a:p>
          <a:p>
            <a:pPr marL="457200" lvl="1" indent="0">
              <a:buNone/>
            </a:pPr>
            <a:endParaRPr lang="en-US" dirty="0"/>
          </a:p>
        </p:txBody>
      </p:sp>
      <p:pic>
        <p:nvPicPr>
          <p:cNvPr id="4" name="Picture 3"/>
          <p:cNvPicPr>
            <a:picLocks noChangeAspect="1" noChangeArrowheads="1"/>
          </p:cNvPicPr>
          <p:nvPr/>
        </p:nvPicPr>
        <p:blipFill>
          <a:blip r:embed="rId3" cstate="print"/>
          <a:srcRect/>
          <a:stretch>
            <a:fillRect/>
          </a:stretch>
        </p:blipFill>
        <p:spPr bwMode="auto">
          <a:xfrm rot="5400000">
            <a:off x="3011616" y="1697685"/>
            <a:ext cx="2968366" cy="7162798"/>
          </a:xfrm>
          <a:prstGeom prst="rect">
            <a:avLst/>
          </a:prstGeom>
          <a:noFill/>
          <a:ln w="9525">
            <a:noFill/>
            <a:miter lim="800000"/>
            <a:headEnd/>
            <a:tailEnd/>
          </a:ln>
        </p:spPr>
      </p:pic>
    </p:spTree>
    <p:extLst>
      <p:ext uri="{BB962C8B-B14F-4D97-AF65-F5344CB8AC3E}">
        <p14:creationId xmlns:p14="http://schemas.microsoft.com/office/powerpoint/2010/main" val="1275032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8774</TotalTime>
  <Words>1454</Words>
  <Application>Microsoft Macintosh PowerPoint</Application>
  <PresentationFormat>On-screen Show (4:3)</PresentationFormat>
  <Paragraphs>202</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How Many Stars in Orion?</vt:lpstr>
      <vt:lpstr>How Many Stars in Leo?</vt:lpstr>
      <vt:lpstr>How Many Stars in Ursa Major?</vt:lpstr>
      <vt:lpstr>How Many Stars in Gemini?</vt:lpstr>
      <vt:lpstr>Answers</vt:lpstr>
      <vt:lpstr>Properties of Stars</vt:lpstr>
      <vt:lpstr>Properties of Stars - Distance</vt:lpstr>
      <vt:lpstr>PowerPoint Presentation</vt:lpstr>
      <vt:lpstr>Properties of Stars - Distance</vt:lpstr>
      <vt:lpstr>Properties of Stars - Mass</vt:lpstr>
      <vt:lpstr>PowerPoint Presentation</vt:lpstr>
      <vt:lpstr>Types of Binary Stars</vt:lpstr>
      <vt:lpstr>Which Flame?</vt:lpstr>
      <vt:lpstr>Properties of Stars - Temperature</vt:lpstr>
      <vt:lpstr>Properties of Stars – Temperature cont.</vt:lpstr>
      <vt:lpstr>Properties of Stars - Brightness</vt:lpstr>
      <vt:lpstr>Properties of Stars – Brightness cont.</vt:lpstr>
      <vt:lpstr>Check for Understanding:</vt:lpstr>
      <vt:lpstr>PowerPoint Presentation</vt:lpstr>
      <vt:lpstr>HR Diagram</vt:lpstr>
      <vt:lpstr>Hertzsprung-Russell Diagram</vt:lpstr>
      <vt:lpstr>Stars fluctuate in brightness – Variable Stars</vt:lpstr>
      <vt:lpstr>Nebulae</vt:lpstr>
      <vt:lpstr>PowerPoint Presentation</vt:lpstr>
      <vt:lpstr>PowerPoint Presentation</vt:lpstr>
      <vt:lpstr>Recap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dc:creator>
  <cp:lastModifiedBy>LPS LPS</cp:lastModifiedBy>
  <cp:revision>55</cp:revision>
  <dcterms:created xsi:type="dcterms:W3CDTF">2013-05-06T12:38:51Z</dcterms:created>
  <dcterms:modified xsi:type="dcterms:W3CDTF">2015-04-24T15:00:35Z</dcterms:modified>
</cp:coreProperties>
</file>