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sldx" ContentType="application/vnd.openxmlformats-officedocument.presentationml.slide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55" r:id="rId2"/>
  </p:sldMasterIdLst>
  <p:notesMasterIdLst>
    <p:notesMasterId r:id="rId14"/>
  </p:notesMasterIdLst>
  <p:sldIdLst>
    <p:sldId id="256" r:id="rId3"/>
    <p:sldId id="287" r:id="rId4"/>
    <p:sldId id="262" r:id="rId5"/>
    <p:sldId id="289" r:id="rId6"/>
    <p:sldId id="294" r:id="rId7"/>
    <p:sldId id="295" r:id="rId8"/>
    <p:sldId id="292" r:id="rId9"/>
    <p:sldId id="290" r:id="rId10"/>
    <p:sldId id="264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40AA2-20B6-49D6-B9A0-C9151CAEA2D6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61FE8-C4F1-44EC-A388-646E9A68B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</a:t>
            </a:r>
            <a:r>
              <a:rPr lang="en-US" baseline="0" dirty="0" smtClean="0"/>
              <a:t> mass = long lives</a:t>
            </a:r>
          </a:p>
          <a:p>
            <a:r>
              <a:rPr lang="en-US" baseline="0" dirty="0" smtClean="0"/>
              <a:t>High mass = short lives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61FE8-C4F1-44EC-A388-646E9A68BE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6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Milky Way nebulae consist of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92% hydrogen, 7% helium, and less than 1% of heavier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61FE8-C4F1-44EC-A388-646E9A68BE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Sun has been burning main sequence for about 5 billion years.</a:t>
            </a:r>
            <a:r>
              <a:rPr lang="en-US" baseline="0" dirty="0" smtClean="0"/>
              <a:t>  In about 5 billion years, its hydrogen fuel will run out.  </a:t>
            </a:r>
          </a:p>
          <a:p>
            <a:r>
              <a:rPr lang="en-US" baseline="0" dirty="0" smtClean="0"/>
              <a:t>180 million degrees then can fuse He to C.</a:t>
            </a:r>
          </a:p>
          <a:p>
            <a:r>
              <a:rPr lang="en-US" baseline="0" dirty="0" smtClean="0"/>
              <a:t>All the action happens in the last 10% of its life.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61FE8-C4F1-44EC-A388-646E9A68BE5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7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Constellatio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212206"/>
          </a:xfrm>
          <a:prstGeom prst="rect">
            <a:avLst/>
          </a:prstGeom>
        </p:spPr>
      </p:pic>
      <p:pic>
        <p:nvPicPr>
          <p:cNvPr id="8" name="Picture 7" descr="Globe Top.png"/>
          <p:cNvPicPr>
            <a:picLocks noChangeAspect="1"/>
          </p:cNvPicPr>
          <p:nvPr userDrawn="1"/>
        </p:nvPicPr>
        <p:blipFill>
          <a:blip r:embed="rId3" cstate="print">
            <a:lum bright="17000" contrast="19000"/>
          </a:blip>
          <a:stretch>
            <a:fillRect/>
          </a:stretch>
        </p:blipFill>
        <p:spPr>
          <a:xfrm>
            <a:off x="983293" y="6212909"/>
            <a:ext cx="7221254" cy="377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Constellations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20567613">
            <a:off x="6766183" y="310743"/>
            <a:ext cx="2094870" cy="1079409"/>
          </a:xfrm>
          <a:prstGeom prst="rect">
            <a:avLst/>
          </a:prstGeom>
        </p:spPr>
      </p:pic>
      <p:pic>
        <p:nvPicPr>
          <p:cNvPr id="8" name="Picture 7" descr="Globe Top.png"/>
          <p:cNvPicPr>
            <a:picLocks noChangeAspect="1"/>
          </p:cNvPicPr>
          <p:nvPr userDrawn="1"/>
        </p:nvPicPr>
        <p:blipFill>
          <a:blip r:embed="rId3" cstate="print">
            <a:lum bright="17000" contrast="19000"/>
          </a:blip>
          <a:stretch>
            <a:fillRect/>
          </a:stretch>
        </p:blipFill>
        <p:spPr>
          <a:xfrm>
            <a:off x="983293" y="6212909"/>
            <a:ext cx="7221254" cy="377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778B-C998-4AAE-928E-E55984233E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47CA-94FA-4A02-A10A-1196419837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273F-BA29-4504-85B8-36F2E697651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FDE0-4148-40B4-8F55-0448A30BB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PowerPoint_Slide11111111.sldx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265" y="0"/>
          <a:ext cx="914505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Slide" r:id="rId4" imgW="4292600" imgH="3225800" progId="">
                  <p:embed/>
                </p:oleObj>
              </mc:Choice>
              <mc:Fallback>
                <p:oleObj name="Slide" r:id="rId4" imgW="4292600" imgH="3225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5" y="0"/>
                        <a:ext cx="9145059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/>
          <a:lstStyle/>
          <a:p>
            <a:r>
              <a:rPr lang="en-US" dirty="0" smtClean="0"/>
              <a:t>3. Main-Sequence Star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720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Heat from hydrogen fusion </a:t>
            </a:r>
            <a:r>
              <a:rPr lang="en-US" dirty="0" smtClean="0">
                <a:sym typeface="Wingdings" charset="2"/>
              </a:rPr>
              <a:t> gasses increase motion  outward gas pressure</a:t>
            </a:r>
          </a:p>
          <a:p>
            <a:endParaRPr lang="en-US" dirty="0" smtClean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When outward gas pressure = inward force of gravity  stable main-sequence star!</a:t>
            </a:r>
          </a:p>
          <a:p>
            <a:pPr lvl="1"/>
            <a:r>
              <a:rPr lang="en-US" b="1" dirty="0" smtClean="0">
                <a:sym typeface="Wingdings" charset="2"/>
              </a:rPr>
              <a:t>Hydrostatic equilibrium</a:t>
            </a:r>
          </a:p>
          <a:p>
            <a:pPr lvl="1"/>
            <a:endParaRPr lang="en-US" b="1" dirty="0" smtClean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This fusion provides outward pressure so star doesn’t collapse because of gravity or expand due to repulsion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937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Main-Sequence Star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24462"/>
          </a:xfrm>
        </p:spPr>
        <p:txBody>
          <a:bodyPr/>
          <a:lstStyle/>
          <a:p>
            <a:r>
              <a:rPr lang="en-US" dirty="0" smtClean="0">
                <a:sym typeface="Wingdings" charset="2"/>
              </a:rPr>
              <a:t>Usually star stays in this stage for a few billion years while hydrogen fusion continues </a:t>
            </a:r>
          </a:p>
          <a:p>
            <a:r>
              <a:rPr lang="en-US" b="1" dirty="0" smtClean="0">
                <a:sym typeface="Wingdings" charset="2"/>
              </a:rPr>
              <a:t>90% of a star’s life is main-sequence</a:t>
            </a:r>
          </a:p>
          <a:p>
            <a:r>
              <a:rPr lang="en-US" dirty="0" smtClean="0">
                <a:sym typeface="Wingdings" charset="2"/>
              </a:rPr>
              <a:t>Hot, massive blue stars deplete H fuel after a few million years </a:t>
            </a:r>
          </a:p>
          <a:p>
            <a:r>
              <a:rPr lang="en-US" dirty="0" smtClean="0">
                <a:sym typeface="Wingdings" charset="2"/>
              </a:rPr>
              <a:t>Less massive stars burn for hundreds of billions of years</a:t>
            </a:r>
          </a:p>
          <a:p>
            <a:r>
              <a:rPr lang="en-US" dirty="0" smtClean="0">
                <a:sym typeface="Wingdings" charset="2"/>
              </a:rPr>
              <a:t>Yellow star, like our sun, will remain main-sequence for ~10 billion years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34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2020888"/>
            <a:ext cx="8458200" cy="4532312"/>
          </a:xfrm>
        </p:spPr>
        <p:txBody>
          <a:bodyPr rtlCol="0">
            <a:normAutofit/>
          </a:bodyPr>
          <a:lstStyle/>
          <a:p>
            <a:pPr marL="514350" indent="-514350">
              <a:buFont typeface="Arial"/>
              <a:buChar char="•"/>
              <a:defRPr/>
            </a:pPr>
            <a:r>
              <a:rPr lang="en-US" sz="2800" u="sng" dirty="0" smtClean="0">
                <a:ea typeface="+mn-ea"/>
                <a:cs typeface="+mn-cs"/>
              </a:rPr>
              <a:t>Question of the day</a:t>
            </a:r>
            <a:r>
              <a:rPr lang="en-US" sz="2800" dirty="0" smtClean="0">
                <a:ea typeface="+mn-ea"/>
                <a:cs typeface="+mn-cs"/>
              </a:rPr>
              <a:t>: </a:t>
            </a:r>
            <a:r>
              <a:rPr lang="en-US" sz="2800" dirty="0" smtClean="0"/>
              <a:t>Fusion – What is it? So if you have two H atoms fusing what element do you get?</a:t>
            </a:r>
            <a:endParaRPr lang="en-US" sz="2800" dirty="0" smtClean="0">
              <a:ea typeface="+mn-ea"/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	</a:t>
            </a:r>
            <a:r>
              <a:rPr lang="en-US" sz="2800" u="sng" dirty="0" smtClean="0">
                <a:ea typeface="+mn-ea"/>
                <a:cs typeface="+mn-cs"/>
              </a:rPr>
              <a:t>Objective:</a:t>
            </a:r>
            <a:r>
              <a:rPr lang="en-US" sz="2800" dirty="0" smtClean="0">
                <a:ea typeface="+mn-ea"/>
                <a:cs typeface="+mn-cs"/>
              </a:rPr>
              <a:t>  I can outline the life cycle of a star.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800" u="sng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u="sng" dirty="0" smtClean="0">
                <a:ea typeface="+mn-ea"/>
                <a:cs typeface="+mn-cs"/>
              </a:rPr>
              <a:t>Honors HW</a:t>
            </a:r>
            <a:r>
              <a:rPr lang="en-US" sz="2800" dirty="0" smtClean="0">
                <a:ea typeface="+mn-ea"/>
                <a:cs typeface="+mn-cs"/>
              </a:rPr>
              <a:t>:  Work on your check off sheet.  Turn in all missing assignments so you can go to reward day Thursday!!  </a:t>
            </a:r>
            <a:endParaRPr lang="en-US" sz="2800" u="sng" dirty="0" smtClean="0">
              <a:ea typeface="+mn-ea"/>
              <a:cs typeface="+mn-cs"/>
            </a:endParaRPr>
          </a:p>
        </p:txBody>
      </p:sp>
      <p:sp>
        <p:nvSpPr>
          <p:cNvPr id="61443" name="Title 2"/>
          <p:cNvSpPr>
            <a:spLocks noGrp="1"/>
          </p:cNvSpPr>
          <p:nvPr>
            <p:ph type="title"/>
          </p:nvPr>
        </p:nvSpPr>
        <p:spPr>
          <a:xfrm>
            <a:off x="762000" y="974725"/>
            <a:ext cx="7848600" cy="701675"/>
          </a:xfrm>
        </p:spPr>
        <p:txBody>
          <a:bodyPr/>
          <a:lstStyle/>
          <a:p>
            <a:pPr eaLnBrk="1" hangingPunct="1"/>
            <a:r>
              <a:rPr lang="en-US" sz="3800" dirty="0" smtClean="0">
                <a:ea typeface="ＭＳ Ｐゴシック" pitchFamily="-111" charset="-128"/>
                <a:cs typeface="ＭＳ Ｐゴシック" pitchFamily="-111" charset="-128"/>
              </a:rPr>
              <a:t>H - Tuesday, May 8,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Fusion – What is it?</a:t>
            </a:r>
          </a:p>
          <a:p>
            <a:pPr lvl="1"/>
            <a:r>
              <a:rPr lang="en-US" dirty="0" smtClean="0"/>
              <a:t>Combining of atoms to make a different element</a:t>
            </a:r>
          </a:p>
          <a:p>
            <a:pPr lvl="1"/>
            <a:r>
              <a:rPr lang="en-US" dirty="0" smtClean="0"/>
              <a:t>Number of proton determines different element</a:t>
            </a:r>
          </a:p>
          <a:p>
            <a:r>
              <a:rPr lang="en-US" dirty="0" smtClean="0"/>
              <a:t>So if you have two H atoms fusing what element do you get?</a:t>
            </a:r>
          </a:p>
          <a:p>
            <a:pPr lvl="1"/>
            <a:r>
              <a:rPr lang="en-US" dirty="0" smtClean="0"/>
              <a:t>Answer: Helium</a:t>
            </a:r>
          </a:p>
          <a:p>
            <a:r>
              <a:rPr lang="en-US" dirty="0" smtClean="0"/>
              <a:t>Reaction releases a lot of heat.</a:t>
            </a:r>
          </a:p>
        </p:txBody>
      </p:sp>
    </p:spTree>
    <p:extLst>
      <p:ext uri="{BB962C8B-B14F-4D97-AF65-F5344CB8AC3E}">
        <p14:creationId xmlns:p14="http://schemas.microsoft.com/office/powerpoint/2010/main" val="182782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Star Birth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do you know about how stars are born?</a:t>
            </a:r>
          </a:p>
          <a:p>
            <a:endParaRPr lang="en-US" smtClean="0"/>
          </a:p>
          <a:p>
            <a:r>
              <a:rPr lang="en-US" smtClean="0"/>
              <a:t>Think back to the Nebular Theory and how it explains the formation of our Solar System?</a:t>
            </a:r>
          </a:p>
          <a:p>
            <a:endParaRPr lang="en-US" smtClean="0"/>
          </a:p>
          <a:p>
            <a:r>
              <a:rPr lang="en-US" smtClean="0"/>
              <a:t>What are the parts of our Solar System?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525463" y="4146550"/>
            <a:ext cx="99218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500" smtClean="0">
                <a:solidFill>
                  <a:prstClr val="white"/>
                </a:solidFill>
              </a:rPr>
              <a:t>protostar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5400000" flipH="1" flipV="1">
            <a:off x="8430419" y="1037432"/>
            <a:ext cx="617537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186"/>
            <a:ext cx="9123178" cy="635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4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determines the entire life story of a star, because it determines its core temperature.</a:t>
            </a:r>
          </a:p>
          <a:p>
            <a:r>
              <a:rPr lang="en-US" dirty="0" smtClean="0"/>
              <a:t>Low-mass stars have _____ lives, never become hot enough to fuse beyond carbon nuclei, and end as white dwarfs.</a:t>
            </a:r>
          </a:p>
          <a:p>
            <a:r>
              <a:rPr lang="en-US" dirty="0" smtClean="0"/>
              <a:t>High-mass stars have _____ lives, eventually becoming hot enough to make iron, and end in supernova explosions.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9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Star Birth: Stellar Nebula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1. Dark, cool interstellar clouds made of dust and gas (</a:t>
            </a:r>
            <a:r>
              <a:rPr lang="en-US" u="sng" dirty="0" smtClean="0">
                <a:ea typeface="+mn-ea"/>
                <a:cs typeface="+mn-cs"/>
              </a:rPr>
              <a:t>Nebulae!</a:t>
            </a:r>
            <a:r>
              <a:rPr lang="en-US" dirty="0" smtClean="0">
                <a:ea typeface="+mn-ea"/>
                <a:cs typeface="+mn-cs"/>
              </a:rPr>
              <a:t>) are where stars are born.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2. Not sure why, but some nebulae become dense and contract pulling every particle toward the center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Nebula shrinks and gravitational energy is converted into heat energy.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Protostar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69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  <a:ea typeface="+mn-ea"/>
                <a:cs typeface="+mn-cs"/>
              </a:rPr>
              <a:t>The contraction spans millions of years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  <a:ea typeface="+mn-ea"/>
                <a:cs typeface="+mn-cs"/>
              </a:rPr>
              <a:t>Temperature slowly rises until it radiates red light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u="sng" dirty="0" err="1" smtClean="0">
                <a:solidFill>
                  <a:srgbClr val="FF0000"/>
                </a:solidFill>
                <a:ea typeface="+mn-ea"/>
                <a:cs typeface="+mn-cs"/>
              </a:rPr>
              <a:t>Protostar</a:t>
            </a:r>
            <a:r>
              <a:rPr lang="en-US" u="sng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– developing star not yet hot enough to engage in nuclear fusion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  <a:ea typeface="+mn-ea"/>
                <a:cs typeface="+mn-cs"/>
              </a:rPr>
              <a:t>When the core of a </a:t>
            </a:r>
            <a:r>
              <a:rPr lang="en-US" dirty="0" err="1" smtClean="0">
                <a:solidFill>
                  <a:srgbClr val="FFFFFF"/>
                </a:solidFill>
                <a:ea typeface="+mn-ea"/>
                <a:cs typeface="+mn-cs"/>
              </a:rPr>
              <a:t>protostar</a:t>
            </a:r>
            <a:r>
              <a:rPr lang="en-US" dirty="0" smtClean="0">
                <a:solidFill>
                  <a:srgbClr val="FFFFFF"/>
                </a:solidFill>
                <a:ea typeface="+mn-ea"/>
                <a:cs typeface="+mn-cs"/>
              </a:rPr>
              <a:t> has reached </a:t>
            </a:r>
            <a:br>
              <a:rPr lang="en-US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en-US" dirty="0" smtClean="0">
                <a:solidFill>
                  <a:srgbClr val="FFFFFF"/>
                </a:solidFill>
                <a:ea typeface="+mn-ea"/>
                <a:cs typeface="+mn-cs"/>
              </a:rPr>
              <a:t>~10 million K, pressure within is so great that nuclear fusion of hydrogen begins, and a star is born.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3. Main Sequence Stars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Stars that fuse hydrogen to helium</a:t>
            </a:r>
          </a:p>
          <a:p>
            <a:endParaRPr lang="en-US" dirty="0"/>
          </a:p>
          <a:p>
            <a:r>
              <a:rPr lang="en-US" dirty="0" smtClean="0"/>
              <a:t>NOT on main sequence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do not fuse hydrogen in cores or no fusion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2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13197</TotalTime>
  <Words>511</Words>
  <Application>Microsoft Macintosh PowerPoint</Application>
  <PresentationFormat>On-screen Show (4:3)</PresentationFormat>
  <Paragraphs>60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Black</vt:lpstr>
      <vt:lpstr>Slide</vt:lpstr>
      <vt:lpstr>PowerPoint Presentation</vt:lpstr>
      <vt:lpstr>H - Tuesday, May 8, 2012</vt:lpstr>
      <vt:lpstr>Review</vt:lpstr>
      <vt:lpstr>Star Birth</vt:lpstr>
      <vt:lpstr>PowerPoint Presentation</vt:lpstr>
      <vt:lpstr>Role of Mass</vt:lpstr>
      <vt:lpstr> Star Birth: Stellar Nebula</vt:lpstr>
      <vt:lpstr>2. Protostar</vt:lpstr>
      <vt:lpstr>3. Main Sequence Stars</vt:lpstr>
      <vt:lpstr>3. Main-Sequence Star</vt:lpstr>
      <vt:lpstr>Main-Sequence Star</vt:lpstr>
    </vt:vector>
  </TitlesOfParts>
  <Company>Doane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HELPDESK</dc:creator>
  <cp:lastModifiedBy>LPS LPS</cp:lastModifiedBy>
  <cp:revision>79</cp:revision>
  <dcterms:created xsi:type="dcterms:W3CDTF">2013-05-06T15:43:26Z</dcterms:created>
  <dcterms:modified xsi:type="dcterms:W3CDTF">2015-05-06T14:05:10Z</dcterms:modified>
</cp:coreProperties>
</file>