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2"/>
  </p:notesMasterIdLst>
  <p:sldIdLst>
    <p:sldId id="297" r:id="rId2"/>
    <p:sldId id="298" r:id="rId3"/>
    <p:sldId id="296" r:id="rId4"/>
    <p:sldId id="300" r:id="rId5"/>
    <p:sldId id="268" r:id="rId6"/>
    <p:sldId id="269" r:id="rId7"/>
    <p:sldId id="270" r:id="rId8"/>
    <p:sldId id="302" r:id="rId9"/>
    <p:sldId id="29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40AA2-20B6-49D6-B9A0-C9151CAEA2D6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1FE8-C4F1-44EC-A388-646E9A68B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produced in hydrogen shell</a:t>
            </a:r>
            <a:r>
              <a:rPr lang="en-US" baseline="0" dirty="0" smtClean="0"/>
              <a:t> fusion forces outer layers of the star </a:t>
            </a:r>
            <a:r>
              <a:rPr lang="en-US" baseline="0" smtClean="0"/>
              <a:t>to expand and cool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1FE8-C4F1-44EC-A388-646E9A68BE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EDCB-C59E-4877-A6E5-1FB7F785D6E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Stability</a:t>
            </a:r>
            <a:r>
              <a:rPr lang="en-US" baseline="0" dirty="0" smtClean="0"/>
              <a:t> - </a:t>
            </a:r>
            <a:r>
              <a:rPr lang="en-US" dirty="0" smtClean="0"/>
              <a:t>Electrons forced together by gravity, heat released (degeneracy pressure)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Density - made of material heavier than anything on Earth! (1 spoon = several tons!)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Type</a:t>
            </a:r>
            <a:r>
              <a:rPr lang="en-US" baseline="0" dirty="0" smtClean="0"/>
              <a:t> IA Supernova in binary system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EDCB-C59E-4877-A6E5-1FB7F785D6E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9EDCB-C59E-4877-A6E5-1FB7F785D6E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nstellatio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212206"/>
          </a:xfrm>
          <a:prstGeom prst="rect">
            <a:avLst/>
          </a:prstGeom>
        </p:spPr>
      </p:pic>
      <p:pic>
        <p:nvPicPr>
          <p:cNvPr id="8" name="Picture 7" descr="Globe Top.png"/>
          <p:cNvPicPr>
            <a:picLocks noChangeAspect="1"/>
          </p:cNvPicPr>
          <p:nvPr userDrawn="1"/>
        </p:nvPicPr>
        <p:blipFill>
          <a:blip r:embed="rId3" cstate="print">
            <a:lum bright="17000" contrast="19000"/>
          </a:blip>
          <a:stretch>
            <a:fillRect/>
          </a:stretch>
        </p:blipFill>
        <p:spPr>
          <a:xfrm>
            <a:off x="983293" y="6212909"/>
            <a:ext cx="7221254" cy="37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nstellations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567613">
            <a:off x="6766183" y="310743"/>
            <a:ext cx="2094870" cy="1079409"/>
          </a:xfrm>
          <a:prstGeom prst="rect">
            <a:avLst/>
          </a:prstGeom>
        </p:spPr>
      </p:pic>
      <p:pic>
        <p:nvPicPr>
          <p:cNvPr id="8" name="Picture 7" descr="Globe Top.png"/>
          <p:cNvPicPr>
            <a:picLocks noChangeAspect="1"/>
          </p:cNvPicPr>
          <p:nvPr userDrawn="1"/>
        </p:nvPicPr>
        <p:blipFill>
          <a:blip r:embed="rId3" cstate="print">
            <a:lum bright="17000" contrast="19000"/>
          </a:blip>
          <a:stretch>
            <a:fillRect/>
          </a:stretch>
        </p:blipFill>
        <p:spPr>
          <a:xfrm>
            <a:off x="983293" y="6212909"/>
            <a:ext cx="7221254" cy="37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778B-C998-4AAE-928E-E55984233E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A-94FA-4A02-A10A-1196419837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273F-BA29-4504-85B8-36F2E6976510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DE0-4148-40B4-8F55-0448A30BB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tro.unl.edu/classaction/questions/stellarevolution/ca_stellarevolution_corestages1.html" TargetMode="External"/><Relationship Id="rId3" Type="http://schemas.openxmlformats.org/officeDocument/2006/relationships/hyperlink" Target="http://astro.unl.edu/classaction/questions/stellarevolution/ca_stellarevolution_corestages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Main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H burning in core ends</a:t>
            </a:r>
          </a:p>
          <a:p>
            <a:r>
              <a:rPr lang="en-US" dirty="0" smtClean="0"/>
              <a:t>Core contracts, heats, brightens</a:t>
            </a:r>
          </a:p>
          <a:p>
            <a:r>
              <a:rPr lang="en-US" dirty="0" smtClean="0"/>
              <a:t>Star ascends the red giant branch.</a:t>
            </a:r>
            <a:endParaRPr lang="en-US" dirty="0"/>
          </a:p>
        </p:txBody>
      </p:sp>
      <p:pic>
        <p:nvPicPr>
          <p:cNvPr id="4" name="Picture 3" descr="Screen Shot 2014-04-16 at 11.3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58"/>
            <a:ext cx="5105400" cy="53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r>
              <a:rPr lang="en-US" dirty="0" smtClean="0"/>
              <a:t>Is our sun a very light star or a middle mass star?</a:t>
            </a:r>
          </a:p>
          <a:p>
            <a:pPr lvl="1"/>
            <a:r>
              <a:rPr lang="en-US" dirty="0" smtClean="0"/>
              <a:t>Answer: low/middle</a:t>
            </a:r>
          </a:p>
          <a:p>
            <a:pPr lvl="1"/>
            <a:endParaRPr lang="en-US" dirty="0"/>
          </a:p>
          <a:p>
            <a:r>
              <a:rPr lang="en-US" dirty="0" smtClean="0"/>
              <a:t>Stars less massive than our sun have the same life cycle, but do not have C cores as white dwarf, have He cores </a:t>
            </a:r>
          </a:p>
          <a:p>
            <a:pPr lvl="1"/>
            <a:r>
              <a:rPr lang="en-US" dirty="0" smtClean="0"/>
              <a:t>Less energy for fusion because less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4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Red Giant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733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 will fuse to He in shell around core.</a:t>
            </a:r>
          </a:p>
          <a:p>
            <a:r>
              <a:rPr lang="en-US" dirty="0" smtClean="0"/>
              <a:t>As core contracts:</a:t>
            </a:r>
          </a:p>
          <a:p>
            <a:pPr lvl="1"/>
            <a:r>
              <a:rPr lang="en-US" dirty="0" smtClean="0"/>
              <a:t> temp increases</a:t>
            </a:r>
          </a:p>
          <a:p>
            <a:pPr lvl="1"/>
            <a:r>
              <a:rPr lang="en-US" dirty="0" smtClean="0"/>
              <a:t>nuclear reaction rates of H in shell increase</a:t>
            </a:r>
          </a:p>
          <a:p>
            <a:pPr lvl="1"/>
            <a:r>
              <a:rPr lang="en-US" dirty="0" smtClean="0"/>
              <a:t>luminosity increases</a:t>
            </a:r>
          </a:p>
          <a:p>
            <a:r>
              <a:rPr lang="en-US" dirty="0" smtClean="0"/>
              <a:t>RED GIANT</a:t>
            </a:r>
            <a:endParaRPr lang="en-US" dirty="0"/>
          </a:p>
        </p:txBody>
      </p:sp>
      <p:pic>
        <p:nvPicPr>
          <p:cNvPr id="4" name="Picture 3" descr="Screen Shot 2014-04-16 at 11.40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572000" cy="53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0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critical temperature and density, He fusion suddenly begins</a:t>
            </a:r>
          </a:p>
          <a:p>
            <a:r>
              <a:rPr lang="en-US" dirty="0" smtClean="0"/>
              <a:t>Astronomers have not and will not ever see this.</a:t>
            </a:r>
          </a:p>
          <a:p>
            <a:r>
              <a:rPr lang="en-US" dirty="0" smtClean="0">
                <a:hlinkClick r:id="rId2"/>
              </a:rPr>
              <a:t>Check for Understanding 1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Check for Understanding 2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pic>
        <p:nvPicPr>
          <p:cNvPr id="4" name="Picture 3" descr="Screen Shot 2014-04-17 at 10.0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632200" cy="3657600"/>
          </a:xfrm>
          <a:prstGeom prst="rect">
            <a:avLst/>
          </a:prstGeom>
        </p:spPr>
      </p:pic>
      <p:pic>
        <p:nvPicPr>
          <p:cNvPr id="5" name="Picture 4" descr="Screen Shot 2014-04-17 at 9.59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2705100" cy="1435100"/>
          </a:xfrm>
          <a:prstGeom prst="rect">
            <a:avLst/>
          </a:prstGeom>
        </p:spPr>
      </p:pic>
      <p:pic>
        <p:nvPicPr>
          <p:cNvPr id="6" name="Picture 5" descr="Screen Shot 2014-04-17 at 10.00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600200"/>
            <a:ext cx="2832100" cy="1511300"/>
          </a:xfrm>
          <a:prstGeom prst="rect">
            <a:avLst/>
          </a:prstGeom>
        </p:spPr>
      </p:pic>
      <p:pic>
        <p:nvPicPr>
          <p:cNvPr id="7" name="Picture 6" descr="Screen Shot 2014-04-17 at 9.59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6200"/>
            <a:ext cx="2755900" cy="1485900"/>
          </a:xfrm>
          <a:prstGeom prst="rect">
            <a:avLst/>
          </a:prstGeom>
        </p:spPr>
      </p:pic>
      <p:pic>
        <p:nvPicPr>
          <p:cNvPr id="8" name="Picture 7" descr="Screen Shot 2014-04-17 at 9.59.5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810000"/>
            <a:ext cx="2705100" cy="149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2971800"/>
            <a:ext cx="2211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(A)  Main Sequence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971800"/>
            <a:ext cx="1619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(B)  Red Giant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5334000"/>
            <a:ext cx="193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(C)  Helium Flash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5257800"/>
            <a:ext cx="220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(D)  Red Supergiant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00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4134" y="1649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5A.  Planetary Nebula</a:t>
            </a:r>
            <a:endParaRPr lang="en-US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4134" y="12954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Double-Shell Burning:  Helium in the core gets used up, Carbon core left, Helium continues to fuse in shell around core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Double-shell burning ends with pulse that ejects H and He into space as </a:t>
            </a:r>
            <a:r>
              <a:rPr lang="en-US" sz="3200" i="1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planetary nebula.</a:t>
            </a:r>
            <a:endParaRPr lang="en-US" sz="3200" dirty="0" smtClean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pPr lvl="1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core left behind becomes a white dwarf.  </a:t>
            </a:r>
            <a:endParaRPr lang="en-US" sz="3200" dirty="0" smtClean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4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7418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6A.  White Dwarf</a:t>
            </a:r>
            <a:endParaRPr lang="en-U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1"/>
            <a:ext cx="8229600" cy="5562609"/>
          </a:xfrm>
        </p:spPr>
        <p:txBody>
          <a:bodyPr>
            <a:normAutofit/>
          </a:bodyPr>
          <a:lstStyle/>
          <a:p>
            <a:r>
              <a:rPr lang="en-US" dirty="0" smtClean="0"/>
              <a:t>Extremely small stars (about size of Earth)</a:t>
            </a:r>
          </a:p>
          <a:p>
            <a:r>
              <a:rPr lang="en-US" dirty="0" smtClean="0"/>
              <a:t>Very hot (25000 K)</a:t>
            </a:r>
          </a:p>
          <a:p>
            <a:r>
              <a:rPr lang="en-US" dirty="0" smtClean="0"/>
              <a:t>Very stable </a:t>
            </a:r>
          </a:p>
          <a:p>
            <a:r>
              <a:rPr lang="en-US" dirty="0" smtClean="0"/>
              <a:t>Very dense - Spends eternity cooling off, eventually going dark entirely</a:t>
            </a:r>
          </a:p>
          <a:p>
            <a:r>
              <a:rPr lang="en-US" dirty="0" smtClean="0"/>
              <a:t>Composition depends on how many reaction phases it goes through.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9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7A.  Black Dwarf</a:t>
            </a:r>
            <a:endParaRPr lang="en-US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6561" y="1219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As the fuel runs out, the star cools and gets less bright.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Eventually it stops burning.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Temp of CMB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Cosmic Microwave Background</a:t>
            </a:r>
          </a:p>
        </p:txBody>
      </p:sp>
    </p:spTree>
    <p:extLst>
      <p:ext uri="{BB962C8B-B14F-4D97-AF65-F5344CB8AC3E}">
        <p14:creationId xmlns:p14="http://schemas.microsoft.com/office/powerpoint/2010/main" val="390759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Sun-like Star</a:t>
            </a:r>
            <a:endParaRPr lang="en-US" dirty="0"/>
          </a:p>
        </p:txBody>
      </p:sp>
      <p:pic>
        <p:nvPicPr>
          <p:cNvPr id="4" name="Picture 3" descr="Screen Shot 2014-04-17 at 11.31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" y="1396953"/>
            <a:ext cx="9139124" cy="54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4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13197</TotalTime>
  <Words>352</Words>
  <Application>Microsoft Macintosh PowerPoint</Application>
  <PresentationFormat>On-screen Show (4:3)</PresentationFormat>
  <Paragraphs>52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Life After Main Sequence</vt:lpstr>
      <vt:lpstr>4. Red Giant</vt:lpstr>
      <vt:lpstr>Helium Flash</vt:lpstr>
      <vt:lpstr>In other words…</vt:lpstr>
      <vt:lpstr>PowerPoint Presentation</vt:lpstr>
      <vt:lpstr>6A.  White Dwarf</vt:lpstr>
      <vt:lpstr>PowerPoint Presentation</vt:lpstr>
      <vt:lpstr>Sun-like Star</vt:lpstr>
      <vt:lpstr>PowerPoint Presentation</vt:lpstr>
      <vt:lpstr>PowerPoint Presentation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LPS LPS</cp:lastModifiedBy>
  <cp:revision>80</cp:revision>
  <dcterms:created xsi:type="dcterms:W3CDTF">2013-05-06T15:43:26Z</dcterms:created>
  <dcterms:modified xsi:type="dcterms:W3CDTF">2015-05-06T14:06:10Z</dcterms:modified>
</cp:coreProperties>
</file>