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45"/>
  </p:notesMasterIdLst>
  <p:handoutMasterIdLst>
    <p:handoutMasterId r:id="rId4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91" r:id="rId16"/>
    <p:sldId id="271" r:id="rId17"/>
    <p:sldId id="272" r:id="rId18"/>
    <p:sldId id="273" r:id="rId19"/>
    <p:sldId id="274" r:id="rId20"/>
    <p:sldId id="275" r:id="rId21"/>
    <p:sldId id="276" r:id="rId22"/>
    <p:sldId id="293" r:id="rId23"/>
    <p:sldId id="277" r:id="rId24"/>
    <p:sldId id="278" r:id="rId25"/>
    <p:sldId id="279" r:id="rId26"/>
    <p:sldId id="297" r:id="rId27"/>
    <p:sldId id="294" r:id="rId28"/>
    <p:sldId id="295" r:id="rId29"/>
    <p:sldId id="296" r:id="rId30"/>
    <p:sldId id="281" r:id="rId31"/>
    <p:sldId id="298" r:id="rId32"/>
    <p:sldId id="292" r:id="rId33"/>
    <p:sldId id="302" r:id="rId34"/>
    <p:sldId id="284" r:id="rId35"/>
    <p:sldId id="285" r:id="rId36"/>
    <p:sldId id="300" r:id="rId37"/>
    <p:sldId id="301" r:id="rId38"/>
    <p:sldId id="303" r:id="rId39"/>
    <p:sldId id="304" r:id="rId40"/>
    <p:sldId id="305" r:id="rId41"/>
    <p:sldId id="306" r:id="rId42"/>
    <p:sldId id="307" r:id="rId43"/>
    <p:sldId id="30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0" autoAdjust="0"/>
    <p:restoredTop sz="73383"/>
  </p:normalViewPr>
  <p:slideViewPr>
    <p:cSldViewPr>
      <p:cViewPr varScale="1">
        <p:scale>
          <a:sx n="66" d="100"/>
          <a:sy n="66" d="100"/>
        </p:scale>
        <p:origin x="1720"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82EA92-6A81-4945-BFAD-FECE3FEE730C}" type="datetimeFigureOut">
              <a:rPr lang="en-US" smtClean="0"/>
              <a:t>2/26/18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D68A0A-0D7C-2B40-83C6-ABEB8D51259E}" type="slidenum">
              <a:rPr lang="en-US" smtClean="0"/>
              <a:t>‹#›</a:t>
            </a:fld>
            <a:endParaRPr lang="en-US"/>
          </a:p>
        </p:txBody>
      </p:sp>
    </p:spTree>
    <p:extLst>
      <p:ext uri="{BB962C8B-B14F-4D97-AF65-F5344CB8AC3E}">
        <p14:creationId xmlns:p14="http://schemas.microsoft.com/office/powerpoint/2010/main" val="1060417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57184-059E-4585-9808-A6FB660DF199}" type="datetimeFigureOut">
              <a:rPr lang="en-US" smtClean="0"/>
              <a:pPr/>
              <a:t>2/26/18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D7812-BEFA-48FD-BEE8-834A19F3DD60}" type="slidenum">
              <a:rPr lang="en-US" smtClean="0"/>
              <a:pPr/>
              <a:t>‹#›</a:t>
            </a:fld>
            <a:endParaRPr lang="en-US"/>
          </a:p>
        </p:txBody>
      </p:sp>
    </p:spTree>
    <p:extLst>
      <p:ext uri="{BB962C8B-B14F-4D97-AF65-F5344CB8AC3E}">
        <p14:creationId xmlns:p14="http://schemas.microsoft.com/office/powerpoint/2010/main" val="2803815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Standing on </a:t>
            </a:r>
            <a:r>
              <a:rPr lang="en-US" baseline="0" dirty="0" smtClean="0"/>
              <a:t> a bed of nails </a:t>
            </a:r>
            <a:r>
              <a:rPr lang="en-US" baseline="0" dirty="0" err="1" smtClean="0"/>
              <a:t>vs</a:t>
            </a:r>
            <a:r>
              <a:rPr lang="en-US" baseline="0" dirty="0" smtClean="0"/>
              <a:t> laying on a bed of nails</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4</a:t>
            </a:fld>
            <a:endParaRPr lang="en-US"/>
          </a:p>
        </p:txBody>
      </p:sp>
    </p:spTree>
    <p:extLst>
      <p:ext uri="{BB962C8B-B14F-4D97-AF65-F5344CB8AC3E}">
        <p14:creationId xmlns:p14="http://schemas.microsoft.com/office/powerpoint/2010/main" val="42976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20</a:t>
            </a:fld>
            <a:endParaRPr lang="en-US"/>
          </a:p>
        </p:txBody>
      </p:sp>
    </p:spTree>
    <p:extLst>
      <p:ext uri="{BB962C8B-B14F-4D97-AF65-F5344CB8AC3E}">
        <p14:creationId xmlns:p14="http://schemas.microsoft.com/office/powerpoint/2010/main" val="206701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21</a:t>
            </a:fld>
            <a:endParaRPr lang="en-US"/>
          </a:p>
        </p:txBody>
      </p:sp>
    </p:spTree>
    <p:extLst>
      <p:ext uri="{BB962C8B-B14F-4D97-AF65-F5344CB8AC3E}">
        <p14:creationId xmlns:p14="http://schemas.microsoft.com/office/powerpoint/2010/main" val="56072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Boyle</a:t>
            </a:r>
            <a:r>
              <a:rPr lang="en-US" baseline="0" dirty="0" smtClean="0"/>
              <a:t> is the VP</a:t>
            </a:r>
          </a:p>
          <a:p>
            <a:r>
              <a:rPr lang="en-US" baseline="0" dirty="0" smtClean="0"/>
              <a:t>Charles watches TV</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23</a:t>
            </a:fld>
            <a:endParaRPr lang="en-US"/>
          </a:p>
        </p:txBody>
      </p:sp>
    </p:spTree>
    <p:extLst>
      <p:ext uri="{BB962C8B-B14F-4D97-AF65-F5344CB8AC3E}">
        <p14:creationId xmlns:p14="http://schemas.microsoft.com/office/powerpoint/2010/main" val="8673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Particles colliding</a:t>
            </a:r>
          </a:p>
          <a:p>
            <a:pPr marL="228600" indent="-228600">
              <a:buAutoNum type="arabicPeriod"/>
            </a:pPr>
            <a:r>
              <a:rPr lang="en-US" dirty="0" smtClean="0"/>
              <a:t>101.3 </a:t>
            </a:r>
            <a:r>
              <a:rPr lang="en-US" dirty="0" err="1" smtClean="0"/>
              <a:t>kPa</a:t>
            </a:r>
            <a:r>
              <a:rPr lang="en-US" baseline="0" dirty="0" smtClean="0"/>
              <a:t> (this means that at Earth’s surface, the atmosphere exerts a force of about 101,300 N on  every square meter (about the weight of a large truck))</a:t>
            </a:r>
          </a:p>
          <a:p>
            <a:pPr marL="228600" indent="-228600">
              <a:buAutoNum type="arabicPeriod"/>
            </a:pPr>
            <a:r>
              <a:rPr lang="en-US" baseline="0" dirty="0" smtClean="0"/>
              <a:t>Decrease V </a:t>
            </a:r>
            <a:r>
              <a:rPr lang="en-US" baseline="0" dirty="0" err="1" smtClean="0">
                <a:sym typeface="Wingdings"/>
              </a:rPr>
              <a:t></a:t>
            </a:r>
            <a:r>
              <a:rPr lang="en-US" baseline="0" dirty="0" smtClean="0">
                <a:sym typeface="Wingdings"/>
              </a:rPr>
              <a:t> Increase P  EX: popping a balloon, deep sea divers if they don’t have pressure regulating suits…ouch.</a:t>
            </a:r>
            <a:br>
              <a:rPr lang="en-US" baseline="0" dirty="0" smtClean="0">
                <a:sym typeface="Wingdings"/>
              </a:rPr>
            </a:br>
            <a:r>
              <a:rPr lang="en-US" baseline="0" dirty="0" smtClean="0">
                <a:sym typeface="Wingdings"/>
              </a:rPr>
              <a:t> Increase V </a:t>
            </a:r>
            <a:r>
              <a:rPr lang="en-US" baseline="0" dirty="0" err="1" smtClean="0">
                <a:sym typeface="Wingdings"/>
              </a:rPr>
              <a:t></a:t>
            </a:r>
            <a:r>
              <a:rPr lang="en-US" baseline="0" dirty="0" smtClean="0">
                <a:sym typeface="Wingdings"/>
              </a:rPr>
              <a:t> Decrease P  EX:  deep sea fish die when they reach surface (P decreases, so V increases)</a:t>
            </a:r>
          </a:p>
          <a:p>
            <a:pPr marL="228600" indent="-228600">
              <a:buAutoNum type="arabicPeriod"/>
            </a:pPr>
            <a:r>
              <a:rPr lang="en-US" baseline="0" dirty="0" smtClean="0">
                <a:sym typeface="Wingdings"/>
              </a:rPr>
              <a:t>Increase T </a:t>
            </a:r>
            <a:r>
              <a:rPr lang="en-US" baseline="0" dirty="0" err="1" smtClean="0">
                <a:sym typeface="Wingdings"/>
              </a:rPr>
              <a:t></a:t>
            </a:r>
            <a:r>
              <a:rPr lang="en-US" baseline="0" dirty="0" smtClean="0">
                <a:sym typeface="Wingdings"/>
              </a:rPr>
              <a:t> Increase V  EX:  heat contained gas and it will explode, hot air balloon</a:t>
            </a:r>
            <a:br>
              <a:rPr lang="en-US" baseline="0" dirty="0" smtClean="0">
                <a:sym typeface="Wingdings"/>
              </a:rPr>
            </a:br>
            <a:r>
              <a:rPr lang="en-US" baseline="0" dirty="0" smtClean="0">
                <a:sym typeface="Wingdings"/>
              </a:rPr>
              <a:t>Decrease T </a:t>
            </a:r>
            <a:r>
              <a:rPr lang="en-US" baseline="0" dirty="0" err="1" smtClean="0">
                <a:sym typeface="Wingdings"/>
              </a:rPr>
              <a:t></a:t>
            </a:r>
            <a:r>
              <a:rPr lang="en-US" baseline="0" dirty="0" smtClean="0">
                <a:sym typeface="Wingdings"/>
              </a:rPr>
              <a:t> Decrease V  EX: leave a ball in the cold car and it will get flat</a:t>
            </a:r>
          </a:p>
          <a:p>
            <a:pPr marL="228600" indent="-228600">
              <a:buAutoNum type="arabicPeriod"/>
            </a:pPr>
            <a:r>
              <a:rPr lang="en-US" baseline="0" dirty="0" smtClean="0">
                <a:sym typeface="Wingdings"/>
              </a:rPr>
              <a:t>According to Charles’s law, if you increase the temperature of a confined gas, the volume will increase causing it </a:t>
            </a:r>
            <a:r>
              <a:rPr lang="en-US" baseline="0" smtClean="0">
                <a:sym typeface="Wingdings"/>
              </a:rPr>
              <a:t>to explode!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24</a:t>
            </a:fld>
            <a:endParaRPr lang="en-US"/>
          </a:p>
        </p:txBody>
      </p:sp>
    </p:spTree>
    <p:extLst>
      <p:ext uri="{BB962C8B-B14F-4D97-AF65-F5344CB8AC3E}">
        <p14:creationId xmlns:p14="http://schemas.microsoft.com/office/powerpoint/2010/main" val="74284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+ 273 = K		5/293=V2/303	V2=5.2L</a:t>
            </a:r>
          </a:p>
          <a:p>
            <a:r>
              <a:rPr lang="en-US" dirty="0" smtClean="0"/>
              <a:t>		12(101)=50(V2)	V2=24.2L	</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25</a:t>
            </a:fld>
            <a:endParaRPr lang="en-US"/>
          </a:p>
        </p:txBody>
      </p:sp>
    </p:spTree>
    <p:extLst>
      <p:ext uri="{BB962C8B-B14F-4D97-AF65-F5344CB8AC3E}">
        <p14:creationId xmlns:p14="http://schemas.microsoft.com/office/powerpoint/2010/main" val="97431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69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363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5292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1883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smtClean="0"/>
              <a:t>A mole of a substance is defined as:</a:t>
            </a:r>
            <a:r>
              <a:rPr lang="en-US" dirty="0" smtClean="0"/>
              <a:t> </a:t>
            </a:r>
          </a:p>
          <a:p>
            <a:r>
              <a:rPr lang="en-US" b="1" dirty="0" smtClean="0"/>
              <a:t>The mass of substance containing the same number of fundamental units as there are atoms in exactly 12.000 g of </a:t>
            </a:r>
            <a:r>
              <a:rPr lang="en-US" b="1" baseline="30000" dirty="0" smtClean="0"/>
              <a:t>12</a:t>
            </a:r>
            <a:r>
              <a:rPr lang="en-US" b="1" dirty="0" smtClean="0"/>
              <a:t>C.</a:t>
            </a:r>
            <a:r>
              <a:rPr lang="en-US" dirty="0" smtClean="0"/>
              <a:t> </a:t>
            </a:r>
          </a:p>
          <a:p>
            <a:r>
              <a:rPr lang="en-US" b="1" dirty="0" smtClean="0"/>
              <a:t>Fundamental units may be atoms, molecules, or formula units, depending on the substance concerned. At present, our best estimate of the number of atoms in 12.000 g of </a:t>
            </a:r>
            <a:r>
              <a:rPr lang="en-US" b="1" baseline="30000" dirty="0" smtClean="0"/>
              <a:t>12</a:t>
            </a:r>
            <a:r>
              <a:rPr lang="en-US" b="1" dirty="0" smtClean="0"/>
              <a:t>C is 6.022 x 10</a:t>
            </a:r>
            <a:r>
              <a:rPr lang="en-US" b="1" baseline="30000" dirty="0" smtClean="0"/>
              <a:t>23</a:t>
            </a:r>
            <a:r>
              <a:rPr lang="en-US" b="1" dirty="0" smtClean="0"/>
              <a:t>, a huge number of atoms.  This is obviously a very important quantity.  For historical reasons, it is called Avogadro's Number, and is given the symbol N</a:t>
            </a:r>
            <a:r>
              <a:rPr lang="en-US" b="1" baseline="-25000" dirty="0" smtClean="0"/>
              <a:t>A</a:t>
            </a:r>
            <a:r>
              <a:rPr lang="en-US" b="1" dirty="0" smtClean="0"/>
              <a:t>.</a:t>
            </a:r>
            <a:endParaRPr lang="en-US" dirty="0" smtClean="0"/>
          </a:p>
          <a:p>
            <a:pPr marL="0" lvl="0" indent="0">
              <a:spcBef>
                <a:spcPts val="0"/>
              </a:spcBef>
              <a:spcAft>
                <a:spcPts val="0"/>
              </a:spcAft>
              <a:buNone/>
            </a:pPr>
            <a:endParaRPr dirty="0"/>
          </a:p>
        </p:txBody>
      </p:sp>
    </p:spTree>
    <p:extLst>
      <p:ext uri="{BB962C8B-B14F-4D97-AF65-F5344CB8AC3E}">
        <p14:creationId xmlns:p14="http://schemas.microsoft.com/office/powerpoint/2010/main" val="18215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6</a:t>
            </a:fld>
            <a:endParaRPr lang="en-US"/>
          </a:p>
        </p:txBody>
      </p:sp>
    </p:spTree>
    <p:extLst>
      <p:ext uri="{BB962C8B-B14F-4D97-AF65-F5344CB8AC3E}">
        <p14:creationId xmlns:p14="http://schemas.microsoft.com/office/powerpoint/2010/main" val="114708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use moles?</a:t>
            </a:r>
          </a:p>
          <a:p>
            <a:r>
              <a:rPr lang="en-US" dirty="0" smtClean="0"/>
              <a:t>It allows the chemist to weigh out amounts of two substances, say iron and sulfur, such that equal numbers of atoms of iron and sulfur are obtained. A </a:t>
            </a:r>
            <a:r>
              <a:rPr lang="en-US" b="1" dirty="0" smtClean="0"/>
              <a:t>mole</a:t>
            </a:r>
            <a:r>
              <a:rPr lang="en-US" dirty="0" smtClean="0"/>
              <a:t> of a substance is defined as: The mass of substance containing the same number of fundamental units as there are atoms in exactly 12.000 g of </a:t>
            </a:r>
            <a:r>
              <a:rPr lang="en-US" baseline="30000" dirty="0" smtClean="0"/>
              <a:t>12</a:t>
            </a:r>
            <a:r>
              <a:rPr lang="en-US" dirty="0" smtClean="0"/>
              <a:t>C.</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33</a:t>
            </a:fld>
            <a:endParaRPr lang="en-US"/>
          </a:p>
        </p:txBody>
      </p:sp>
    </p:spTree>
    <p:extLst>
      <p:ext uri="{BB962C8B-B14F-4D97-AF65-F5344CB8AC3E}">
        <p14:creationId xmlns:p14="http://schemas.microsoft.com/office/powerpoint/2010/main" val="117075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613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In the mountains, there are fewer air particles pushing down on you</a:t>
            </a:r>
            <a:r>
              <a:rPr lang="en-US" baseline="0" dirty="0" smtClean="0"/>
              <a:t> </a:t>
            </a:r>
            <a:r>
              <a:rPr lang="en-US" dirty="0" smtClean="0"/>
              <a:t>which means the atmospheric pressure is lower.  If pressure is lower, then the boiling</a:t>
            </a:r>
            <a:r>
              <a:rPr lang="en-US" baseline="0" dirty="0" smtClean="0"/>
              <a:t> point decreases</a:t>
            </a:r>
            <a:endParaRPr dirty="0"/>
          </a:p>
        </p:txBody>
      </p:sp>
    </p:spTree>
    <p:extLst>
      <p:ext uri="{BB962C8B-B14F-4D97-AF65-F5344CB8AC3E}">
        <p14:creationId xmlns:p14="http://schemas.microsoft.com/office/powerpoint/2010/main" val="74698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3355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At 1</a:t>
            </a:r>
            <a:r>
              <a:rPr lang="en-US" baseline="0" dirty="0" smtClean="0"/>
              <a:t> </a:t>
            </a:r>
            <a:r>
              <a:rPr lang="en-US" baseline="0" dirty="0" err="1" smtClean="0"/>
              <a:t>atm</a:t>
            </a:r>
            <a:r>
              <a:rPr lang="en-US" baseline="0" dirty="0" smtClean="0"/>
              <a:t>, water melts at 0C and boils at 100C.</a:t>
            </a:r>
          </a:p>
          <a:p>
            <a:pPr marL="0" lvl="0" indent="0">
              <a:spcBef>
                <a:spcPts val="0"/>
              </a:spcBef>
              <a:spcAft>
                <a:spcPts val="0"/>
              </a:spcAft>
              <a:buNone/>
            </a:pPr>
            <a:r>
              <a:rPr lang="en-US" baseline="0" dirty="0" smtClean="0"/>
              <a:t>Pressure cooker </a:t>
            </a:r>
            <a:r>
              <a:rPr lang="mr-IN" baseline="0" dirty="0" smtClean="0"/>
              <a:t>–</a:t>
            </a:r>
            <a:r>
              <a:rPr lang="en-US" baseline="0" dirty="0" smtClean="0"/>
              <a:t> increases the pressure to about 12 </a:t>
            </a:r>
            <a:r>
              <a:rPr lang="en-US" baseline="0" dirty="0" err="1" smtClean="0"/>
              <a:t>atm</a:t>
            </a:r>
            <a:r>
              <a:rPr lang="en-US" baseline="0" dirty="0" smtClean="0"/>
              <a:t> (in electric cookers) so my BP increases.  So it increase the temp w/o changing the state of matter so it cooks my food faster.</a:t>
            </a:r>
          </a:p>
          <a:p>
            <a:pPr marL="0" lvl="0" indent="0">
              <a:spcBef>
                <a:spcPts val="0"/>
              </a:spcBef>
              <a:spcAft>
                <a:spcPts val="0"/>
              </a:spcAft>
              <a:buNone/>
            </a:pPr>
            <a:r>
              <a:rPr lang="en-US" baseline="0" dirty="0" smtClean="0"/>
              <a:t>Triple point - </a:t>
            </a:r>
            <a:r>
              <a:rPr lang="en-US" dirty="0" smtClean="0"/>
              <a:t>the temperature and pressure at which the solid, liquid, and vapor phases of a pure substance can coexist in equilibrium.</a:t>
            </a:r>
          </a:p>
          <a:p>
            <a:pPr marL="0" lvl="0" indent="0">
              <a:spcBef>
                <a:spcPts val="0"/>
              </a:spcBef>
              <a:spcAft>
                <a:spcPts val="0"/>
              </a:spcAft>
              <a:buNone/>
            </a:pPr>
            <a:r>
              <a:rPr lang="en-US" dirty="0" smtClean="0"/>
              <a:t>Critical</a:t>
            </a:r>
            <a:r>
              <a:rPr lang="en-US" baseline="0" dirty="0" smtClean="0"/>
              <a:t> point - </a:t>
            </a:r>
            <a:r>
              <a:rPr lang="en-US" dirty="0" smtClean="0"/>
              <a:t>a point on a phase diagram at which both the liquid and gas phases of a substance have the same density, and are therefore indistinguishable.</a:t>
            </a:r>
          </a:p>
          <a:p>
            <a:pPr marL="0" lvl="0" indent="0">
              <a:spcBef>
                <a:spcPts val="0"/>
              </a:spcBef>
              <a:spcAft>
                <a:spcPts val="0"/>
              </a:spcAft>
              <a:buNone/>
            </a:pPr>
            <a:r>
              <a:rPr lang="en-US" dirty="0" smtClean="0"/>
              <a:t>ALL</a:t>
            </a:r>
            <a:r>
              <a:rPr lang="en-US" baseline="0" dirty="0" smtClean="0"/>
              <a:t> OF THIS TO SAY THAT PRESSURE AND TEMPERATURE DETERMINE THE PHASE! </a:t>
            </a:r>
            <a:r>
              <a:rPr lang="en-US" baseline="0" dirty="0" smtClean="0">
                <a:sym typeface="Wingdings"/>
              </a:rPr>
              <a:t></a:t>
            </a:r>
          </a:p>
          <a:p>
            <a:pPr marL="0" lvl="0" indent="0">
              <a:spcBef>
                <a:spcPts val="0"/>
              </a:spcBef>
              <a:spcAft>
                <a:spcPts val="0"/>
              </a:spcAft>
              <a:buNone/>
            </a:pPr>
            <a:endParaRPr dirty="0"/>
          </a:p>
        </p:txBody>
      </p:sp>
    </p:spTree>
    <p:extLst>
      <p:ext uri="{BB962C8B-B14F-4D97-AF65-F5344CB8AC3E}">
        <p14:creationId xmlns:p14="http://schemas.microsoft.com/office/powerpoint/2010/main" val="22103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5245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EX: Q = 156 g x 4.184 x 5*C</a:t>
            </a:r>
            <a:r>
              <a:rPr lang="en-US" baseline="0" dirty="0" smtClean="0"/>
              <a:t>  (E needed to raise the temp of water)</a:t>
            </a:r>
          </a:p>
          <a:p>
            <a:pPr marL="0" lvl="0" indent="0">
              <a:spcBef>
                <a:spcPts val="0"/>
              </a:spcBef>
              <a:spcAft>
                <a:spcPts val="0"/>
              </a:spcAft>
              <a:buNone/>
            </a:pPr>
            <a:r>
              <a:rPr lang="en-US" baseline="0" dirty="0" smtClean="0"/>
              <a:t>During a phase change, our temp doesn’t change</a:t>
            </a:r>
            <a:r>
              <a:rPr lang="mr-IN" baseline="0" dirty="0" smtClean="0"/>
              <a:t>…</a:t>
            </a:r>
            <a:r>
              <a:rPr lang="en-US" baseline="0" dirty="0" smtClean="0"/>
              <a:t>so we won’t use temperature!</a:t>
            </a:r>
          </a:p>
          <a:p>
            <a:pPr marL="0" lvl="0" indent="0">
              <a:spcBef>
                <a:spcPts val="0"/>
              </a:spcBef>
              <a:spcAft>
                <a:spcPts val="0"/>
              </a:spcAft>
              <a:buNone/>
            </a:pPr>
            <a:r>
              <a:rPr lang="en-US" baseline="0" smtClean="0"/>
              <a:t>Q = mL  </a:t>
            </a:r>
            <a:endParaRPr/>
          </a:p>
        </p:txBody>
      </p:sp>
    </p:spTree>
    <p:extLst>
      <p:ext uri="{BB962C8B-B14F-4D97-AF65-F5344CB8AC3E}">
        <p14:creationId xmlns:p14="http://schemas.microsoft.com/office/powerpoint/2010/main" val="764131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86578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2913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9</a:t>
            </a:fld>
            <a:endParaRPr lang="en-US"/>
          </a:p>
        </p:txBody>
      </p:sp>
    </p:spTree>
    <p:extLst>
      <p:ext uri="{BB962C8B-B14F-4D97-AF65-F5344CB8AC3E}">
        <p14:creationId xmlns:p14="http://schemas.microsoft.com/office/powerpoint/2010/main" val="93692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10</a:t>
            </a:fld>
            <a:endParaRPr lang="en-US"/>
          </a:p>
        </p:txBody>
      </p:sp>
    </p:spTree>
    <p:extLst>
      <p:ext uri="{BB962C8B-B14F-4D97-AF65-F5344CB8AC3E}">
        <p14:creationId xmlns:p14="http://schemas.microsoft.com/office/powerpoint/2010/main" val="172197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11</a:t>
            </a:fld>
            <a:endParaRPr lang="en-US"/>
          </a:p>
        </p:txBody>
      </p:sp>
    </p:spTree>
    <p:extLst>
      <p:ext uri="{BB962C8B-B14F-4D97-AF65-F5344CB8AC3E}">
        <p14:creationId xmlns:p14="http://schemas.microsoft.com/office/powerpoint/2010/main" val="172596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12</a:t>
            </a:fld>
            <a:endParaRPr lang="en-US"/>
          </a:p>
        </p:txBody>
      </p:sp>
    </p:spTree>
    <p:extLst>
      <p:ext uri="{BB962C8B-B14F-4D97-AF65-F5344CB8AC3E}">
        <p14:creationId xmlns:p14="http://schemas.microsoft.com/office/powerpoint/2010/main" val="4150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298K</a:t>
            </a:r>
          </a:p>
          <a:p>
            <a:r>
              <a:rPr lang="en-US" dirty="0" smtClean="0"/>
              <a:t>298.0K</a:t>
            </a:r>
          </a:p>
          <a:p>
            <a:r>
              <a:rPr lang="en-US" dirty="0" smtClean="0"/>
              <a:t>400K</a:t>
            </a:r>
          </a:p>
          <a:p>
            <a:r>
              <a:rPr lang="en-US" dirty="0" smtClean="0"/>
              <a:t>373K</a:t>
            </a:r>
          </a:p>
          <a:p>
            <a:r>
              <a:rPr lang="en-US" dirty="0" smtClean="0"/>
              <a:t>373.0K</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15</a:t>
            </a:fld>
            <a:endParaRPr lang="en-US"/>
          </a:p>
        </p:txBody>
      </p:sp>
    </p:spTree>
    <p:extLst>
      <p:ext uri="{BB962C8B-B14F-4D97-AF65-F5344CB8AC3E}">
        <p14:creationId xmlns:p14="http://schemas.microsoft.com/office/powerpoint/2010/main" val="111583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Kelvin = C + 273</a:t>
            </a:r>
          </a:p>
          <a:p>
            <a:r>
              <a:rPr lang="en-US" dirty="0" smtClean="0"/>
              <a:t>C =</a:t>
            </a:r>
            <a:r>
              <a:rPr lang="en-US" baseline="0" dirty="0" smtClean="0"/>
              <a:t> Kelvin - 273</a:t>
            </a:r>
            <a:endParaRPr lang="en-US" dirty="0"/>
          </a:p>
        </p:txBody>
      </p:sp>
      <p:sp>
        <p:nvSpPr>
          <p:cNvPr id="4" name="Slide Number Placeholder 3"/>
          <p:cNvSpPr>
            <a:spLocks noGrp="1"/>
          </p:cNvSpPr>
          <p:nvPr>
            <p:ph type="sldNum" sz="quarter" idx="10"/>
          </p:nvPr>
        </p:nvSpPr>
        <p:spPr/>
        <p:txBody>
          <a:bodyPr/>
          <a:lstStyle/>
          <a:p>
            <a:fld id="{473D7812-BEFA-48FD-BEE8-834A19F3DD60}" type="slidenum">
              <a:rPr lang="en-US" smtClean="0"/>
              <a:pPr/>
              <a:t>18</a:t>
            </a:fld>
            <a:endParaRPr lang="en-US"/>
          </a:p>
        </p:txBody>
      </p:sp>
    </p:spTree>
    <p:extLst>
      <p:ext uri="{BB962C8B-B14F-4D97-AF65-F5344CB8AC3E}">
        <p14:creationId xmlns:p14="http://schemas.microsoft.com/office/powerpoint/2010/main" val="402950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3D7812-BEFA-48FD-BEE8-834A19F3DD60}" type="slidenum">
              <a:rPr lang="en-US" smtClean="0"/>
              <a:pPr/>
              <a:t>19</a:t>
            </a:fld>
            <a:endParaRPr lang="en-US"/>
          </a:p>
        </p:txBody>
      </p:sp>
    </p:spTree>
    <p:extLst>
      <p:ext uri="{BB962C8B-B14F-4D97-AF65-F5344CB8AC3E}">
        <p14:creationId xmlns:p14="http://schemas.microsoft.com/office/powerpoint/2010/main" val="658410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F6165E-C41A-492B-8B6D-2A6435049685}" type="datetimeFigureOut">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6165E-C41A-492B-8B6D-2A6435049685}" type="datetimeFigureOut">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6165E-C41A-492B-8B6D-2A6435049685}" type="datetimeFigureOut">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37E06309-76E0-5A46-BC80-F6FDE7FF7527}"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2851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9473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7314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6165E-C41A-492B-8B6D-2A6435049685}" type="datetimeFigureOut">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6165E-C41A-492B-8B6D-2A6435049685}" type="datetimeFigureOut">
              <a:rPr lang="en-US" smtClean="0"/>
              <a:pPr/>
              <a:t>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F6165E-C41A-492B-8B6D-2A6435049685}" type="datetimeFigureOut">
              <a:rPr lang="en-US" smtClean="0"/>
              <a:pPr/>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F6165E-C41A-492B-8B6D-2A6435049685}" type="datetimeFigureOut">
              <a:rPr lang="en-US" smtClean="0"/>
              <a:pPr/>
              <a:t>2/26/18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6165E-C41A-492B-8B6D-2A6435049685}" type="datetimeFigureOut">
              <a:rPr lang="en-US" smtClean="0"/>
              <a:pPr/>
              <a:t>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6165E-C41A-492B-8B6D-2A6435049685}" type="datetimeFigureOut">
              <a:rPr lang="en-US" smtClean="0"/>
              <a:pPr/>
              <a:t>2/26/18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2671C-71BE-45D1-B448-C3E991308B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6165E-C41A-492B-8B6D-2A6435049685}" type="datetimeFigureOut">
              <a:rPr lang="en-US" smtClean="0"/>
              <a:pPr/>
              <a:t>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8F6165E-C41A-492B-8B6D-2A6435049685}" type="datetimeFigureOut">
              <a:rPr lang="en-US" smtClean="0"/>
              <a:pPr/>
              <a:t>2/26/18</a:t>
            </a:fld>
            <a:endParaRPr lang="en-US"/>
          </a:p>
        </p:txBody>
      </p:sp>
      <p:sp>
        <p:nvSpPr>
          <p:cNvPr id="9" name="Slide Number Placeholder 8"/>
          <p:cNvSpPr>
            <a:spLocks noGrp="1"/>
          </p:cNvSpPr>
          <p:nvPr>
            <p:ph type="sldNum" sz="quarter" idx="11"/>
          </p:nvPr>
        </p:nvSpPr>
        <p:spPr/>
        <p:txBody>
          <a:bodyPr/>
          <a:lstStyle/>
          <a:p>
            <a:fld id="{C692671C-71BE-45D1-B448-C3E991308BB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692671C-71BE-45D1-B448-C3E991308BB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8F6165E-C41A-492B-8B6D-2A6435049685}" type="datetimeFigureOut">
              <a:rPr lang="en-US" smtClean="0"/>
              <a:pPr/>
              <a:t>2/26/18</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6.png"/><Relationship Id="rId5" Type="http://schemas.openxmlformats.org/officeDocument/2006/relationships/oleObject" Target="../embeddings/oleObject2.bin"/><Relationship Id="rId6"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0.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Behavior of Gases</a:t>
            </a:r>
            <a:endParaRPr lang="en-US" dirty="0"/>
          </a:p>
        </p:txBody>
      </p:sp>
      <p:sp>
        <p:nvSpPr>
          <p:cNvPr id="5" name="Subtitle 4"/>
          <p:cNvSpPr>
            <a:spLocks noGrp="1"/>
          </p:cNvSpPr>
          <p:nvPr>
            <p:ph type="subTitle" idx="1"/>
          </p:nvPr>
        </p:nvSpPr>
        <p:spPr/>
        <p:txBody>
          <a:bodyPr/>
          <a:lstStyle/>
          <a:p>
            <a:r>
              <a:rPr lang="en-US" dirty="0" smtClean="0"/>
              <a:t>Chapter 3.2</a:t>
            </a:r>
            <a:endParaRPr lang="en-US" dirty="0"/>
          </a:p>
        </p:txBody>
      </p:sp>
    </p:spTree>
    <p:extLst>
      <p:ext uri="{BB962C8B-B14F-4D97-AF65-F5344CB8AC3E}">
        <p14:creationId xmlns:p14="http://schemas.microsoft.com/office/powerpoint/2010/main" val="92783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1259541"/>
          </a:xfrm>
        </p:spPr>
        <p:txBody>
          <a:bodyPr/>
          <a:lstStyle/>
          <a:p>
            <a:r>
              <a:rPr lang="en-US" dirty="0" smtClean="0"/>
              <a:t>Boyle’s Law</a:t>
            </a:r>
            <a:endParaRPr lang="en-US" dirty="0"/>
          </a:p>
        </p:txBody>
      </p:sp>
      <p:pic>
        <p:nvPicPr>
          <p:cNvPr id="56322" name="Picture 2" descr="Boyle's law relates the pressure and volume of an ideal gas.&#10; Pressure times volume equals a constant."/>
          <p:cNvPicPr>
            <a:picLocks noChangeAspect="1" noChangeArrowheads="1"/>
          </p:cNvPicPr>
          <p:nvPr/>
        </p:nvPicPr>
        <p:blipFill>
          <a:blip r:embed="rId3"/>
          <a:srcRect/>
          <a:stretch>
            <a:fillRect/>
          </a:stretch>
        </p:blipFill>
        <p:spPr bwMode="auto">
          <a:xfrm>
            <a:off x="762000" y="1447800"/>
            <a:ext cx="7213598" cy="5410200"/>
          </a:xfrm>
          <a:prstGeom prst="rect">
            <a:avLst/>
          </a:prstGeom>
          <a:noFill/>
        </p:spPr>
      </p:pic>
    </p:spTree>
    <p:extLst>
      <p:ext uri="{BB962C8B-B14F-4D97-AF65-F5344CB8AC3E}">
        <p14:creationId xmlns:p14="http://schemas.microsoft.com/office/powerpoint/2010/main" val="207286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Boyle’s Law</a:t>
            </a:r>
            <a:endParaRPr lang="en-US" dirty="0"/>
          </a:p>
        </p:txBody>
      </p:sp>
      <p:sp>
        <p:nvSpPr>
          <p:cNvPr id="3" name="Content Placeholder 2"/>
          <p:cNvSpPr>
            <a:spLocks noGrp="1"/>
          </p:cNvSpPr>
          <p:nvPr>
            <p:ph idx="1"/>
          </p:nvPr>
        </p:nvSpPr>
        <p:spPr>
          <a:xfrm>
            <a:off x="0" y="1600200"/>
            <a:ext cx="9144000" cy="4495800"/>
          </a:xfrm>
        </p:spPr>
        <p:txBody>
          <a:bodyPr>
            <a:normAutofit/>
          </a:bodyPr>
          <a:lstStyle/>
          <a:p>
            <a:r>
              <a:rPr lang="en-US" sz="3600" dirty="0" smtClean="0"/>
              <a:t>↓ volume = ↑pressure </a:t>
            </a:r>
            <a:br>
              <a:rPr lang="en-US" sz="3600" dirty="0" smtClean="0"/>
            </a:br>
            <a:r>
              <a:rPr lang="en-US" sz="3600" dirty="0" smtClean="0"/>
              <a:t>(constant temperature)</a:t>
            </a:r>
            <a:endParaRPr lang="en-US" sz="3600" dirty="0"/>
          </a:p>
        </p:txBody>
      </p:sp>
      <p:pic>
        <p:nvPicPr>
          <p:cNvPr id="54274" name="Picture 2" descr="Computer Drawing of a gas confined in a blue jar with a graph to the right."/>
          <p:cNvPicPr>
            <a:picLocks noChangeAspect="1" noChangeArrowheads="1" noCrop="1"/>
          </p:cNvPicPr>
          <p:nvPr/>
        </p:nvPicPr>
        <p:blipFill>
          <a:blip r:embed="rId3"/>
          <a:srcRect/>
          <a:stretch>
            <a:fillRect/>
          </a:stretch>
        </p:blipFill>
        <p:spPr bwMode="auto">
          <a:xfrm>
            <a:off x="1905000" y="3019424"/>
            <a:ext cx="5067300" cy="3838576"/>
          </a:xfrm>
          <a:prstGeom prst="rect">
            <a:avLst/>
          </a:prstGeom>
          <a:noFill/>
        </p:spPr>
      </p:pic>
    </p:spTree>
    <p:extLst>
      <p:ext uri="{BB962C8B-B14F-4D97-AF65-F5344CB8AC3E}">
        <p14:creationId xmlns:p14="http://schemas.microsoft.com/office/powerpoint/2010/main" val="198881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Boyle’s Law</a:t>
            </a:r>
            <a:endParaRPr lang="en-US" dirty="0"/>
          </a:p>
        </p:txBody>
      </p:sp>
      <p:sp>
        <p:nvSpPr>
          <p:cNvPr id="3" name="Content Placeholder 2"/>
          <p:cNvSpPr>
            <a:spLocks noGrp="1"/>
          </p:cNvSpPr>
          <p:nvPr>
            <p:ph idx="1"/>
          </p:nvPr>
        </p:nvSpPr>
        <p:spPr>
          <a:xfrm>
            <a:off x="304800" y="2057400"/>
            <a:ext cx="4343400" cy="4190999"/>
          </a:xfrm>
        </p:spPr>
        <p:txBody>
          <a:bodyPr>
            <a:normAutofit/>
          </a:bodyPr>
          <a:lstStyle/>
          <a:p>
            <a:r>
              <a:rPr lang="en-US" dirty="0" smtClean="0"/>
              <a:t>P</a:t>
            </a:r>
            <a:r>
              <a:rPr lang="en-US" baseline="-25000" dirty="0" smtClean="0"/>
              <a:t>1</a:t>
            </a:r>
            <a:r>
              <a:rPr lang="en-US" dirty="0" smtClean="0"/>
              <a:t>V</a:t>
            </a:r>
            <a:r>
              <a:rPr lang="en-US" baseline="-25000" dirty="0" smtClean="0"/>
              <a:t>1</a:t>
            </a:r>
            <a:r>
              <a:rPr lang="en-US" dirty="0" smtClean="0"/>
              <a:t> = P</a:t>
            </a:r>
            <a:r>
              <a:rPr lang="en-US" baseline="-25000" dirty="0" smtClean="0"/>
              <a:t>2</a:t>
            </a:r>
            <a:r>
              <a:rPr lang="en-US" dirty="0" smtClean="0"/>
              <a:t>V</a:t>
            </a:r>
            <a:r>
              <a:rPr lang="en-US" baseline="-25000" dirty="0" smtClean="0"/>
              <a:t>2</a:t>
            </a:r>
            <a:endParaRPr lang="en-US" dirty="0" smtClean="0"/>
          </a:p>
          <a:p>
            <a:r>
              <a:rPr lang="en-US" dirty="0" smtClean="0"/>
              <a:t>Example:</a:t>
            </a:r>
          </a:p>
          <a:p>
            <a:pPr lvl="1"/>
            <a:r>
              <a:rPr lang="en-US" dirty="0" smtClean="0"/>
              <a:t>A balloon has a volume of 10.0 L at a pressure of 100 </a:t>
            </a:r>
            <a:r>
              <a:rPr lang="en-US" dirty="0" err="1" smtClean="0"/>
              <a:t>kPa</a:t>
            </a:r>
            <a:r>
              <a:rPr lang="en-US" dirty="0" smtClean="0"/>
              <a:t>.  What will the new volume be when the pressure drops to 50 </a:t>
            </a:r>
            <a:r>
              <a:rPr lang="en-US" dirty="0" err="1" smtClean="0"/>
              <a:t>kPa</a:t>
            </a:r>
            <a:r>
              <a:rPr lang="en-US" dirty="0" smtClean="0"/>
              <a:t>?</a:t>
            </a:r>
          </a:p>
          <a:p>
            <a:pPr lvl="1"/>
            <a:r>
              <a:rPr lang="en-US" dirty="0" smtClean="0"/>
              <a:t>P</a:t>
            </a:r>
            <a:r>
              <a:rPr lang="en-US" baseline="-25000" dirty="0" smtClean="0"/>
              <a:t>1</a:t>
            </a:r>
            <a:r>
              <a:rPr lang="en-US" dirty="0" smtClean="0"/>
              <a:t> =</a:t>
            </a:r>
          </a:p>
          <a:p>
            <a:pPr lvl="1"/>
            <a:r>
              <a:rPr lang="en-US" dirty="0" smtClean="0"/>
              <a:t>V</a:t>
            </a:r>
            <a:r>
              <a:rPr lang="en-US" baseline="-25000" dirty="0" smtClean="0"/>
              <a:t>1</a:t>
            </a:r>
            <a:r>
              <a:rPr lang="en-US" dirty="0" smtClean="0"/>
              <a:t> =</a:t>
            </a:r>
          </a:p>
          <a:p>
            <a:pPr lvl="1"/>
            <a:r>
              <a:rPr lang="en-US" dirty="0" smtClean="0"/>
              <a:t>P</a:t>
            </a:r>
            <a:r>
              <a:rPr lang="en-US" baseline="-25000" dirty="0" smtClean="0"/>
              <a:t>2</a:t>
            </a:r>
            <a:r>
              <a:rPr lang="en-US" dirty="0" smtClean="0"/>
              <a:t> =</a:t>
            </a:r>
          </a:p>
          <a:p>
            <a:pPr lvl="1"/>
            <a:r>
              <a:rPr lang="en-US" dirty="0" smtClean="0"/>
              <a:t>V</a:t>
            </a:r>
            <a:r>
              <a:rPr lang="en-US" baseline="-25000" dirty="0" smtClean="0"/>
              <a:t>2</a:t>
            </a:r>
            <a:r>
              <a:rPr lang="en-US" dirty="0" smtClean="0"/>
              <a:t> =</a:t>
            </a:r>
          </a:p>
        </p:txBody>
      </p:sp>
      <p:sp>
        <p:nvSpPr>
          <p:cNvPr id="4" name="TextBox 3"/>
          <p:cNvSpPr txBox="1"/>
          <p:nvPr/>
        </p:nvSpPr>
        <p:spPr>
          <a:xfrm>
            <a:off x="1676400" y="4648200"/>
            <a:ext cx="2133600" cy="381000"/>
          </a:xfrm>
          <a:prstGeom prst="rect">
            <a:avLst/>
          </a:prstGeom>
          <a:noFill/>
        </p:spPr>
        <p:txBody>
          <a:bodyPr wrap="square" rtlCol="0">
            <a:spAutoFit/>
          </a:bodyPr>
          <a:lstStyle/>
          <a:p>
            <a:r>
              <a:rPr lang="en-US" dirty="0" smtClean="0"/>
              <a:t>100 </a:t>
            </a:r>
            <a:r>
              <a:rPr lang="en-US" dirty="0" err="1" smtClean="0"/>
              <a:t>kPa</a:t>
            </a:r>
            <a:endParaRPr lang="en-US" dirty="0"/>
          </a:p>
        </p:txBody>
      </p:sp>
      <p:sp>
        <p:nvSpPr>
          <p:cNvPr id="5" name="TextBox 4"/>
          <p:cNvSpPr txBox="1"/>
          <p:nvPr/>
        </p:nvSpPr>
        <p:spPr>
          <a:xfrm>
            <a:off x="1676400" y="5029200"/>
            <a:ext cx="2133600" cy="381000"/>
          </a:xfrm>
          <a:prstGeom prst="rect">
            <a:avLst/>
          </a:prstGeom>
          <a:noFill/>
        </p:spPr>
        <p:txBody>
          <a:bodyPr wrap="square" rtlCol="0">
            <a:spAutoFit/>
          </a:bodyPr>
          <a:lstStyle/>
          <a:p>
            <a:r>
              <a:rPr lang="en-US" dirty="0" smtClean="0"/>
              <a:t>10.0 L</a:t>
            </a:r>
            <a:endParaRPr lang="en-US" dirty="0"/>
          </a:p>
        </p:txBody>
      </p:sp>
      <p:sp>
        <p:nvSpPr>
          <p:cNvPr id="6" name="TextBox 5"/>
          <p:cNvSpPr txBox="1"/>
          <p:nvPr/>
        </p:nvSpPr>
        <p:spPr>
          <a:xfrm>
            <a:off x="1676400" y="5410200"/>
            <a:ext cx="2133600" cy="381000"/>
          </a:xfrm>
          <a:prstGeom prst="rect">
            <a:avLst/>
          </a:prstGeom>
          <a:noFill/>
        </p:spPr>
        <p:txBody>
          <a:bodyPr wrap="square" rtlCol="0">
            <a:spAutoFit/>
          </a:bodyPr>
          <a:lstStyle/>
          <a:p>
            <a:r>
              <a:rPr lang="en-US" dirty="0" smtClean="0"/>
              <a:t>50 </a:t>
            </a:r>
            <a:r>
              <a:rPr lang="en-US" dirty="0" err="1" smtClean="0"/>
              <a:t>kPa</a:t>
            </a:r>
            <a:endParaRPr lang="en-US" dirty="0"/>
          </a:p>
        </p:txBody>
      </p:sp>
      <p:sp>
        <p:nvSpPr>
          <p:cNvPr id="7" name="TextBox 6"/>
          <p:cNvSpPr txBox="1"/>
          <p:nvPr/>
        </p:nvSpPr>
        <p:spPr>
          <a:xfrm>
            <a:off x="1676400" y="5791200"/>
            <a:ext cx="2133600" cy="381000"/>
          </a:xfrm>
          <a:prstGeom prst="rect">
            <a:avLst/>
          </a:prstGeom>
          <a:noFill/>
        </p:spPr>
        <p:txBody>
          <a:bodyPr wrap="square" rtlCol="0">
            <a:spAutoFit/>
          </a:bodyPr>
          <a:lstStyle/>
          <a:p>
            <a:r>
              <a:rPr lang="en-US" dirty="0" smtClean="0"/>
              <a:t>20 L</a:t>
            </a:r>
            <a:endParaRPr lang="en-US" dirty="0"/>
          </a:p>
        </p:txBody>
      </p:sp>
      <p:sp>
        <p:nvSpPr>
          <p:cNvPr id="8" name="TextBox 7"/>
          <p:cNvSpPr txBox="1"/>
          <p:nvPr/>
        </p:nvSpPr>
        <p:spPr>
          <a:xfrm>
            <a:off x="5486400" y="2743200"/>
            <a:ext cx="3886200" cy="553998"/>
          </a:xfrm>
          <a:prstGeom prst="rect">
            <a:avLst/>
          </a:prstGeom>
          <a:noFill/>
        </p:spPr>
        <p:txBody>
          <a:bodyPr wrap="square" rtlCol="0">
            <a:spAutoFit/>
          </a:bodyPr>
          <a:lstStyle/>
          <a:p>
            <a:r>
              <a:rPr lang="en-US" dirty="0" smtClean="0"/>
              <a:t>P</a:t>
            </a:r>
            <a:r>
              <a:rPr lang="en-US" baseline="-25000" dirty="0" smtClean="0"/>
              <a:t>1</a:t>
            </a:r>
            <a:r>
              <a:rPr lang="en-US" dirty="0" smtClean="0"/>
              <a:t>V</a:t>
            </a:r>
            <a:r>
              <a:rPr lang="en-US" baseline="-25000" dirty="0" smtClean="0"/>
              <a:t>1</a:t>
            </a:r>
            <a:r>
              <a:rPr lang="en-US" dirty="0" smtClean="0"/>
              <a:t> = P</a:t>
            </a:r>
            <a:r>
              <a:rPr lang="en-US" baseline="-25000" dirty="0" smtClean="0"/>
              <a:t>2</a:t>
            </a:r>
            <a:r>
              <a:rPr lang="en-US" dirty="0" smtClean="0"/>
              <a:t>V</a:t>
            </a:r>
            <a:r>
              <a:rPr lang="en-US" baseline="-25000" dirty="0" smtClean="0"/>
              <a:t>2</a:t>
            </a:r>
          </a:p>
          <a:p>
            <a:endParaRPr lang="en-US" baseline="-25000" dirty="0" smtClean="0"/>
          </a:p>
        </p:txBody>
      </p:sp>
      <p:sp>
        <p:nvSpPr>
          <p:cNvPr id="11" name="Rectangle 10"/>
          <p:cNvSpPr/>
          <p:nvPr/>
        </p:nvSpPr>
        <p:spPr>
          <a:xfrm>
            <a:off x="5486400" y="3276600"/>
            <a:ext cx="4572000" cy="369332"/>
          </a:xfrm>
          <a:prstGeom prst="rect">
            <a:avLst/>
          </a:prstGeom>
        </p:spPr>
        <p:txBody>
          <a:bodyPr>
            <a:spAutoFit/>
          </a:bodyPr>
          <a:lstStyle/>
          <a:p>
            <a:r>
              <a:rPr lang="en-US" dirty="0" smtClean="0"/>
              <a:t>100 * 10 = 50 * V</a:t>
            </a:r>
            <a:r>
              <a:rPr lang="en-US" baseline="-25000" dirty="0" smtClean="0"/>
              <a:t>2</a:t>
            </a:r>
            <a:endParaRPr lang="en-US" dirty="0" smtClean="0"/>
          </a:p>
        </p:txBody>
      </p:sp>
      <p:sp>
        <p:nvSpPr>
          <p:cNvPr id="12" name="Rectangle 11"/>
          <p:cNvSpPr/>
          <p:nvPr/>
        </p:nvSpPr>
        <p:spPr>
          <a:xfrm>
            <a:off x="5486400" y="3733800"/>
            <a:ext cx="4572000" cy="646331"/>
          </a:xfrm>
          <a:prstGeom prst="rect">
            <a:avLst/>
          </a:prstGeom>
        </p:spPr>
        <p:txBody>
          <a:bodyPr>
            <a:spAutoFit/>
          </a:bodyPr>
          <a:lstStyle/>
          <a:p>
            <a:r>
              <a:rPr lang="en-US" dirty="0" smtClean="0"/>
              <a:t>1000 = 50 * V</a:t>
            </a:r>
            <a:r>
              <a:rPr lang="en-US" baseline="-25000" dirty="0" smtClean="0"/>
              <a:t>2</a:t>
            </a:r>
            <a:endParaRPr lang="en-US" dirty="0" smtClean="0"/>
          </a:p>
          <a:p>
            <a:endParaRPr lang="en-US" dirty="0" smtClean="0"/>
          </a:p>
        </p:txBody>
      </p:sp>
      <p:sp>
        <p:nvSpPr>
          <p:cNvPr id="13" name="Rectangle 12"/>
          <p:cNvSpPr/>
          <p:nvPr/>
        </p:nvSpPr>
        <p:spPr>
          <a:xfrm>
            <a:off x="5486400" y="4267200"/>
            <a:ext cx="4572000" cy="646331"/>
          </a:xfrm>
          <a:prstGeom prst="rect">
            <a:avLst/>
          </a:prstGeom>
        </p:spPr>
        <p:txBody>
          <a:bodyPr>
            <a:spAutoFit/>
          </a:bodyPr>
          <a:lstStyle/>
          <a:p>
            <a:r>
              <a:rPr lang="en-US" u="sng" dirty="0" smtClean="0"/>
              <a:t>1000</a:t>
            </a:r>
            <a:r>
              <a:rPr lang="en-US" dirty="0" smtClean="0"/>
              <a:t> = </a:t>
            </a:r>
            <a:r>
              <a:rPr lang="en-US" u="sng" dirty="0" smtClean="0"/>
              <a:t>50* V</a:t>
            </a:r>
            <a:r>
              <a:rPr lang="en-US" baseline="-25000" dirty="0" smtClean="0"/>
              <a:t>2</a:t>
            </a:r>
            <a:endParaRPr lang="en-US" dirty="0" smtClean="0"/>
          </a:p>
          <a:p>
            <a:r>
              <a:rPr lang="en-US" dirty="0" smtClean="0"/>
              <a:t>  50         50</a:t>
            </a:r>
          </a:p>
        </p:txBody>
      </p:sp>
      <p:sp>
        <p:nvSpPr>
          <p:cNvPr id="14" name="Rectangle 13"/>
          <p:cNvSpPr/>
          <p:nvPr/>
        </p:nvSpPr>
        <p:spPr>
          <a:xfrm>
            <a:off x="5486400" y="5105400"/>
            <a:ext cx="1225015" cy="369332"/>
          </a:xfrm>
          <a:prstGeom prst="rect">
            <a:avLst/>
          </a:prstGeom>
        </p:spPr>
        <p:txBody>
          <a:bodyPr wrap="none">
            <a:spAutoFit/>
          </a:bodyPr>
          <a:lstStyle/>
          <a:p>
            <a:r>
              <a:rPr lang="en-US" dirty="0" smtClean="0"/>
              <a:t>20 L = V</a:t>
            </a:r>
            <a:r>
              <a:rPr lang="en-US" baseline="-25000" dirty="0" smtClean="0"/>
              <a:t>2</a:t>
            </a:r>
            <a:endParaRPr lang="en-US" dirty="0" smtClean="0"/>
          </a:p>
        </p:txBody>
      </p:sp>
    </p:spTree>
    <p:extLst>
      <p:ext uri="{BB962C8B-B14F-4D97-AF65-F5344CB8AC3E}">
        <p14:creationId xmlns:p14="http://schemas.microsoft.com/office/powerpoint/2010/main" val="189436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ppt_x"/>
                                          </p:val>
                                        </p:tav>
                                        <p:tav tm="100000">
                                          <p:val>
                                            <p:strVal val="#ppt_x"/>
                                          </p:val>
                                        </p:tav>
                                      </p:tavLst>
                                    </p:anim>
                                    <p:anim calcmode="lin" valueType="num">
                                      <p:cBhvr additive="base">
                                        <p:cTn id="8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228600" y="304800"/>
            <a:ext cx="8763000" cy="762000"/>
          </a:xfrm>
        </p:spPr>
        <p:txBody>
          <a:bodyPr/>
          <a:lstStyle/>
          <a:p>
            <a:pPr eaLnBrk="1" hangingPunct="1"/>
            <a:r>
              <a:rPr lang="en-US" sz="3600" b="0">
                <a:effectLst/>
                <a:latin typeface="Arial" charset="0"/>
              </a:rPr>
              <a:t>Joseph Louis Gay-Lussac (1778 – 1850)</a:t>
            </a:r>
            <a:br>
              <a:rPr lang="en-US" sz="3600" b="0">
                <a:effectLst/>
                <a:latin typeface="Arial" charset="0"/>
              </a:rPr>
            </a:br>
            <a:endParaRPr lang="en-US" sz="3600" b="0">
              <a:effectLst/>
              <a:latin typeface="Arial" charset="0"/>
            </a:endParaRPr>
          </a:p>
        </p:txBody>
      </p:sp>
      <p:pic>
        <p:nvPicPr>
          <p:cNvPr id="40963" name="Picture 3" descr="gay-lussa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14988" y="1028700"/>
            <a:ext cx="3365500" cy="5578475"/>
          </a:xfrm>
          <a:noFill/>
          <a:ln w="38100">
            <a:solidFill>
              <a:srgbClr val="FFFF00"/>
            </a:solidFill>
          </a:ln>
          <a:extLst>
            <a:ext uri="{909E8E84-426E-40dd-AFC4-6F175D3DCCD1}">
              <a14:hiddenFill xmlns="" xmlns:a14="http://schemas.microsoft.com/office/drawing/2010/main">
                <a:solidFill>
                  <a:srgbClr val="FFFFFF"/>
                </a:solidFill>
              </a14:hiddenFill>
            </a:ext>
          </a:extLst>
        </p:spPr>
      </p:pic>
      <p:sp>
        <p:nvSpPr>
          <p:cNvPr id="244740" name="Text Box 4"/>
          <p:cNvSpPr txBox="1">
            <a:spLocks noChangeArrowheads="1"/>
          </p:cNvSpPr>
          <p:nvPr/>
        </p:nvSpPr>
        <p:spPr bwMode="auto">
          <a:xfrm>
            <a:off x="304800" y="838200"/>
            <a:ext cx="5197475" cy="594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buClr>
                <a:srgbClr val="FFFF00"/>
              </a:buClr>
              <a:buFont typeface="Wingdings" charset="0"/>
              <a:buChar char="v"/>
            </a:pPr>
            <a:r>
              <a:rPr lang="en-US" b="1">
                <a:solidFill>
                  <a:schemeClr val="bg1"/>
                </a:solidFill>
                <a:latin typeface="Comic Sans MS" charset="0"/>
              </a:rPr>
              <a:t> </a:t>
            </a:r>
            <a:r>
              <a:rPr lang="en-US" sz="3200">
                <a:latin typeface="Arial" charset="0"/>
              </a:rPr>
              <a:t>French chemist and physicist</a:t>
            </a:r>
          </a:p>
          <a:p>
            <a:pPr>
              <a:buClr>
                <a:srgbClr val="FFFF00"/>
              </a:buClr>
              <a:buFont typeface="Wingdings" charset="0"/>
              <a:buChar char="v"/>
            </a:pPr>
            <a:r>
              <a:rPr lang="en-US" sz="3200">
                <a:latin typeface="Arial" charset="0"/>
              </a:rPr>
              <a:t> Known for his studies on the physical properties of gases.</a:t>
            </a:r>
          </a:p>
          <a:p>
            <a:pPr>
              <a:buClr>
                <a:srgbClr val="FFFF00"/>
              </a:buClr>
              <a:buFont typeface="Wingdings" charset="0"/>
              <a:buChar char="v"/>
            </a:pPr>
            <a:r>
              <a:rPr lang="en-US" sz="3200">
                <a:latin typeface="Arial" charset="0"/>
              </a:rPr>
              <a:t> In 1804 he made balloon ascensions to study magnetic forces and to observe the composition and temperature of the air at different altitudes.</a:t>
            </a:r>
          </a:p>
          <a:p>
            <a:pPr>
              <a:buClr>
                <a:srgbClr val="FFFF00"/>
              </a:buClr>
              <a:buFont typeface="Wingdings" charset="0"/>
              <a:buChar char="v"/>
            </a:pPr>
            <a:endParaRPr lang="en-US" sz="3200">
              <a:solidFill>
                <a:schemeClr val="bg1"/>
              </a:solidFill>
              <a:latin typeface="Comic Sans MS" charset="0"/>
            </a:endParaRPr>
          </a:p>
        </p:txBody>
      </p:sp>
    </p:spTree>
    <p:extLst>
      <p:ext uri="{BB962C8B-B14F-4D97-AF65-F5344CB8AC3E}">
        <p14:creationId xmlns:p14="http://schemas.microsoft.com/office/powerpoint/2010/main" val="352348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47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rrowheads="1"/>
          </p:cNvSpPr>
          <p:nvPr>
            <p:ph type="title"/>
          </p:nvPr>
        </p:nvSpPr>
        <p:spPr>
          <a:xfrm>
            <a:off x="457200" y="228600"/>
            <a:ext cx="8382000" cy="609600"/>
          </a:xfrm>
        </p:spPr>
        <p:txBody>
          <a:bodyPr/>
          <a:lstStyle/>
          <a:p>
            <a:pPr eaLnBrk="1" hangingPunct="1"/>
            <a:r>
              <a:rPr lang="en-US" sz="4800" b="0" u="sng" dirty="0" smtClean="0">
                <a:effectLst/>
                <a:latin typeface="Arial" charset="0"/>
              </a:rPr>
              <a:t>#2. Gay-Lussac</a:t>
            </a:r>
            <a:r>
              <a:rPr lang="en-US" sz="4800" u="sng" dirty="0" smtClean="0">
                <a:latin typeface="Arial" charset="0"/>
              </a:rPr>
              <a:t>’</a:t>
            </a:r>
            <a:r>
              <a:rPr lang="en-US" sz="4800" b="0" u="sng" dirty="0" smtClean="0">
                <a:effectLst/>
                <a:latin typeface="Arial" charset="0"/>
              </a:rPr>
              <a:t>s </a:t>
            </a:r>
            <a:r>
              <a:rPr lang="en-US" sz="4800" b="0" u="sng" dirty="0">
                <a:effectLst/>
                <a:latin typeface="Arial" charset="0"/>
              </a:rPr>
              <a:t>Law</a:t>
            </a:r>
            <a:r>
              <a:rPr lang="en-US" sz="4800" b="0" dirty="0">
                <a:effectLst/>
                <a:latin typeface="Arial" charset="0"/>
              </a:rPr>
              <a:t> - 1802</a:t>
            </a:r>
          </a:p>
        </p:txBody>
      </p:sp>
      <p:sp>
        <p:nvSpPr>
          <p:cNvPr id="243715" name="Text Box 3"/>
          <p:cNvSpPr txBox="1">
            <a:spLocks noChangeArrowheads="1"/>
          </p:cNvSpPr>
          <p:nvPr/>
        </p:nvSpPr>
        <p:spPr bwMode="auto">
          <a:xfrm>
            <a:off x="381000" y="838200"/>
            <a:ext cx="8534400"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buFontTx/>
              <a:buChar char="•"/>
            </a:pPr>
            <a:r>
              <a:rPr lang="en-US" sz="3600" dirty="0">
                <a:latin typeface="Arial" charset="0"/>
              </a:rPr>
              <a:t>The pressure and Kelvin temperature of a gas are directly proportional, provided that the volume remains constant.</a:t>
            </a:r>
          </a:p>
        </p:txBody>
      </p:sp>
      <p:graphicFrame>
        <p:nvGraphicFramePr>
          <p:cNvPr id="243716" name="Object 2"/>
          <p:cNvGraphicFramePr>
            <a:graphicFrameLocks noChangeAspect="1"/>
          </p:cNvGraphicFramePr>
          <p:nvPr/>
        </p:nvGraphicFramePr>
        <p:xfrm>
          <a:off x="2895600" y="2514600"/>
          <a:ext cx="2768600" cy="2352675"/>
        </p:xfrm>
        <a:graphic>
          <a:graphicData uri="http://schemas.openxmlformats.org/presentationml/2006/ole">
            <mc:AlternateContent xmlns:mc="http://schemas.openxmlformats.org/markup-compatibility/2006">
              <mc:Choice xmlns:v="urn:schemas-microsoft-com:vml" Requires="v">
                <p:oleObj spid="_x0000_s1065" name="Equation" r:id="rId3" imgW="508000" imgH="431800" progId="Equation.3">
                  <p:embed/>
                </p:oleObj>
              </mc:Choice>
              <mc:Fallback>
                <p:oleObj name="Equation" r:id="rId3" imgW="5080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14600"/>
                        <a:ext cx="2768600" cy="2352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43717" name="Text Box 5"/>
          <p:cNvSpPr txBox="1">
            <a:spLocks noChangeArrowheads="1"/>
          </p:cNvSpPr>
          <p:nvPr/>
        </p:nvSpPr>
        <p:spPr bwMode="auto">
          <a:xfrm>
            <a:off x="381000" y="4876800"/>
            <a:ext cx="85344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699">
                <a:solidFill>
                  <a:srgbClr val="000000"/>
                </a:solidFill>
                <a:miter lim="800000"/>
                <a:headEnd type="none" w="sm" len="sm"/>
                <a:tailEnd type="none" w="sm" len="sm"/>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sz="3200" dirty="0"/>
              <a:t>What happens when you heat a container that can’t change shape (volume is held constant)</a:t>
            </a:r>
            <a:r>
              <a:rPr lang="en-US" sz="3200" dirty="0" smtClean="0"/>
              <a:t>?</a:t>
            </a:r>
            <a:endParaRPr lang="en-US" sz="3200" dirty="0"/>
          </a:p>
        </p:txBody>
      </p:sp>
    </p:spTree>
    <p:extLst>
      <p:ext uri="{BB962C8B-B14F-4D97-AF65-F5344CB8AC3E}">
        <p14:creationId xmlns:p14="http://schemas.microsoft.com/office/powerpoint/2010/main" val="300868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3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37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37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 figs C </a:t>
            </a:r>
            <a:r>
              <a:rPr lang="en-US" dirty="0" smtClean="0">
                <a:sym typeface="Wingdings"/>
              </a:rPr>
              <a:t> K</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Convert: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a:spcBef>
                <a:spcPts val="0"/>
              </a:spcBef>
              <a:buClrTx/>
              <a:buNone/>
            </a:pPr>
            <a:r>
              <a:rPr lang="en-US" dirty="0" smtClean="0"/>
              <a:t>Add 273</a:t>
            </a:r>
          </a:p>
          <a:p>
            <a:pPr marL="0" lvl="0" indent="0">
              <a:spcBef>
                <a:spcPts val="0"/>
              </a:spcBef>
              <a:buClrTx/>
              <a:buNone/>
            </a:pPr>
            <a:endParaRPr lang="en-US" dirty="0" smtClean="0"/>
          </a:p>
          <a:p>
            <a:pPr marL="0" lvl="0" indent="0">
              <a:spcBef>
                <a:spcPts val="0"/>
              </a:spcBef>
              <a:buClrTx/>
              <a:buNone/>
            </a:pPr>
            <a:r>
              <a:rPr lang="en-US" dirty="0" smtClean="0"/>
              <a:t>25ºC </a:t>
            </a:r>
            <a:r>
              <a:rPr lang="en-US" dirty="0" smtClean="0">
                <a:sym typeface="Wingdings"/>
              </a:rPr>
              <a:t> _____K</a:t>
            </a:r>
          </a:p>
          <a:p>
            <a:pPr marL="0" lvl="0" indent="0">
              <a:spcBef>
                <a:spcPts val="0"/>
              </a:spcBef>
              <a:buClrTx/>
              <a:buNone/>
            </a:pPr>
            <a:endParaRPr lang="en-US" dirty="0">
              <a:sym typeface="Wingdings"/>
            </a:endParaRPr>
          </a:p>
          <a:p>
            <a:pPr marL="0" lvl="0" indent="0">
              <a:spcBef>
                <a:spcPts val="0"/>
              </a:spcBef>
              <a:buClrTx/>
              <a:buNone/>
            </a:pPr>
            <a:r>
              <a:rPr lang="en-US" dirty="0" smtClean="0">
                <a:sym typeface="Wingdings"/>
              </a:rPr>
              <a:t>25.0</a:t>
            </a:r>
            <a:r>
              <a:rPr lang="en-US" dirty="0" smtClean="0"/>
              <a:t>ºC </a:t>
            </a:r>
            <a:r>
              <a:rPr lang="en-US" dirty="0" smtClean="0">
                <a:sym typeface="Wingdings"/>
              </a:rPr>
              <a:t> _____K</a:t>
            </a:r>
          </a:p>
          <a:p>
            <a:pPr marL="0" lvl="0" indent="0">
              <a:spcBef>
                <a:spcPts val="0"/>
              </a:spcBef>
              <a:buClrTx/>
              <a:buNone/>
            </a:pPr>
            <a:endParaRPr lang="en-US" dirty="0">
              <a:sym typeface="Wingdings"/>
            </a:endParaRPr>
          </a:p>
          <a:p>
            <a:pPr marL="0" lvl="0" indent="0">
              <a:spcBef>
                <a:spcPts val="0"/>
              </a:spcBef>
              <a:buClrTx/>
              <a:buNone/>
            </a:pPr>
            <a:r>
              <a:rPr lang="en-US" dirty="0" smtClean="0">
                <a:sym typeface="Wingdings"/>
              </a:rPr>
              <a:t>100</a:t>
            </a:r>
            <a:r>
              <a:rPr lang="en-US" dirty="0" smtClean="0"/>
              <a:t>ºC </a:t>
            </a:r>
            <a:r>
              <a:rPr lang="en-US" dirty="0" smtClean="0">
                <a:sym typeface="Wingdings"/>
              </a:rPr>
              <a:t> _____K</a:t>
            </a:r>
          </a:p>
          <a:p>
            <a:pPr marL="0" lvl="0" indent="0">
              <a:spcBef>
                <a:spcPts val="0"/>
              </a:spcBef>
              <a:buClrTx/>
              <a:buNone/>
            </a:pPr>
            <a:endParaRPr lang="en-US" dirty="0">
              <a:sym typeface="Wingdings"/>
            </a:endParaRPr>
          </a:p>
          <a:p>
            <a:pPr marL="0" lvl="0" indent="0">
              <a:spcBef>
                <a:spcPts val="0"/>
              </a:spcBef>
              <a:buClrTx/>
              <a:buNone/>
            </a:pPr>
            <a:r>
              <a:rPr lang="en-US" dirty="0" smtClean="0">
                <a:sym typeface="Wingdings"/>
              </a:rPr>
              <a:t>100.</a:t>
            </a:r>
            <a:r>
              <a:rPr lang="en-US" dirty="0"/>
              <a:t> </a:t>
            </a:r>
            <a:r>
              <a:rPr lang="en-US" dirty="0" smtClean="0"/>
              <a:t>ºC </a:t>
            </a:r>
            <a:r>
              <a:rPr lang="en-US" dirty="0" smtClean="0">
                <a:sym typeface="Wingdings"/>
              </a:rPr>
              <a:t> _____K</a:t>
            </a:r>
          </a:p>
          <a:p>
            <a:pPr marL="0" lvl="0" indent="0">
              <a:spcBef>
                <a:spcPts val="0"/>
              </a:spcBef>
              <a:buClrTx/>
              <a:buNone/>
            </a:pPr>
            <a:endParaRPr lang="en-US" dirty="0">
              <a:sym typeface="Wingdings"/>
            </a:endParaRPr>
          </a:p>
          <a:p>
            <a:pPr marL="0" lvl="0" indent="0">
              <a:spcBef>
                <a:spcPts val="0"/>
              </a:spcBef>
              <a:buClrTx/>
              <a:buNone/>
            </a:pPr>
            <a:r>
              <a:rPr lang="en-US" dirty="0" smtClean="0">
                <a:sym typeface="Wingdings"/>
              </a:rPr>
              <a:t>100.0</a:t>
            </a:r>
            <a:r>
              <a:rPr lang="en-US" dirty="0" smtClean="0"/>
              <a:t>ºC </a:t>
            </a:r>
            <a:r>
              <a:rPr lang="en-US" dirty="0" smtClean="0">
                <a:sym typeface="Wingdings"/>
              </a:rPr>
              <a:t> _____K</a:t>
            </a:r>
            <a:endParaRPr lang="en-US" dirty="0"/>
          </a:p>
        </p:txBody>
      </p:sp>
      <p:sp>
        <p:nvSpPr>
          <p:cNvPr id="4" name="TextBox 3"/>
          <p:cNvSpPr txBox="1"/>
          <p:nvPr/>
        </p:nvSpPr>
        <p:spPr>
          <a:xfrm>
            <a:off x="4572000" y="1752600"/>
            <a:ext cx="3200400" cy="923330"/>
          </a:xfrm>
          <a:prstGeom prst="rect">
            <a:avLst/>
          </a:prstGeom>
          <a:noFill/>
        </p:spPr>
        <p:txBody>
          <a:bodyPr wrap="square" rtlCol="0">
            <a:spAutoFit/>
          </a:bodyPr>
          <a:lstStyle/>
          <a:p>
            <a:r>
              <a:rPr lang="en-US" b="1" dirty="0"/>
              <a:t>When you ADD, you round in the middle of the problem!!!!</a:t>
            </a:r>
          </a:p>
          <a:p>
            <a:endParaRPr lang="en-US" dirty="0"/>
          </a:p>
        </p:txBody>
      </p:sp>
    </p:spTree>
    <p:extLst>
      <p:ext uri="{BB962C8B-B14F-4D97-AF65-F5344CB8AC3E}">
        <p14:creationId xmlns:p14="http://schemas.microsoft.com/office/powerpoint/2010/main" val="81238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4953000"/>
            <a:ext cx="4190999" cy="1136904"/>
          </a:xfrm>
        </p:spPr>
        <p:txBody>
          <a:bodyPr/>
          <a:lstStyle/>
          <a:p>
            <a:r>
              <a:rPr lang="en-US" sz="2800" dirty="0" smtClean="0"/>
              <a:t>Jacques Charles</a:t>
            </a:r>
            <a:br>
              <a:rPr lang="en-US" sz="2800" dirty="0" smtClean="0"/>
            </a:br>
            <a:r>
              <a:rPr lang="en-US" sz="2800" dirty="0" smtClean="0"/>
              <a:t>(1746 - 1823)</a:t>
            </a:r>
            <a:endParaRPr lang="en-US" sz="2800" dirty="0"/>
          </a:p>
        </p:txBody>
      </p:sp>
      <p:sp>
        <p:nvSpPr>
          <p:cNvPr id="5" name="Content Placeholder 4"/>
          <p:cNvSpPr>
            <a:spLocks noGrp="1"/>
          </p:cNvSpPr>
          <p:nvPr>
            <p:ph idx="4294967295"/>
          </p:nvPr>
        </p:nvSpPr>
        <p:spPr>
          <a:xfrm>
            <a:off x="4802392" y="457201"/>
            <a:ext cx="3960607" cy="5410200"/>
          </a:xfrm>
          <a:prstGeom prst="rect">
            <a:avLst/>
          </a:prstGeom>
        </p:spPr>
        <p:txBody>
          <a:bodyPr>
            <a:noAutofit/>
          </a:bodyPr>
          <a:lstStyle/>
          <a:p>
            <a:r>
              <a:rPr lang="en-US" sz="2800" dirty="0" smtClean="0"/>
              <a:t>French Physicist</a:t>
            </a:r>
          </a:p>
          <a:p>
            <a:r>
              <a:rPr lang="en-US" sz="2800" dirty="0" smtClean="0"/>
              <a:t>Part of a scientific balloon flight on Dec. 1 1783 – was one of three passengers in the second balloon ascension to carry humans</a:t>
            </a:r>
          </a:p>
          <a:p>
            <a:r>
              <a:rPr lang="en-US" sz="2800" dirty="0" smtClean="0"/>
              <a:t>This is he became interested in gases</a:t>
            </a:r>
          </a:p>
          <a:p>
            <a:r>
              <a:rPr lang="en-US" sz="2800" dirty="0" smtClean="0"/>
              <a:t>The balloon was filled with </a:t>
            </a:r>
            <a:r>
              <a:rPr lang="en-US" sz="2800" i="1" u="sng" dirty="0" smtClean="0">
                <a:solidFill>
                  <a:schemeClr val="accent1">
                    <a:lumMod val="60000"/>
                    <a:lumOff val="40000"/>
                  </a:schemeClr>
                </a:solidFill>
              </a:rPr>
              <a:t>hydrogen</a:t>
            </a:r>
            <a:r>
              <a:rPr lang="en-US" sz="2800" dirty="0" smtClean="0"/>
              <a:t>!</a:t>
            </a:r>
            <a:endParaRPr lang="en-US" sz="2800" dirty="0"/>
          </a:p>
        </p:txBody>
      </p:sp>
      <p:pic>
        <p:nvPicPr>
          <p:cNvPr id="7" name="Picture 4" descr="JaquesChar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1295400"/>
            <a:ext cx="3332162" cy="3352800"/>
          </a:xfrm>
          <a:noFill/>
          <a:ln w="25400">
            <a:solidFill>
              <a:srgbClr val="FFFF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30350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8272624" cy="6360951"/>
          </a:xfrm>
          <a:prstGeom prst="rect">
            <a:avLst/>
          </a:prstGeom>
        </p:spPr>
      </p:pic>
    </p:spTree>
    <p:extLst>
      <p:ext uri="{BB962C8B-B14F-4D97-AF65-F5344CB8AC3E}">
        <p14:creationId xmlns:p14="http://schemas.microsoft.com/office/powerpoint/2010/main" val="287532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Rot="1" noChangeArrowheads="1"/>
          </p:cNvSpPr>
          <p:nvPr>
            <p:ph type="title"/>
          </p:nvPr>
        </p:nvSpPr>
        <p:spPr>
          <a:xfrm>
            <a:off x="609600" y="304800"/>
            <a:ext cx="7772400" cy="609600"/>
          </a:xfrm>
          <a:noFill/>
          <a:extLst>
            <a:ext uri="{909E8E84-426E-40dd-AFC4-6F175D3DCCD1}">
              <a14:hiddenFill xmlns="" xmlns:a14="http://schemas.microsoft.com/office/drawing/2010/main">
                <a:solidFill>
                  <a:srgbClr val="FFFFFF"/>
                </a:solidFill>
              </a14:hiddenFill>
            </a:ext>
          </a:extLst>
        </p:spPr>
        <p:txBody>
          <a:bodyPr lIns="90488" tIns="44450" rIns="90488" bIns="44450"/>
          <a:lstStyle/>
          <a:p>
            <a:pPr eaLnBrk="1" hangingPunct="1"/>
            <a:r>
              <a:rPr lang="en-US" sz="4800" b="0" u="sng" dirty="0" smtClean="0">
                <a:effectLst/>
                <a:latin typeface="Arial" charset="0"/>
              </a:rPr>
              <a:t>#3. Charles</a:t>
            </a:r>
            <a:r>
              <a:rPr lang="en-US" sz="4800" u="sng" dirty="0" smtClean="0">
                <a:latin typeface="Arial" charset="0"/>
              </a:rPr>
              <a:t>’</a:t>
            </a:r>
            <a:r>
              <a:rPr lang="en-US" sz="4800" b="0" u="sng" dirty="0" smtClean="0">
                <a:effectLst/>
                <a:latin typeface="Arial" charset="0"/>
              </a:rPr>
              <a:t>s </a:t>
            </a:r>
            <a:r>
              <a:rPr lang="en-US" sz="4800" b="0" u="sng" dirty="0">
                <a:effectLst/>
                <a:latin typeface="Arial" charset="0"/>
              </a:rPr>
              <a:t>Law</a:t>
            </a:r>
            <a:r>
              <a:rPr lang="en-US" sz="4800" b="0" dirty="0">
                <a:effectLst/>
                <a:latin typeface="Arial" charset="0"/>
              </a:rPr>
              <a:t> - 1787</a:t>
            </a:r>
            <a:endParaRPr lang="en-US" sz="4800" b="0" u="sng" dirty="0">
              <a:effectLst/>
              <a:latin typeface="Arial" charset="0"/>
            </a:endParaRPr>
          </a:p>
        </p:txBody>
      </p:sp>
      <p:sp>
        <p:nvSpPr>
          <p:cNvPr id="241667" name="Rectangle 3"/>
          <p:cNvSpPr>
            <a:spLocks noGrp="1" noChangeArrowheads="1"/>
          </p:cNvSpPr>
          <p:nvPr>
            <p:ph type="body" idx="1"/>
          </p:nvPr>
        </p:nvSpPr>
        <p:spPr>
          <a:xfrm>
            <a:off x="228600" y="1066800"/>
            <a:ext cx="8686800" cy="3581400"/>
          </a:xfrm>
          <a:noFill/>
          <a:extLst>
            <a:ext uri="{909E8E84-426E-40dd-AFC4-6F175D3DCCD1}">
              <a14:hiddenFill xmlns="" xmlns:a14="http://schemas.microsoft.com/office/drawing/2010/main">
                <a:solidFill>
                  <a:srgbClr val="FFFFFF"/>
                </a:solidFill>
              </a14:hiddenFill>
            </a:ext>
          </a:extLst>
        </p:spPr>
        <p:txBody>
          <a:bodyPr lIns="90488" tIns="44450" rIns="90488" bIns="44450">
            <a:normAutofit lnSpcReduction="10000"/>
          </a:bodyPr>
          <a:lstStyle/>
          <a:p>
            <a:pPr eaLnBrk="1" hangingPunct="1">
              <a:buFont typeface="Wingdings" charset="0"/>
              <a:buBlip>
                <a:blip r:embed="rId4"/>
              </a:buBlip>
            </a:pPr>
            <a:r>
              <a:rPr lang="en-US" sz="3600" dirty="0">
                <a:effectLst/>
                <a:latin typeface="Arial" charset="0"/>
              </a:rPr>
              <a:t>The volume of a fixed mass of gas is directly proportional to the Kelvin temperature, when pressure is held constant</a:t>
            </a:r>
            <a:r>
              <a:rPr lang="en-US" sz="3600" dirty="0" smtClean="0">
                <a:effectLst/>
                <a:latin typeface="Arial" charset="0"/>
              </a:rPr>
              <a:t>.</a:t>
            </a:r>
          </a:p>
          <a:p>
            <a:r>
              <a:rPr lang="en-US" sz="3600" dirty="0"/>
              <a:t>Kelvin = C + </a:t>
            </a:r>
            <a:r>
              <a:rPr lang="en-US" sz="3600" dirty="0" smtClean="0"/>
              <a:t>273  and  C </a:t>
            </a:r>
            <a:r>
              <a:rPr lang="en-US" sz="3600" dirty="0"/>
              <a:t>= Kelvin </a:t>
            </a:r>
            <a:r>
              <a:rPr lang="en-US" sz="3600" dirty="0" smtClean="0"/>
              <a:t>– 273</a:t>
            </a:r>
          </a:p>
          <a:p>
            <a:r>
              <a:rPr lang="en-US" sz="3600" dirty="0" smtClean="0"/>
              <a:t>V and T are directly proportional </a:t>
            </a:r>
            <a:endParaRPr lang="en-US" sz="3600" dirty="0"/>
          </a:p>
          <a:p>
            <a:pPr eaLnBrk="1" hangingPunct="1">
              <a:buFont typeface="Wingdings" charset="0"/>
              <a:buBlip>
                <a:blip r:embed="rId4"/>
              </a:buBlip>
            </a:pPr>
            <a:endParaRPr lang="en-US" sz="3600" dirty="0">
              <a:effectLst/>
              <a:latin typeface="Arial" charset="0"/>
            </a:endParaRPr>
          </a:p>
        </p:txBody>
      </p:sp>
      <p:graphicFrame>
        <p:nvGraphicFramePr>
          <p:cNvPr id="241668" name="Object 2">
            <a:hlinkClick r:id="" action="ppaction://ole?verb=0"/>
          </p:cNvPr>
          <p:cNvGraphicFramePr>
            <a:graphicFrameLocks/>
          </p:cNvGraphicFramePr>
          <p:nvPr/>
        </p:nvGraphicFramePr>
        <p:xfrm>
          <a:off x="1295400" y="4953000"/>
          <a:ext cx="6669088" cy="1423988"/>
        </p:xfrm>
        <a:graphic>
          <a:graphicData uri="http://schemas.openxmlformats.org/presentationml/2006/ole">
            <mc:AlternateContent xmlns:mc="http://schemas.openxmlformats.org/markup-compatibility/2006">
              <mc:Choice xmlns:v="urn:schemas-microsoft-com:vml" Requires="v">
                <p:oleObj spid="_x0000_s2089" name="Corel Equation 1.0 Equation" r:id="rId5" imgW="6677302" imgH="1434477" progId="CorelEquation">
                  <p:embed/>
                </p:oleObj>
              </mc:Choice>
              <mc:Fallback>
                <p:oleObj name="Corel Equation 1.0 Equation" r:id="rId5" imgW="6677302" imgH="1434477" progId="CorelEquation">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953000"/>
                        <a:ext cx="6669088" cy="1423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746593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1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188259"/>
            <a:ext cx="7799294" cy="1335741"/>
          </a:xfrm>
        </p:spPr>
        <p:txBody>
          <a:bodyPr/>
          <a:lstStyle/>
          <a:p>
            <a:r>
              <a:rPr lang="en-US" dirty="0" smtClean="0"/>
              <a:t>Charles’s Law</a:t>
            </a:r>
            <a:endParaRPr lang="en-US" dirty="0"/>
          </a:p>
        </p:txBody>
      </p:sp>
      <p:pic>
        <p:nvPicPr>
          <p:cNvPr id="58370" name="Picture 2" descr="Charles and Gay-Lussac's law relates the temperature and volume of an ideal gas.&#10; Volume equals a constant times the temperature."/>
          <p:cNvPicPr>
            <a:picLocks noChangeAspect="1" noChangeArrowheads="1"/>
          </p:cNvPicPr>
          <p:nvPr/>
        </p:nvPicPr>
        <p:blipFill>
          <a:blip r:embed="rId3"/>
          <a:srcRect/>
          <a:stretch>
            <a:fillRect/>
          </a:stretch>
        </p:blipFill>
        <p:spPr bwMode="auto">
          <a:xfrm>
            <a:off x="1066800" y="1524000"/>
            <a:ext cx="7092022" cy="5334000"/>
          </a:xfrm>
          <a:prstGeom prst="rect">
            <a:avLst/>
          </a:prstGeom>
          <a:noFill/>
        </p:spPr>
      </p:pic>
    </p:spTree>
    <p:extLst>
      <p:ext uri="{BB962C8B-B14F-4D97-AF65-F5344CB8AC3E}">
        <p14:creationId xmlns:p14="http://schemas.microsoft.com/office/powerpoint/2010/main" val="296153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Gases</a:t>
            </a:r>
            <a:endParaRPr lang="en-US" dirty="0"/>
          </a:p>
        </p:txBody>
      </p:sp>
      <p:sp>
        <p:nvSpPr>
          <p:cNvPr id="3" name="Content Placeholder 2"/>
          <p:cNvSpPr>
            <a:spLocks noGrp="1"/>
          </p:cNvSpPr>
          <p:nvPr>
            <p:ph idx="1"/>
          </p:nvPr>
        </p:nvSpPr>
        <p:spPr/>
        <p:txBody>
          <a:bodyPr>
            <a:normAutofit/>
          </a:bodyPr>
          <a:lstStyle/>
          <a:p>
            <a:r>
              <a:rPr lang="en-US" sz="2800" dirty="0" smtClean="0"/>
              <a:t>What behaviors do gases display?</a:t>
            </a:r>
          </a:p>
          <a:p>
            <a:r>
              <a:rPr lang="en-US" sz="2800" dirty="0" smtClean="0"/>
              <a:t>Do they behave the same all the time?</a:t>
            </a:r>
          </a:p>
          <a:p>
            <a:r>
              <a:rPr lang="en-US" sz="2800" dirty="0" smtClean="0"/>
              <a:t>What variables are involved with gas behavior?</a:t>
            </a:r>
            <a:endParaRPr lang="en-US" sz="2800" dirty="0"/>
          </a:p>
        </p:txBody>
      </p:sp>
    </p:spTree>
    <p:extLst>
      <p:ext uri="{BB962C8B-B14F-4D97-AF65-F5344CB8AC3E}">
        <p14:creationId xmlns:p14="http://schemas.microsoft.com/office/powerpoint/2010/main" val="2624832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Charles’s Law</a:t>
            </a:r>
            <a:endParaRPr lang="en-US" dirty="0"/>
          </a:p>
        </p:txBody>
      </p:sp>
      <p:sp>
        <p:nvSpPr>
          <p:cNvPr id="3" name="Content Placeholder 2"/>
          <p:cNvSpPr>
            <a:spLocks noGrp="1"/>
          </p:cNvSpPr>
          <p:nvPr>
            <p:ph idx="1"/>
          </p:nvPr>
        </p:nvSpPr>
        <p:spPr>
          <a:xfrm>
            <a:off x="152400" y="1524000"/>
            <a:ext cx="8991600" cy="1295400"/>
          </a:xfrm>
        </p:spPr>
        <p:txBody>
          <a:bodyPr/>
          <a:lstStyle/>
          <a:p>
            <a:r>
              <a:rPr lang="en-US" sz="3600" dirty="0" smtClean="0"/>
              <a:t>↑ temperature = ↑ volume </a:t>
            </a:r>
            <a:br>
              <a:rPr lang="en-US" sz="3600" dirty="0" smtClean="0"/>
            </a:br>
            <a:r>
              <a:rPr lang="en-US" sz="3600" dirty="0" smtClean="0"/>
              <a:t>(constant pressure)</a:t>
            </a:r>
          </a:p>
          <a:p>
            <a:pPr>
              <a:buNone/>
            </a:pPr>
            <a:endParaRPr lang="en-US" dirty="0"/>
          </a:p>
        </p:txBody>
      </p:sp>
      <p:pic>
        <p:nvPicPr>
          <p:cNvPr id="64514" name="Picture 2" descr="An animated version of Charles and Gay-Lussac's law.&#10; Volume equals a constant times the temperature."/>
          <p:cNvPicPr>
            <a:picLocks noChangeAspect="1" noChangeArrowheads="1" noCrop="1"/>
          </p:cNvPicPr>
          <p:nvPr/>
        </p:nvPicPr>
        <p:blipFill>
          <a:blip r:embed="rId3"/>
          <a:srcRect/>
          <a:stretch>
            <a:fillRect/>
          </a:stretch>
        </p:blipFill>
        <p:spPr bwMode="auto">
          <a:xfrm>
            <a:off x="1905000" y="3019424"/>
            <a:ext cx="5076825" cy="3838576"/>
          </a:xfrm>
          <a:prstGeom prst="rect">
            <a:avLst/>
          </a:prstGeom>
          <a:noFill/>
        </p:spPr>
      </p:pic>
    </p:spTree>
    <p:extLst>
      <p:ext uri="{BB962C8B-B14F-4D97-AF65-F5344CB8AC3E}">
        <p14:creationId xmlns:p14="http://schemas.microsoft.com/office/powerpoint/2010/main" val="3806922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Charles’s Law</a:t>
            </a:r>
            <a:endParaRPr lang="en-US" dirty="0"/>
          </a:p>
        </p:txBody>
      </p:sp>
      <p:sp>
        <p:nvSpPr>
          <p:cNvPr id="4" name="Content Placeholder 2"/>
          <p:cNvSpPr>
            <a:spLocks noGrp="1"/>
          </p:cNvSpPr>
          <p:nvPr>
            <p:ph idx="1"/>
          </p:nvPr>
        </p:nvSpPr>
        <p:spPr>
          <a:xfrm>
            <a:off x="381000" y="1600200"/>
            <a:ext cx="4876800" cy="4800599"/>
          </a:xfrm>
        </p:spPr>
        <p:txBody>
          <a:bodyPr>
            <a:normAutofit/>
          </a:bodyPr>
          <a:lstStyle/>
          <a:p>
            <a:r>
              <a:rPr lang="en-US" dirty="0" smtClean="0"/>
              <a:t>V</a:t>
            </a:r>
            <a:r>
              <a:rPr lang="en-US" baseline="-25000" dirty="0" smtClean="0"/>
              <a:t>1</a:t>
            </a:r>
            <a:r>
              <a:rPr lang="en-US" dirty="0" smtClean="0"/>
              <a:t>/T</a:t>
            </a:r>
            <a:r>
              <a:rPr lang="en-US" baseline="-25000" dirty="0" smtClean="0"/>
              <a:t>1</a:t>
            </a:r>
            <a:r>
              <a:rPr lang="en-US" dirty="0" smtClean="0"/>
              <a:t> = V</a:t>
            </a:r>
            <a:r>
              <a:rPr lang="en-US" baseline="-25000" dirty="0" smtClean="0"/>
              <a:t>2</a:t>
            </a:r>
            <a:r>
              <a:rPr lang="en-US" dirty="0" smtClean="0"/>
              <a:t>/T</a:t>
            </a:r>
            <a:r>
              <a:rPr lang="en-US" baseline="-25000" dirty="0" smtClean="0"/>
              <a:t>2    </a:t>
            </a:r>
            <a:br>
              <a:rPr lang="en-US" baseline="-25000" dirty="0" smtClean="0"/>
            </a:br>
            <a:r>
              <a:rPr lang="en-US" dirty="0" smtClean="0"/>
              <a:t>(temp must be in </a:t>
            </a:r>
            <a:r>
              <a:rPr lang="en-US" dirty="0" err="1" smtClean="0"/>
              <a:t>kelvin</a:t>
            </a:r>
            <a:r>
              <a:rPr lang="en-US" dirty="0" smtClean="0"/>
              <a:t>)</a:t>
            </a:r>
          </a:p>
          <a:p>
            <a:r>
              <a:rPr lang="en-US" dirty="0" smtClean="0"/>
              <a:t>Example:</a:t>
            </a:r>
          </a:p>
          <a:p>
            <a:pPr lvl="1"/>
            <a:r>
              <a:rPr lang="en-US" dirty="0" smtClean="0"/>
              <a:t>A balloon has a volume of 2.0 L at a temperature of 25ºC.  What will the new volume be when the temperature drops to 10ºC?</a:t>
            </a:r>
          </a:p>
          <a:p>
            <a:pPr lvl="1"/>
            <a:r>
              <a:rPr lang="en-US" dirty="0" smtClean="0"/>
              <a:t>V</a:t>
            </a:r>
            <a:r>
              <a:rPr lang="en-US" baseline="-25000" dirty="0" smtClean="0"/>
              <a:t>1</a:t>
            </a:r>
            <a:r>
              <a:rPr lang="en-US" dirty="0" smtClean="0"/>
              <a:t> =</a:t>
            </a:r>
          </a:p>
          <a:p>
            <a:pPr lvl="1"/>
            <a:r>
              <a:rPr lang="en-US" dirty="0" smtClean="0"/>
              <a:t>T</a:t>
            </a:r>
            <a:r>
              <a:rPr lang="en-US" baseline="-25000" dirty="0" smtClean="0"/>
              <a:t>1</a:t>
            </a:r>
            <a:r>
              <a:rPr lang="en-US" dirty="0" smtClean="0"/>
              <a:t> =</a:t>
            </a:r>
          </a:p>
          <a:p>
            <a:pPr lvl="1"/>
            <a:r>
              <a:rPr lang="en-US" dirty="0" smtClean="0"/>
              <a:t>V</a:t>
            </a:r>
            <a:r>
              <a:rPr lang="en-US" baseline="-25000" dirty="0" smtClean="0"/>
              <a:t>2</a:t>
            </a:r>
            <a:r>
              <a:rPr lang="en-US" dirty="0" smtClean="0"/>
              <a:t> =</a:t>
            </a:r>
          </a:p>
          <a:p>
            <a:pPr lvl="1"/>
            <a:r>
              <a:rPr lang="en-US" dirty="0" smtClean="0"/>
              <a:t>T</a:t>
            </a:r>
            <a:r>
              <a:rPr lang="en-US" baseline="-25000" dirty="0" smtClean="0"/>
              <a:t>2</a:t>
            </a:r>
            <a:r>
              <a:rPr lang="en-US" dirty="0" smtClean="0"/>
              <a:t> =</a:t>
            </a:r>
          </a:p>
        </p:txBody>
      </p:sp>
      <p:sp>
        <p:nvSpPr>
          <p:cNvPr id="5" name="TextBox 4"/>
          <p:cNvSpPr txBox="1"/>
          <p:nvPr/>
        </p:nvSpPr>
        <p:spPr>
          <a:xfrm>
            <a:off x="1828800" y="4495800"/>
            <a:ext cx="2133600" cy="381000"/>
          </a:xfrm>
          <a:prstGeom prst="rect">
            <a:avLst/>
          </a:prstGeom>
          <a:noFill/>
        </p:spPr>
        <p:txBody>
          <a:bodyPr wrap="square" rtlCol="0">
            <a:spAutoFit/>
          </a:bodyPr>
          <a:lstStyle/>
          <a:p>
            <a:r>
              <a:rPr lang="en-US" dirty="0" smtClean="0"/>
              <a:t>2.0 L</a:t>
            </a:r>
            <a:endParaRPr lang="en-US" dirty="0"/>
          </a:p>
        </p:txBody>
      </p:sp>
      <p:sp>
        <p:nvSpPr>
          <p:cNvPr id="6" name="TextBox 5"/>
          <p:cNvSpPr txBox="1"/>
          <p:nvPr/>
        </p:nvSpPr>
        <p:spPr>
          <a:xfrm>
            <a:off x="1752600" y="4953000"/>
            <a:ext cx="3048000" cy="369332"/>
          </a:xfrm>
          <a:prstGeom prst="rect">
            <a:avLst/>
          </a:prstGeom>
          <a:noFill/>
        </p:spPr>
        <p:txBody>
          <a:bodyPr wrap="square" rtlCol="0">
            <a:spAutoFit/>
          </a:bodyPr>
          <a:lstStyle/>
          <a:p>
            <a:r>
              <a:rPr lang="en-US" dirty="0" smtClean="0"/>
              <a:t>25ºC + 273 = 298 K</a:t>
            </a:r>
            <a:endParaRPr lang="en-US" dirty="0"/>
          </a:p>
        </p:txBody>
      </p:sp>
      <p:sp>
        <p:nvSpPr>
          <p:cNvPr id="7" name="TextBox 6"/>
          <p:cNvSpPr txBox="1"/>
          <p:nvPr/>
        </p:nvSpPr>
        <p:spPr>
          <a:xfrm>
            <a:off x="1752600" y="5334000"/>
            <a:ext cx="2133600" cy="381000"/>
          </a:xfrm>
          <a:prstGeom prst="rect">
            <a:avLst/>
          </a:prstGeom>
          <a:noFill/>
        </p:spPr>
        <p:txBody>
          <a:bodyPr wrap="square" rtlCol="0">
            <a:spAutoFit/>
          </a:bodyPr>
          <a:lstStyle/>
          <a:p>
            <a:r>
              <a:rPr lang="en-US" dirty="0" smtClean="0"/>
              <a:t>1.9 L</a:t>
            </a:r>
            <a:endParaRPr lang="en-US" dirty="0"/>
          </a:p>
        </p:txBody>
      </p:sp>
      <p:sp>
        <p:nvSpPr>
          <p:cNvPr id="8" name="TextBox 7"/>
          <p:cNvSpPr txBox="1"/>
          <p:nvPr/>
        </p:nvSpPr>
        <p:spPr>
          <a:xfrm>
            <a:off x="1752600" y="5791200"/>
            <a:ext cx="2819400" cy="369332"/>
          </a:xfrm>
          <a:prstGeom prst="rect">
            <a:avLst/>
          </a:prstGeom>
          <a:noFill/>
        </p:spPr>
        <p:txBody>
          <a:bodyPr wrap="square" rtlCol="0">
            <a:spAutoFit/>
          </a:bodyPr>
          <a:lstStyle/>
          <a:p>
            <a:r>
              <a:rPr lang="en-US" dirty="0" smtClean="0"/>
              <a:t>10ºC + 273 = 280 K</a:t>
            </a:r>
            <a:endParaRPr lang="en-US" dirty="0"/>
          </a:p>
        </p:txBody>
      </p:sp>
      <p:sp>
        <p:nvSpPr>
          <p:cNvPr id="9" name="TextBox 8"/>
          <p:cNvSpPr txBox="1"/>
          <p:nvPr/>
        </p:nvSpPr>
        <p:spPr>
          <a:xfrm>
            <a:off x="5562600" y="2514600"/>
            <a:ext cx="3886200" cy="369332"/>
          </a:xfrm>
          <a:prstGeom prst="rect">
            <a:avLst/>
          </a:prstGeom>
          <a:noFill/>
        </p:spPr>
        <p:txBody>
          <a:bodyPr wrap="square" rtlCol="0">
            <a:spAutoFit/>
          </a:bodyPr>
          <a:lstStyle/>
          <a:p>
            <a:r>
              <a:rPr lang="en-US" dirty="0" smtClean="0"/>
              <a:t>V</a:t>
            </a:r>
            <a:r>
              <a:rPr lang="en-US" baseline="-25000" dirty="0" smtClean="0"/>
              <a:t>1</a:t>
            </a:r>
            <a:r>
              <a:rPr lang="en-US" dirty="0" smtClean="0"/>
              <a:t>/T</a:t>
            </a:r>
            <a:r>
              <a:rPr lang="en-US" baseline="-25000" dirty="0" smtClean="0"/>
              <a:t>1</a:t>
            </a:r>
            <a:r>
              <a:rPr lang="en-US" dirty="0" smtClean="0"/>
              <a:t> = V</a:t>
            </a:r>
            <a:r>
              <a:rPr lang="en-US" baseline="-25000" dirty="0" smtClean="0"/>
              <a:t>2</a:t>
            </a:r>
            <a:r>
              <a:rPr lang="en-US" dirty="0" smtClean="0"/>
              <a:t>/T</a:t>
            </a:r>
            <a:r>
              <a:rPr lang="en-US" baseline="-25000" dirty="0" smtClean="0"/>
              <a:t>2</a:t>
            </a:r>
          </a:p>
        </p:txBody>
      </p:sp>
      <p:sp>
        <p:nvSpPr>
          <p:cNvPr id="10" name="Rectangle 9"/>
          <p:cNvSpPr/>
          <p:nvPr/>
        </p:nvSpPr>
        <p:spPr>
          <a:xfrm>
            <a:off x="5562600" y="3048000"/>
            <a:ext cx="4572000" cy="923330"/>
          </a:xfrm>
          <a:prstGeom prst="rect">
            <a:avLst/>
          </a:prstGeom>
        </p:spPr>
        <p:txBody>
          <a:bodyPr>
            <a:spAutoFit/>
          </a:bodyPr>
          <a:lstStyle/>
          <a:p>
            <a:r>
              <a:rPr lang="en-US" u="sng" dirty="0" smtClean="0"/>
              <a:t>2.0</a:t>
            </a:r>
            <a:r>
              <a:rPr lang="en-US" dirty="0" smtClean="0"/>
              <a:t> = </a:t>
            </a:r>
            <a:r>
              <a:rPr lang="en-US" u="sng" dirty="0" smtClean="0"/>
              <a:t>V</a:t>
            </a:r>
            <a:r>
              <a:rPr lang="en-US" u="sng" baseline="-25000" dirty="0" smtClean="0"/>
              <a:t>2</a:t>
            </a:r>
            <a:br>
              <a:rPr lang="en-US" u="sng" baseline="-25000" dirty="0" smtClean="0"/>
            </a:br>
            <a:r>
              <a:rPr lang="en-US" dirty="0" smtClean="0"/>
              <a:t>298   280</a:t>
            </a:r>
            <a:endParaRPr lang="en-US" baseline="-25000" dirty="0" smtClean="0"/>
          </a:p>
          <a:p>
            <a:endParaRPr lang="en-US" u="sng" dirty="0" smtClean="0"/>
          </a:p>
        </p:txBody>
      </p:sp>
      <p:sp>
        <p:nvSpPr>
          <p:cNvPr id="11" name="Rectangle 10"/>
          <p:cNvSpPr/>
          <p:nvPr/>
        </p:nvSpPr>
        <p:spPr>
          <a:xfrm>
            <a:off x="5562600" y="3810000"/>
            <a:ext cx="4572000" cy="646331"/>
          </a:xfrm>
          <a:prstGeom prst="rect">
            <a:avLst/>
          </a:prstGeom>
        </p:spPr>
        <p:txBody>
          <a:bodyPr>
            <a:spAutoFit/>
          </a:bodyPr>
          <a:lstStyle/>
          <a:p>
            <a:r>
              <a:rPr lang="en-US" dirty="0" smtClean="0"/>
              <a:t>298 * V</a:t>
            </a:r>
            <a:r>
              <a:rPr lang="en-US" baseline="-25000" dirty="0" smtClean="0"/>
              <a:t>2</a:t>
            </a:r>
            <a:r>
              <a:rPr lang="en-US" dirty="0" smtClean="0"/>
              <a:t> = 2.0 * 280</a:t>
            </a:r>
          </a:p>
          <a:p>
            <a:endParaRPr lang="en-US" dirty="0" smtClean="0"/>
          </a:p>
        </p:txBody>
      </p:sp>
      <p:sp>
        <p:nvSpPr>
          <p:cNvPr id="12" name="Rectangle 11"/>
          <p:cNvSpPr/>
          <p:nvPr/>
        </p:nvSpPr>
        <p:spPr>
          <a:xfrm>
            <a:off x="5562600" y="4267200"/>
            <a:ext cx="4572000" cy="646331"/>
          </a:xfrm>
          <a:prstGeom prst="rect">
            <a:avLst/>
          </a:prstGeom>
        </p:spPr>
        <p:txBody>
          <a:bodyPr>
            <a:spAutoFit/>
          </a:bodyPr>
          <a:lstStyle/>
          <a:p>
            <a:r>
              <a:rPr lang="en-US" dirty="0" smtClean="0"/>
              <a:t>V</a:t>
            </a:r>
            <a:r>
              <a:rPr lang="en-US" baseline="-25000" dirty="0" smtClean="0"/>
              <a:t>2 </a:t>
            </a:r>
            <a:r>
              <a:rPr lang="en-US" dirty="0" smtClean="0"/>
              <a:t>= </a:t>
            </a:r>
            <a:r>
              <a:rPr lang="en-US" u="sng" dirty="0" smtClean="0"/>
              <a:t>2.0 * 280</a:t>
            </a:r>
            <a:endParaRPr lang="en-US" dirty="0" smtClean="0"/>
          </a:p>
          <a:p>
            <a:r>
              <a:rPr lang="en-US" dirty="0" smtClean="0"/>
              <a:t>           298</a:t>
            </a:r>
          </a:p>
        </p:txBody>
      </p:sp>
      <p:sp>
        <p:nvSpPr>
          <p:cNvPr id="13" name="Rectangle 12"/>
          <p:cNvSpPr/>
          <p:nvPr/>
        </p:nvSpPr>
        <p:spPr>
          <a:xfrm>
            <a:off x="5562600" y="5105400"/>
            <a:ext cx="1274708" cy="369332"/>
          </a:xfrm>
          <a:prstGeom prst="rect">
            <a:avLst/>
          </a:prstGeom>
        </p:spPr>
        <p:txBody>
          <a:bodyPr wrap="none">
            <a:spAutoFit/>
          </a:bodyPr>
          <a:lstStyle/>
          <a:p>
            <a:r>
              <a:rPr lang="en-US" dirty="0" smtClean="0"/>
              <a:t>V</a:t>
            </a:r>
            <a:r>
              <a:rPr lang="en-US" baseline="-25000" dirty="0" smtClean="0"/>
              <a:t>2 </a:t>
            </a:r>
            <a:r>
              <a:rPr lang="en-US" dirty="0" smtClean="0"/>
              <a:t>= 1.9 L</a:t>
            </a:r>
          </a:p>
        </p:txBody>
      </p:sp>
    </p:spTree>
    <p:extLst>
      <p:ext uri="{BB962C8B-B14F-4D97-AF65-F5344CB8AC3E}">
        <p14:creationId xmlns:p14="http://schemas.microsoft.com/office/powerpoint/2010/main" val="203817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500" fill="hold"/>
                                        <p:tgtEl>
                                          <p:spTgt spid="13"/>
                                        </p:tgtEl>
                                        <p:attrNameLst>
                                          <p:attrName>ppt_x</p:attrName>
                                        </p:attrNameLst>
                                      </p:cBhvr>
                                      <p:tavLst>
                                        <p:tav tm="0">
                                          <p:val>
                                            <p:strVal val="#ppt_x"/>
                                          </p:val>
                                        </p:tav>
                                        <p:tav tm="100000">
                                          <p:val>
                                            <p:strVal val="#ppt_x"/>
                                          </p:val>
                                        </p:tav>
                                      </p:tavLst>
                                    </p:anim>
                                    <p:anim calcmode="lin" valueType="num">
                                      <p:cBhvr additive="base">
                                        <p:cTn id="7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Gas Law</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smtClean="0"/>
              <a:t>The combined gas law expresses the relationship between pressure, volume and temperature of a fixed amount of gas.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4400" u="sng" dirty="0" smtClean="0"/>
              <a:t>P</a:t>
            </a:r>
            <a:r>
              <a:rPr lang="en-US" sz="4400" u="sng" baseline="-25000" dirty="0" smtClean="0"/>
              <a:t>1</a:t>
            </a:r>
            <a:r>
              <a:rPr lang="en-US" sz="4400" u="sng" dirty="0" smtClean="0"/>
              <a:t> V</a:t>
            </a:r>
            <a:r>
              <a:rPr lang="en-US" sz="4400" u="sng" baseline="-25000" dirty="0" smtClean="0"/>
              <a:t>1</a:t>
            </a:r>
            <a:r>
              <a:rPr lang="en-US" sz="4400" dirty="0" smtClean="0"/>
              <a:t>   =   </a:t>
            </a:r>
            <a:r>
              <a:rPr lang="en-US" sz="4400" u="sng" dirty="0" smtClean="0"/>
              <a:t>P</a:t>
            </a:r>
            <a:r>
              <a:rPr lang="en-US" sz="4400" u="sng" baseline="-25000" dirty="0" smtClean="0"/>
              <a:t>2</a:t>
            </a:r>
            <a:r>
              <a:rPr lang="en-US" sz="4400" u="sng" dirty="0" smtClean="0"/>
              <a:t> V</a:t>
            </a:r>
            <a:r>
              <a:rPr lang="en-US" sz="4400" u="sng" baseline="-25000" dirty="0" smtClean="0"/>
              <a:t>2</a:t>
            </a:r>
            <a:endParaRPr lang="en-US" sz="4400" baseline="-250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4400" baseline="-25000" dirty="0" smtClean="0"/>
              <a:t> </a:t>
            </a:r>
            <a:r>
              <a:rPr lang="en-US" sz="4400" dirty="0" smtClean="0"/>
              <a:t>  T</a:t>
            </a:r>
            <a:r>
              <a:rPr lang="en-US" sz="4400" baseline="-25000" dirty="0" smtClean="0"/>
              <a:t>1</a:t>
            </a:r>
            <a:r>
              <a:rPr lang="en-US" sz="4400" dirty="0" smtClean="0"/>
              <a:t>              T</a:t>
            </a:r>
            <a:r>
              <a:rPr lang="en-US" sz="4400" baseline="-25000" dirty="0" smtClean="0"/>
              <a:t>2</a:t>
            </a:r>
            <a:endParaRPr lang="en-US" sz="4400" dirty="0" smtClean="0"/>
          </a:p>
        </p:txBody>
      </p:sp>
    </p:spTree>
    <p:extLst>
      <p:ext uri="{BB962C8B-B14F-4D97-AF65-F5344CB8AC3E}">
        <p14:creationId xmlns:p14="http://schemas.microsoft.com/office/powerpoint/2010/main" val="1725582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Organizer</a:t>
            </a:r>
            <a:endParaRPr lang="en-US" dirty="0"/>
          </a:p>
        </p:txBody>
      </p:sp>
      <p:graphicFrame>
        <p:nvGraphicFramePr>
          <p:cNvPr id="4" name="Content Placeholder 3"/>
          <p:cNvGraphicFramePr>
            <a:graphicFrameLocks noGrp="1"/>
          </p:cNvGraphicFramePr>
          <p:nvPr>
            <p:ph idx="1"/>
          </p:nvPr>
        </p:nvGraphicFramePr>
        <p:xfrm>
          <a:off x="0" y="1828800"/>
          <a:ext cx="9144000" cy="4038601"/>
        </p:xfrm>
        <a:graphic>
          <a:graphicData uri="http://schemas.openxmlformats.org/drawingml/2006/table">
            <a:tbl>
              <a:tblPr firstRow="1" bandRow="1">
                <a:tableStyleId>{5C22544A-7EE6-4342-B048-85BDC9FD1C3A}</a:tableStyleId>
              </a:tblPr>
              <a:tblGrid>
                <a:gridCol w="1676400"/>
                <a:gridCol w="2438400"/>
                <a:gridCol w="2438400"/>
                <a:gridCol w="2590800"/>
              </a:tblGrid>
              <a:tr h="942340">
                <a:tc>
                  <a:txBody>
                    <a:bodyPr/>
                    <a:lstStyle/>
                    <a:p>
                      <a:endParaRPr lang="en-US" sz="2200" dirty="0"/>
                    </a:p>
                  </a:txBody>
                  <a:tcPr/>
                </a:tc>
                <a:tc>
                  <a:txBody>
                    <a:bodyPr/>
                    <a:lstStyle/>
                    <a:p>
                      <a:r>
                        <a:rPr lang="en-US" sz="2200" dirty="0" smtClean="0"/>
                        <a:t>Boyle’s Law</a:t>
                      </a:r>
                      <a:endParaRPr lang="en-US" sz="2200" dirty="0"/>
                    </a:p>
                  </a:txBody>
                  <a:tcPr/>
                </a:tc>
                <a:tc>
                  <a:txBody>
                    <a:bodyPr/>
                    <a:lstStyle/>
                    <a:p>
                      <a:r>
                        <a:rPr lang="en-US" sz="2200" dirty="0" smtClean="0"/>
                        <a:t>Press-Temp Law</a:t>
                      </a:r>
                      <a:endParaRPr lang="en-US" sz="2200" dirty="0"/>
                    </a:p>
                  </a:txBody>
                  <a:tcPr/>
                </a:tc>
                <a:tc>
                  <a:txBody>
                    <a:bodyPr/>
                    <a:lstStyle/>
                    <a:p>
                      <a:r>
                        <a:rPr lang="en-US" sz="2200" dirty="0" smtClean="0"/>
                        <a:t>Charles’s Law</a:t>
                      </a:r>
                      <a:endParaRPr lang="en-US" sz="2200" dirty="0"/>
                    </a:p>
                  </a:txBody>
                  <a:tcPr/>
                </a:tc>
              </a:tr>
              <a:tr h="1750061">
                <a:tc>
                  <a:txBody>
                    <a:bodyPr/>
                    <a:lstStyle/>
                    <a:p>
                      <a:endParaRPr lang="en-US" sz="2200" dirty="0" smtClean="0"/>
                    </a:p>
                    <a:p>
                      <a:r>
                        <a:rPr lang="en-US" sz="2200" dirty="0" smtClean="0"/>
                        <a:t>IN WORDS</a:t>
                      </a:r>
                    </a:p>
                    <a:p>
                      <a:endParaRPr lang="en-US" sz="2200" dirty="0"/>
                    </a:p>
                  </a:txBody>
                  <a:tcPr/>
                </a:tc>
                <a:tc>
                  <a:txBody>
                    <a:bodyPr/>
                    <a:lstStyle/>
                    <a:p>
                      <a:r>
                        <a:rPr lang="en-US" sz="2200" dirty="0" smtClean="0"/>
                        <a:t>With constant temp,</a:t>
                      </a:r>
                    </a:p>
                    <a:p>
                      <a:r>
                        <a:rPr lang="en-US" sz="2200" dirty="0" smtClean="0"/>
                        <a:t> V up = P down</a:t>
                      </a:r>
                    </a:p>
                    <a:p>
                      <a:r>
                        <a:rPr lang="en-US" sz="2200" dirty="0" smtClean="0"/>
                        <a:t>V</a:t>
                      </a:r>
                      <a:r>
                        <a:rPr lang="en-US" sz="2200" baseline="0" dirty="0" smtClean="0"/>
                        <a:t> down = P up</a:t>
                      </a:r>
                      <a:r>
                        <a:rPr lang="en-US" sz="2200" dirty="0" smtClean="0"/>
                        <a:t> </a:t>
                      </a:r>
                      <a:endParaRPr lang="en-US" sz="2200" dirty="0"/>
                    </a:p>
                  </a:txBody>
                  <a:tcPr/>
                </a:tc>
                <a:tc>
                  <a:txBody>
                    <a:bodyPr/>
                    <a:lstStyle/>
                    <a:p>
                      <a:r>
                        <a:rPr lang="en-US" sz="2200" dirty="0" smtClean="0"/>
                        <a:t>With constant volume,</a:t>
                      </a:r>
                    </a:p>
                    <a:p>
                      <a:r>
                        <a:rPr lang="en-US" sz="2200" dirty="0" smtClean="0"/>
                        <a:t>T up =</a:t>
                      </a:r>
                      <a:r>
                        <a:rPr lang="en-US" sz="2200" baseline="0" dirty="0" smtClean="0"/>
                        <a:t> P up</a:t>
                      </a:r>
                    </a:p>
                    <a:p>
                      <a:r>
                        <a:rPr lang="en-US" sz="2200" baseline="0" dirty="0" smtClean="0"/>
                        <a:t>T down=P down</a:t>
                      </a:r>
                      <a:endParaRPr lang="en-US" sz="2200" dirty="0"/>
                    </a:p>
                  </a:txBody>
                  <a:tcPr/>
                </a:tc>
                <a:tc>
                  <a:txBody>
                    <a:bodyPr/>
                    <a:lstStyle/>
                    <a:p>
                      <a:r>
                        <a:rPr lang="en-US" sz="2200" dirty="0" smtClean="0"/>
                        <a:t>With constant pressure,</a:t>
                      </a:r>
                    </a:p>
                    <a:p>
                      <a:r>
                        <a:rPr lang="en-US" sz="2200" dirty="0" smtClean="0"/>
                        <a:t>T up = V up</a:t>
                      </a:r>
                    </a:p>
                    <a:p>
                      <a:r>
                        <a:rPr lang="en-US" sz="2200" dirty="0" smtClean="0"/>
                        <a:t>T </a:t>
                      </a:r>
                      <a:r>
                        <a:rPr lang="en-US" sz="2200" smtClean="0"/>
                        <a:t>down=V</a:t>
                      </a:r>
                      <a:r>
                        <a:rPr lang="en-US" sz="2200" baseline="0" smtClean="0"/>
                        <a:t> </a:t>
                      </a:r>
                      <a:r>
                        <a:rPr lang="en-US" sz="2200" baseline="0" dirty="0" smtClean="0"/>
                        <a:t>down</a:t>
                      </a:r>
                      <a:endParaRPr lang="en-US" sz="2200" dirty="0"/>
                    </a:p>
                  </a:txBody>
                  <a:tcPr/>
                </a:tc>
              </a:tr>
              <a:tr h="1346200">
                <a:tc>
                  <a:txBody>
                    <a:bodyPr/>
                    <a:lstStyle/>
                    <a:p>
                      <a:r>
                        <a:rPr lang="en-US" sz="2200" dirty="0" smtClean="0"/>
                        <a:t>IN NUMBERS</a:t>
                      </a:r>
                      <a:endParaRPr lang="en-US" sz="2200" dirty="0"/>
                    </a:p>
                  </a:txBody>
                  <a:tcPr/>
                </a:tc>
                <a:tc>
                  <a:txBody>
                    <a:bodyPr/>
                    <a:lstStyle/>
                    <a:p>
                      <a:endParaRPr lang="en-US" sz="2200" dirty="0" smtClean="0"/>
                    </a:p>
                    <a:p>
                      <a:r>
                        <a:rPr lang="en-US" sz="2200" dirty="0" smtClean="0"/>
                        <a:t>P1V1=P2V2</a:t>
                      </a:r>
                      <a:endParaRPr lang="en-US" sz="2200" dirty="0"/>
                    </a:p>
                  </a:txBody>
                  <a:tcPr/>
                </a:tc>
                <a:tc>
                  <a:txBody>
                    <a:bodyPr/>
                    <a:lstStyle/>
                    <a:p>
                      <a:r>
                        <a:rPr lang="en-US" sz="2200" u="sng" dirty="0" smtClean="0"/>
                        <a:t>P1</a:t>
                      </a:r>
                      <a:r>
                        <a:rPr lang="en-US" sz="2200" u="none" baseline="0" dirty="0" smtClean="0"/>
                        <a:t> = </a:t>
                      </a:r>
                      <a:r>
                        <a:rPr lang="en-US" sz="2200" u="sng" baseline="0" dirty="0" smtClean="0"/>
                        <a:t>P2</a:t>
                      </a:r>
                      <a:endParaRPr lang="en-US" sz="2200" u="none" baseline="0" dirty="0" smtClean="0"/>
                    </a:p>
                    <a:p>
                      <a:r>
                        <a:rPr lang="en-US" sz="2200" u="none" baseline="0" dirty="0" smtClean="0"/>
                        <a:t>T1    T2</a:t>
                      </a:r>
                      <a:endParaRPr lang="en-US" sz="2200" u="sng" dirty="0" smtClean="0"/>
                    </a:p>
                    <a:p>
                      <a:endParaRPr lang="en-US" sz="2200" dirty="0"/>
                    </a:p>
                  </a:txBody>
                  <a:tcPr/>
                </a:tc>
                <a:tc>
                  <a:txBody>
                    <a:bodyPr/>
                    <a:lstStyle/>
                    <a:p>
                      <a:r>
                        <a:rPr lang="en-US" sz="2200" u="sng" dirty="0" smtClean="0"/>
                        <a:t>V1</a:t>
                      </a:r>
                      <a:r>
                        <a:rPr lang="en-US" sz="2200" u="none" dirty="0" smtClean="0"/>
                        <a:t>=</a:t>
                      </a:r>
                      <a:r>
                        <a:rPr lang="en-US" sz="2200" u="sng" dirty="0" smtClean="0"/>
                        <a:t>V2</a:t>
                      </a:r>
                      <a:endParaRPr lang="en-US" sz="2200" u="none" dirty="0" smtClean="0"/>
                    </a:p>
                    <a:p>
                      <a:r>
                        <a:rPr lang="en-US" sz="2200" u="none" dirty="0" smtClean="0"/>
                        <a:t>T1</a:t>
                      </a:r>
                      <a:r>
                        <a:rPr lang="en-US" sz="2200" u="none" baseline="0" dirty="0" smtClean="0"/>
                        <a:t>  T2</a:t>
                      </a:r>
                      <a:endParaRPr lang="en-US" sz="2200" u="sng" dirty="0" smtClean="0"/>
                    </a:p>
                    <a:p>
                      <a:endParaRPr lang="en-US" sz="2200" dirty="0"/>
                    </a:p>
                  </a:txBody>
                  <a:tcPr/>
                </a:tc>
              </a:tr>
            </a:tbl>
          </a:graphicData>
        </a:graphic>
      </p:graphicFrame>
    </p:spTree>
    <p:extLst>
      <p:ext uri="{BB962C8B-B14F-4D97-AF65-F5344CB8AC3E}">
        <p14:creationId xmlns:p14="http://schemas.microsoft.com/office/powerpoint/2010/main" val="59694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59"/>
            <a:ext cx="9144000" cy="1461247"/>
          </a:xfrm>
        </p:spPr>
        <p:txBody>
          <a:bodyPr/>
          <a:lstStyle/>
          <a:p>
            <a:r>
              <a:rPr lang="en-US" dirty="0" smtClean="0"/>
              <a:t>Check for Understanding</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Why does gas have pressure?</a:t>
            </a:r>
          </a:p>
          <a:p>
            <a:pPr marL="457200" indent="-457200">
              <a:buAutoNum type="arabicPeriod"/>
            </a:pPr>
            <a:r>
              <a:rPr lang="en-US" dirty="0" smtClean="0"/>
              <a:t>What is the pressure of Earth’s atmosphere at sea level?</a:t>
            </a:r>
          </a:p>
          <a:p>
            <a:pPr marL="457200" indent="-457200">
              <a:buAutoNum type="arabicPeriod"/>
            </a:pPr>
            <a:r>
              <a:rPr lang="en-US" dirty="0" smtClean="0"/>
              <a:t>Explain Boyle’s law.  Give an example of Boyle’s law at work.</a:t>
            </a:r>
          </a:p>
          <a:p>
            <a:pPr marL="457200" indent="-457200">
              <a:buAutoNum type="arabicPeriod"/>
            </a:pPr>
            <a:r>
              <a:rPr lang="en-US" dirty="0" smtClean="0"/>
              <a:t>Explain Charles’s law.  Give an example of Charles’s law at work.</a:t>
            </a:r>
          </a:p>
          <a:p>
            <a:pPr marL="457200" indent="-457200">
              <a:buAutoNum type="arabicPeriod"/>
            </a:pPr>
            <a:r>
              <a:rPr lang="en-US" dirty="0" smtClean="0"/>
              <a:t>Labels on cylinders of compressed gases state the highest temperature in which the cylinder may be exposed. Give a reason for this warning.</a:t>
            </a:r>
          </a:p>
        </p:txBody>
      </p:sp>
    </p:spTree>
    <p:extLst>
      <p:ext uri="{BB962C8B-B14F-4D97-AF65-F5344CB8AC3E}">
        <p14:creationId xmlns:p14="http://schemas.microsoft.com/office/powerpoint/2010/main" val="831434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If a 5L balloon at </a:t>
            </a:r>
            <a:r>
              <a:rPr lang="en-US" dirty="0"/>
              <a:t>2</a:t>
            </a:r>
            <a:r>
              <a:rPr lang="en-US" dirty="0" smtClean="0"/>
              <a:t>0◦C was gently heated to 30◦C, what new volume would the balloon have? (remember temp needs to be in K)</a:t>
            </a:r>
          </a:p>
          <a:p>
            <a:r>
              <a:rPr lang="en-US" dirty="0" smtClean="0"/>
              <a:t>A balloon has a volume of 12.0L at a pressure of 101kPa.  What will be the new volume when the pressure drops to 50kPa?</a:t>
            </a:r>
            <a:endParaRPr lang="en-US" dirty="0"/>
          </a:p>
        </p:txBody>
      </p:sp>
    </p:spTree>
    <p:extLst>
      <p:ext uri="{BB962C8B-B14F-4D97-AF65-F5344CB8AC3E}">
        <p14:creationId xmlns:p14="http://schemas.microsoft.com/office/powerpoint/2010/main" val="3167177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1676400"/>
            <a:ext cx="8146500" cy="4267200"/>
          </a:xfrm>
          <a:prstGeom prst="rect">
            <a:avLst/>
          </a:prstGeom>
        </p:spPr>
        <p:txBody>
          <a:bodyPr spcFirstLastPara="1" vert="horz" wrap="square" lIns="91425" tIns="91425" rIns="91425" bIns="91425" rtlCol="0" anchor="ctr" anchorCtr="0">
            <a:noAutofit/>
          </a:bodyPr>
          <a:lstStyle/>
          <a:p>
            <a:r>
              <a:rPr lang="en-US" sz="3200" dirty="0" smtClean="0"/>
              <a:t>Until now, our # particles have remained constant.</a:t>
            </a:r>
            <a:br>
              <a:rPr lang="en-US" sz="3200" dirty="0" smtClean="0"/>
            </a:br>
            <a:r>
              <a:rPr lang="en-US" sz="3200" dirty="0"/>
              <a:t/>
            </a:r>
            <a:br>
              <a:rPr lang="en-US" sz="3200" dirty="0"/>
            </a:br>
            <a:r>
              <a:rPr lang="en-US" sz="3200" dirty="0" smtClean="0"/>
              <a:t> Introducing</a:t>
            </a:r>
            <a:r>
              <a:rPr lang="mr-IN" sz="3200" dirty="0" smtClean="0"/>
              <a:t>…</a:t>
            </a:r>
            <a:r>
              <a:rPr lang="en-US" sz="3200" dirty="0" smtClean="0"/>
              <a:t>.</a:t>
            </a:r>
            <a:br>
              <a:rPr lang="en-US" sz="3200" dirty="0" smtClean="0"/>
            </a:br>
            <a:r>
              <a:rPr lang="en-US" sz="3200" dirty="0"/>
              <a:t/>
            </a:r>
            <a:br>
              <a:rPr lang="en-US" sz="3200" dirty="0"/>
            </a:br>
            <a:r>
              <a:rPr lang="en" sz="3200" dirty="0" smtClean="0"/>
              <a:t>PV </a:t>
            </a:r>
            <a:r>
              <a:rPr lang="en" sz="3200" dirty="0"/>
              <a:t>= </a:t>
            </a:r>
            <a:r>
              <a:rPr lang="en" sz="3200" dirty="0" err="1" smtClean="0"/>
              <a:t>nRT</a:t>
            </a:r>
            <a:r>
              <a:rPr lang="en-US" sz="3200" dirty="0" smtClean="0"/>
              <a:t/>
            </a:r>
            <a:br>
              <a:rPr lang="en-US" sz="3200" dirty="0" smtClean="0"/>
            </a:br>
            <a:r>
              <a:rPr lang="en-US" sz="3200" dirty="0"/>
              <a:t/>
            </a:r>
            <a:br>
              <a:rPr lang="en-US" sz="3200" dirty="0"/>
            </a:br>
            <a:r>
              <a:rPr lang="en-US" sz="3200" dirty="0" smtClean="0"/>
              <a:t>What are ideal gases?  Do they exist?</a:t>
            </a:r>
            <a:endParaRPr sz="3200" dirty="0"/>
          </a:p>
        </p:txBody>
      </p:sp>
      <p:sp>
        <p:nvSpPr>
          <p:cNvPr id="4" name="Rectangle 2"/>
          <p:cNvSpPr txBox="1">
            <a:spLocks noRot="1" noChangeArrowheads="1"/>
          </p:cNvSpPr>
          <p:nvPr/>
        </p:nvSpPr>
        <p:spPr>
          <a:xfrm>
            <a:off x="457200" y="304800"/>
            <a:ext cx="8229600" cy="914400"/>
          </a:xfrm>
          <a:prstGeom prst="rect">
            <a:avLst/>
          </a:prstGeom>
          <a:noFill/>
          <a:extLst>
            <a:ext uri="{909E8E84-426E-40dd-AFC4-6F175D3DCCD1}">
              <a14:hiddenFill xmlns="" xmlns:a14="http://schemas.microsoft.com/office/drawing/2010/main">
                <a:solidFill>
                  <a:srgbClr val="FFFFFF"/>
                </a:solidFill>
              </a14:hiddenFill>
            </a:ext>
          </a:extLst>
        </p:spPr>
        <p:txBody>
          <a:bodyPr spcFirstLastPara="1" vert="horz" wrap="square" lIns="92075" tIns="46038" rIns="92075" bIns="46038" rtlCol="0" anchor="b" anchorCtr="0">
            <a:noAutofit/>
          </a:bodyPr>
          <a:lstStyle>
            <a:lvl1pPr lvl="0" algn="ctr" defTabSz="914400" rtl="0" eaLnBrk="1" latinLnBrk="0" hangingPunct="1">
              <a:spcBef>
                <a:spcPts val="0"/>
              </a:spcBef>
              <a:spcAft>
                <a:spcPts val="0"/>
              </a:spcAft>
              <a:buSzPts val="3600"/>
              <a:buNone/>
              <a:defRPr sz="3600" kern="1200" cap="none" spc="-100" baseline="0">
                <a:ln>
                  <a:noFill/>
                </a:ln>
                <a:solidFill>
                  <a:schemeClr val="tx2"/>
                </a:solidFill>
                <a:effectLst/>
                <a:latin typeface="+mj-lt"/>
                <a:ea typeface="+mj-ea"/>
                <a:cs typeface="+mj-c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u="sng" smtClean="0">
                <a:latin typeface="Arial" charset="0"/>
              </a:rPr>
              <a:t>4.  </a:t>
            </a:r>
            <a:r>
              <a:rPr lang="en-US" u="sng" dirty="0" smtClean="0">
                <a:latin typeface="Arial" charset="0"/>
              </a:rPr>
              <a:t>The Ideal Gas Law</a:t>
            </a:r>
            <a:endParaRPr lang="en-US" u="sng" dirty="0">
              <a:latin typeface="Arial" charset="0"/>
            </a:endParaRPr>
          </a:p>
        </p:txBody>
      </p:sp>
    </p:spTree>
    <p:extLst>
      <p:ext uri="{BB962C8B-B14F-4D97-AF65-F5344CB8AC3E}">
        <p14:creationId xmlns:p14="http://schemas.microsoft.com/office/powerpoint/2010/main" val="39738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81220" y="685800"/>
            <a:ext cx="8520600" cy="572700"/>
          </a:xfrm>
          <a:prstGeom prst="rect">
            <a:avLst/>
          </a:prstGeom>
        </p:spPr>
        <p:txBody>
          <a:bodyPr spcFirstLastPara="1" vert="horz" wrap="square" lIns="91425" tIns="91425" rIns="91425" bIns="91425" rtlCol="0" anchor="t" anchorCtr="0">
            <a:noAutofit/>
          </a:bodyPr>
          <a:lstStyle/>
          <a:p>
            <a:r>
              <a:rPr lang="en"/>
              <a:t>Ideal Gas Assumptions</a:t>
            </a:r>
            <a:endParaRPr dirty="0"/>
          </a:p>
        </p:txBody>
      </p:sp>
      <p:sp>
        <p:nvSpPr>
          <p:cNvPr id="67" name="Shape 67"/>
          <p:cNvSpPr txBox="1">
            <a:spLocks noGrp="1"/>
          </p:cNvSpPr>
          <p:nvPr>
            <p:ph type="body" idx="1"/>
          </p:nvPr>
        </p:nvSpPr>
        <p:spPr>
          <a:xfrm>
            <a:off x="311700" y="2009725"/>
            <a:ext cx="8222700" cy="3416400"/>
          </a:xfrm>
          <a:prstGeom prst="rect">
            <a:avLst/>
          </a:prstGeom>
        </p:spPr>
        <p:txBody>
          <a:bodyPr spcFirstLastPara="1" vert="horz" wrap="square" lIns="91425" tIns="91425" rIns="91425" bIns="91425" rtlCol="0" anchor="t" anchorCtr="0">
            <a:noAutofit/>
          </a:bodyPr>
          <a:lstStyle/>
          <a:p>
            <a:pPr marL="0" indent="0">
              <a:buNone/>
            </a:pPr>
            <a:r>
              <a:rPr lang="en" sz="2800" dirty="0"/>
              <a:t>Assumptions for ideal gases</a:t>
            </a:r>
            <a:endParaRPr sz="2800" dirty="0"/>
          </a:p>
          <a:p>
            <a:pPr indent="-381000">
              <a:spcBef>
                <a:spcPts val="1600"/>
              </a:spcBef>
              <a:buSzPts val="2400"/>
            </a:pPr>
            <a:r>
              <a:rPr lang="en" sz="2800" dirty="0"/>
              <a:t>Gases are made of molecules that are in constant, random motion.</a:t>
            </a:r>
            <a:endParaRPr sz="2800" dirty="0"/>
          </a:p>
          <a:p>
            <a:pPr indent="-381000">
              <a:buSzPts val="2400"/>
            </a:pPr>
            <a:r>
              <a:rPr lang="en" sz="2800" dirty="0"/>
              <a:t>Pressure is due to particle collisions with one another and the walls of their containers.</a:t>
            </a:r>
            <a:endParaRPr sz="2800" dirty="0"/>
          </a:p>
          <a:p>
            <a:pPr indent="-381000">
              <a:buSzPts val="2400"/>
            </a:pPr>
            <a:r>
              <a:rPr lang="en" sz="2800" dirty="0"/>
              <a:t>All collisions are perfectly elastic (no energy lost).</a:t>
            </a:r>
            <a:endParaRPr sz="2800" dirty="0"/>
          </a:p>
          <a:p>
            <a:pPr marL="0" indent="0">
              <a:lnSpc>
                <a:spcPct val="115000"/>
              </a:lnSpc>
              <a:spcBef>
                <a:spcPts val="1600"/>
              </a:spcBef>
              <a:buNone/>
            </a:pPr>
            <a:endParaRPr sz="2400" dirty="0"/>
          </a:p>
          <a:p>
            <a:pPr marL="0" indent="0">
              <a:spcBef>
                <a:spcPts val="1600"/>
              </a:spcBef>
              <a:spcAft>
                <a:spcPts val="1600"/>
              </a:spcAft>
              <a:buNone/>
            </a:pPr>
            <a:endParaRPr dirty="0"/>
          </a:p>
        </p:txBody>
      </p:sp>
    </p:spTree>
    <p:extLst>
      <p:ext uri="{BB962C8B-B14F-4D97-AF65-F5344CB8AC3E}">
        <p14:creationId xmlns:p14="http://schemas.microsoft.com/office/powerpoint/2010/main" val="100117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990600"/>
            <a:ext cx="8520600" cy="572700"/>
          </a:xfrm>
          <a:prstGeom prst="rect">
            <a:avLst/>
          </a:prstGeom>
        </p:spPr>
        <p:txBody>
          <a:bodyPr spcFirstLastPara="1" vert="horz" wrap="square" lIns="91425" tIns="91425" rIns="91425" bIns="91425" rtlCol="0" anchor="t" anchorCtr="0">
            <a:noAutofit/>
          </a:bodyPr>
          <a:lstStyle/>
          <a:p>
            <a:r>
              <a:rPr lang="en"/>
              <a:t>Ideal Gases</a:t>
            </a:r>
            <a:endParaRPr dirty="0"/>
          </a:p>
        </p:txBody>
      </p:sp>
      <p:sp>
        <p:nvSpPr>
          <p:cNvPr id="73" name="Shape 73"/>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buNone/>
            </a:pPr>
            <a:r>
              <a:rPr lang="en" sz="2800" dirty="0"/>
              <a:t>2 key assumptions of ideal gases</a:t>
            </a:r>
            <a:endParaRPr sz="2800" dirty="0"/>
          </a:p>
          <a:p>
            <a:pPr indent="-381000">
              <a:spcBef>
                <a:spcPts val="1600"/>
              </a:spcBef>
              <a:buSzPts val="2400"/>
            </a:pPr>
            <a:r>
              <a:rPr lang="en" sz="2800" dirty="0"/>
              <a:t>There is no attraction or repulsion between gas molecules.</a:t>
            </a:r>
            <a:endParaRPr sz="2800" dirty="0"/>
          </a:p>
          <a:p>
            <a:pPr indent="-381000">
              <a:buSzPts val="2400"/>
            </a:pPr>
            <a:r>
              <a:rPr lang="en" sz="2800" dirty="0"/>
              <a:t>Ideal gas particles have no volume</a:t>
            </a:r>
            <a:endParaRPr sz="2800" dirty="0"/>
          </a:p>
          <a:p>
            <a:pPr marL="0" indent="0">
              <a:spcBef>
                <a:spcPts val="1600"/>
              </a:spcBef>
              <a:buClr>
                <a:schemeClr val="dk1"/>
              </a:buClr>
              <a:buSzPts val="1100"/>
              <a:buNone/>
            </a:pPr>
            <a:r>
              <a:rPr lang="en" sz="2800" dirty="0"/>
              <a:t>An ideal gas does not really exist, but it makes the math easier and is a close approximation.</a:t>
            </a:r>
            <a:endParaRPr sz="2800" dirty="0">
              <a:solidFill>
                <a:srgbClr val="2F2B20"/>
              </a:solidFill>
            </a:endParaRPr>
          </a:p>
          <a:p>
            <a:pPr marL="0" indent="0">
              <a:spcBef>
                <a:spcPts val="1600"/>
              </a:spcBef>
              <a:buClr>
                <a:schemeClr val="dk1"/>
              </a:buClr>
              <a:buSzPts val="1100"/>
              <a:buNone/>
            </a:pPr>
            <a:endParaRPr sz="3000" dirty="0">
              <a:solidFill>
                <a:srgbClr val="2F2B20"/>
              </a:solidFill>
            </a:endParaRPr>
          </a:p>
          <a:p>
            <a:pPr marL="0" indent="0">
              <a:spcAft>
                <a:spcPts val="1600"/>
              </a:spcAft>
              <a:buNone/>
            </a:pPr>
            <a:endParaRPr dirty="0"/>
          </a:p>
        </p:txBody>
      </p:sp>
    </p:spTree>
    <p:extLst>
      <p:ext uri="{BB962C8B-B14F-4D97-AF65-F5344CB8AC3E}">
        <p14:creationId xmlns:p14="http://schemas.microsoft.com/office/powerpoint/2010/main" val="1286830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381000"/>
            <a:ext cx="8146500" cy="1066800"/>
          </a:xfrm>
          <a:prstGeom prst="rect">
            <a:avLst/>
          </a:prstGeom>
        </p:spPr>
        <p:txBody>
          <a:bodyPr spcFirstLastPara="1" vert="horz" wrap="square" lIns="91425" tIns="91425" rIns="91425" bIns="91425" rtlCol="0" anchor="t" anchorCtr="0">
            <a:noAutofit/>
          </a:bodyPr>
          <a:lstStyle/>
          <a:p>
            <a:r>
              <a:rPr lang="en"/>
              <a:t>Conditions where gases are CLOSE to ideal</a:t>
            </a:r>
            <a:endParaRPr dirty="0"/>
          </a:p>
        </p:txBody>
      </p:sp>
      <p:sp>
        <p:nvSpPr>
          <p:cNvPr id="79" name="Shape 79"/>
          <p:cNvSpPr txBox="1">
            <a:spLocks noGrp="1"/>
          </p:cNvSpPr>
          <p:nvPr>
            <p:ph type="body" idx="1"/>
          </p:nvPr>
        </p:nvSpPr>
        <p:spPr>
          <a:xfrm>
            <a:off x="311700" y="2009725"/>
            <a:ext cx="8146500" cy="3416400"/>
          </a:xfrm>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 sz="2800" dirty="0"/>
              <a:t>Many gases behave close to “ideal” under:</a:t>
            </a:r>
            <a:endParaRPr sz="2800" dirty="0"/>
          </a:p>
          <a:p>
            <a:pPr indent="-381000">
              <a:spcBef>
                <a:spcPts val="1600"/>
              </a:spcBef>
              <a:buSzPts val="2400"/>
            </a:pPr>
            <a:r>
              <a:rPr lang="en" sz="2800" dirty="0"/>
              <a:t>High temps: particles move fast enough to make attraction/repulsion between particles negligible.</a:t>
            </a:r>
            <a:endParaRPr sz="2800" dirty="0"/>
          </a:p>
          <a:p>
            <a:pPr indent="-381000">
              <a:buSzPts val="2400"/>
            </a:pPr>
            <a:r>
              <a:rPr lang="en" sz="2800" dirty="0"/>
              <a:t>Low pressure: particles are very spread out so their volume is negligible to their container (they don’t take up space). </a:t>
            </a:r>
            <a:endParaRPr sz="2800" dirty="0">
              <a:solidFill>
                <a:srgbClr val="2F2B20"/>
              </a:solidFill>
              <a:latin typeface="Calibri"/>
              <a:ea typeface="Calibri"/>
              <a:cs typeface="Calibri"/>
              <a:sym typeface="Calibri"/>
            </a:endParaRPr>
          </a:p>
          <a:p>
            <a:pPr marL="0" indent="0">
              <a:spcBef>
                <a:spcPts val="1600"/>
              </a:spcBef>
              <a:spcAft>
                <a:spcPts val="1600"/>
              </a:spcAft>
              <a:buNone/>
            </a:pPr>
            <a:endParaRPr dirty="0"/>
          </a:p>
        </p:txBody>
      </p:sp>
    </p:spTree>
    <p:extLst>
      <p:ext uri="{BB962C8B-B14F-4D97-AF65-F5344CB8AC3E}">
        <p14:creationId xmlns:p14="http://schemas.microsoft.com/office/powerpoint/2010/main" val="163817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t>
            </a:r>
            <a:endParaRPr lang="en-US" dirty="0"/>
          </a:p>
        </p:txBody>
      </p:sp>
      <p:sp>
        <p:nvSpPr>
          <p:cNvPr id="3" name="Content Placeholder 2"/>
          <p:cNvSpPr>
            <a:spLocks noGrp="1"/>
          </p:cNvSpPr>
          <p:nvPr>
            <p:ph idx="1"/>
          </p:nvPr>
        </p:nvSpPr>
        <p:spPr>
          <a:xfrm>
            <a:off x="228600" y="1600200"/>
            <a:ext cx="8915400" cy="5257800"/>
          </a:xfrm>
        </p:spPr>
        <p:txBody>
          <a:bodyPr>
            <a:noAutofit/>
          </a:bodyPr>
          <a:lstStyle/>
          <a:p>
            <a:r>
              <a:rPr lang="en-US" sz="3000" dirty="0" smtClean="0"/>
              <a:t>Pressure – the amount of collisions between gas particles and walls of the container (balloon).  Measured in kilopascals (</a:t>
            </a:r>
            <a:r>
              <a:rPr lang="en-US" sz="3000" dirty="0" err="1" smtClean="0"/>
              <a:t>kPa</a:t>
            </a:r>
            <a:r>
              <a:rPr lang="en-US" sz="3000" dirty="0" smtClean="0"/>
              <a:t>).</a:t>
            </a:r>
            <a:endParaRPr lang="en-US" sz="3000" dirty="0"/>
          </a:p>
          <a:p>
            <a:r>
              <a:rPr lang="en-US" sz="3000" dirty="0" smtClean="0"/>
              <a:t>Temperature – the speed of the gas molecules. Measured in Kelvin (K).  </a:t>
            </a:r>
            <a:endParaRPr lang="en-US" sz="3000" dirty="0"/>
          </a:p>
          <a:p>
            <a:r>
              <a:rPr lang="en-US" sz="3000" dirty="0" smtClean="0"/>
              <a:t>Volume – amount of space of the container. Measured in Liters (L).</a:t>
            </a:r>
          </a:p>
          <a:p>
            <a:r>
              <a:rPr lang="en-US" sz="3000" dirty="0" smtClean="0"/>
              <a:t># particles – moles (n)</a:t>
            </a:r>
            <a:endParaRPr lang="en-US" sz="2800" dirty="0"/>
          </a:p>
        </p:txBody>
      </p:sp>
    </p:spTree>
    <p:extLst>
      <p:ext uri="{BB962C8B-B14F-4D97-AF65-F5344CB8AC3E}">
        <p14:creationId xmlns:p14="http://schemas.microsoft.com/office/powerpoint/2010/main" val="1448496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228600" y="1066800"/>
            <a:ext cx="8686800" cy="5638800"/>
          </a:xfrm>
          <a:noFill/>
          <a:extLst>
            <a:ext uri="{909E8E84-426E-40dd-AFC4-6F175D3DCCD1}">
              <a14:hiddenFill xmlns="" xmlns:a14="http://schemas.microsoft.com/office/drawing/2010/main">
                <a:solidFill>
                  <a:srgbClr val="FFFFFF"/>
                </a:solidFill>
              </a14:hiddenFill>
            </a:ext>
          </a:extLst>
        </p:spPr>
        <p:txBody>
          <a:bodyPr lIns="92075" tIns="46038" rIns="92075" bIns="46038">
            <a:normAutofit/>
          </a:bodyPr>
          <a:lstStyle/>
          <a:p>
            <a:pPr eaLnBrk="1" hangingPunct="1">
              <a:lnSpc>
                <a:spcPct val="80000"/>
              </a:lnSpc>
            </a:pPr>
            <a:r>
              <a:rPr lang="en-US" sz="3000" dirty="0">
                <a:effectLst/>
                <a:latin typeface="Arial" charset="0"/>
              </a:rPr>
              <a:t>Equation</a:t>
            </a:r>
            <a:r>
              <a:rPr lang="en-US" sz="3000" dirty="0">
                <a:solidFill>
                  <a:srgbClr val="FF0000"/>
                </a:solidFill>
                <a:effectLst/>
                <a:latin typeface="Arial" charset="0"/>
              </a:rPr>
              <a:t>: </a:t>
            </a:r>
            <a:r>
              <a:rPr lang="en-US" sz="3000" b="1" dirty="0" smtClean="0">
                <a:solidFill>
                  <a:srgbClr val="FF0000"/>
                </a:solidFill>
                <a:effectLst/>
                <a:latin typeface="Arial" charset="0"/>
              </a:rPr>
              <a:t>PV </a:t>
            </a:r>
            <a:r>
              <a:rPr lang="en-US" sz="3000" b="1" dirty="0">
                <a:solidFill>
                  <a:srgbClr val="FF0000"/>
                </a:solidFill>
                <a:effectLst/>
                <a:latin typeface="Arial" charset="0"/>
              </a:rPr>
              <a:t>= </a:t>
            </a:r>
            <a:r>
              <a:rPr lang="en-US" sz="3000" b="1" dirty="0" err="1" smtClean="0">
                <a:solidFill>
                  <a:srgbClr val="FF0000"/>
                </a:solidFill>
                <a:effectLst/>
                <a:latin typeface="Arial" charset="0"/>
              </a:rPr>
              <a:t>nRT</a:t>
            </a:r>
            <a:endParaRPr lang="en-US" sz="3000" b="1" dirty="0">
              <a:solidFill>
                <a:srgbClr val="FF0000"/>
              </a:solidFill>
              <a:effectLst/>
              <a:latin typeface="Arial" charset="0"/>
            </a:endParaRPr>
          </a:p>
          <a:p>
            <a:pPr eaLnBrk="1" hangingPunct="1">
              <a:lnSpc>
                <a:spcPct val="80000"/>
              </a:lnSpc>
            </a:pPr>
            <a:r>
              <a:rPr lang="en-US" sz="3000" u="sng" dirty="0">
                <a:effectLst/>
                <a:latin typeface="Arial" charset="0"/>
              </a:rPr>
              <a:t>P</a:t>
            </a:r>
            <a:r>
              <a:rPr lang="en-US" sz="3000" dirty="0">
                <a:effectLst/>
                <a:latin typeface="Arial" charset="0"/>
              </a:rPr>
              <a:t>ressure  times </a:t>
            </a:r>
            <a:r>
              <a:rPr lang="en-US" sz="3000" u="sng" dirty="0">
                <a:effectLst/>
                <a:latin typeface="Arial" charset="0"/>
              </a:rPr>
              <a:t>V</a:t>
            </a:r>
            <a:r>
              <a:rPr lang="en-US" sz="3000" dirty="0">
                <a:effectLst/>
                <a:latin typeface="Arial" charset="0"/>
              </a:rPr>
              <a:t>olume equals the number of moles (</a:t>
            </a:r>
            <a:r>
              <a:rPr lang="en-US" sz="3000" u="sng" dirty="0">
                <a:effectLst/>
                <a:latin typeface="Arial" charset="0"/>
              </a:rPr>
              <a:t>n</a:t>
            </a:r>
            <a:r>
              <a:rPr lang="en-US" sz="3000" dirty="0">
                <a:effectLst/>
                <a:latin typeface="Arial" charset="0"/>
              </a:rPr>
              <a:t>) times the </a:t>
            </a:r>
            <a:r>
              <a:rPr lang="en-US" sz="3000" dirty="0">
                <a:solidFill>
                  <a:srgbClr val="FF0000"/>
                </a:solidFill>
                <a:effectLst/>
                <a:latin typeface="Arial" charset="0"/>
              </a:rPr>
              <a:t>Ideal Gas Constant (</a:t>
            </a:r>
            <a:r>
              <a:rPr lang="en-US" sz="3000" u="sng" dirty="0">
                <a:solidFill>
                  <a:srgbClr val="FF0000"/>
                </a:solidFill>
                <a:effectLst/>
                <a:latin typeface="Arial" charset="0"/>
              </a:rPr>
              <a:t>R</a:t>
            </a:r>
            <a:r>
              <a:rPr lang="en-US" sz="3000" dirty="0">
                <a:solidFill>
                  <a:srgbClr val="FF0000"/>
                </a:solidFill>
                <a:effectLst/>
                <a:latin typeface="Arial" charset="0"/>
              </a:rPr>
              <a:t>) </a:t>
            </a:r>
            <a:r>
              <a:rPr lang="en-US" sz="3000" dirty="0">
                <a:effectLst/>
                <a:latin typeface="Arial" charset="0"/>
              </a:rPr>
              <a:t>times the </a:t>
            </a:r>
            <a:r>
              <a:rPr lang="en-US" sz="3000" u="sng" dirty="0">
                <a:effectLst/>
                <a:latin typeface="Arial" charset="0"/>
              </a:rPr>
              <a:t>T</a:t>
            </a:r>
            <a:r>
              <a:rPr lang="en-US" sz="3000" dirty="0">
                <a:effectLst/>
                <a:latin typeface="Arial" charset="0"/>
              </a:rPr>
              <a:t>emperature in Kelvin. </a:t>
            </a:r>
          </a:p>
          <a:p>
            <a:pPr eaLnBrk="1" hangingPunct="1">
              <a:lnSpc>
                <a:spcPct val="80000"/>
              </a:lnSpc>
            </a:pPr>
            <a:r>
              <a:rPr lang="en-US" sz="3000" b="1" dirty="0">
                <a:solidFill>
                  <a:srgbClr val="FF0000"/>
                </a:solidFill>
                <a:effectLst/>
                <a:latin typeface="Arial" charset="0"/>
              </a:rPr>
              <a:t>R = </a:t>
            </a:r>
            <a:r>
              <a:rPr lang="en-US" sz="3000" b="1" dirty="0" smtClean="0">
                <a:solidFill>
                  <a:srgbClr val="FF0000"/>
                </a:solidFill>
                <a:effectLst/>
                <a:latin typeface="Arial" charset="0"/>
              </a:rPr>
              <a:t>8.314 </a:t>
            </a:r>
            <a:r>
              <a:rPr lang="en-US" sz="3000" b="1" dirty="0">
                <a:solidFill>
                  <a:srgbClr val="FF0000"/>
                </a:solidFill>
                <a:effectLst/>
                <a:latin typeface="Arial" charset="0"/>
              </a:rPr>
              <a:t>(L x </a:t>
            </a:r>
            <a:r>
              <a:rPr lang="en-US" sz="3000" b="1" dirty="0" err="1">
                <a:solidFill>
                  <a:srgbClr val="FF0000"/>
                </a:solidFill>
                <a:effectLst/>
                <a:latin typeface="Arial" charset="0"/>
              </a:rPr>
              <a:t>kPa</a:t>
            </a:r>
            <a:r>
              <a:rPr lang="en-US" sz="3000" b="1" dirty="0">
                <a:solidFill>
                  <a:srgbClr val="FF0000"/>
                </a:solidFill>
                <a:effectLst/>
                <a:latin typeface="Arial" charset="0"/>
              </a:rPr>
              <a:t>) / (</a:t>
            </a:r>
            <a:r>
              <a:rPr lang="en-US" sz="3000" b="1" dirty="0" err="1">
                <a:solidFill>
                  <a:srgbClr val="FF0000"/>
                </a:solidFill>
                <a:effectLst/>
                <a:latin typeface="Arial" charset="0"/>
              </a:rPr>
              <a:t>mol</a:t>
            </a:r>
            <a:r>
              <a:rPr lang="en-US" sz="3000" b="1" dirty="0">
                <a:solidFill>
                  <a:srgbClr val="FF0000"/>
                </a:solidFill>
                <a:effectLst/>
                <a:latin typeface="Arial" charset="0"/>
              </a:rPr>
              <a:t> x K</a:t>
            </a:r>
            <a:r>
              <a:rPr lang="en-US" sz="3000" b="1" dirty="0" smtClean="0">
                <a:solidFill>
                  <a:srgbClr val="FF0000"/>
                </a:solidFill>
                <a:effectLst/>
                <a:latin typeface="Arial" charset="0"/>
              </a:rPr>
              <a:t>)</a:t>
            </a:r>
          </a:p>
          <a:p>
            <a:pPr eaLnBrk="1" hangingPunct="1">
              <a:lnSpc>
                <a:spcPct val="80000"/>
              </a:lnSpc>
            </a:pPr>
            <a:r>
              <a:rPr lang="en-US" sz="3000" dirty="0" smtClean="0">
                <a:solidFill>
                  <a:srgbClr val="FF0000"/>
                </a:solidFill>
                <a:effectLst/>
                <a:latin typeface="Arial" charset="0"/>
              </a:rPr>
              <a:t>R = .0821 (L x </a:t>
            </a:r>
            <a:r>
              <a:rPr lang="en-US" sz="3000" dirty="0" err="1" smtClean="0">
                <a:solidFill>
                  <a:srgbClr val="FF0000"/>
                </a:solidFill>
                <a:effectLst/>
                <a:latin typeface="Arial" charset="0"/>
              </a:rPr>
              <a:t>atm</a:t>
            </a:r>
            <a:r>
              <a:rPr lang="en-US" sz="3000" dirty="0" smtClean="0">
                <a:solidFill>
                  <a:srgbClr val="FF0000"/>
                </a:solidFill>
                <a:effectLst/>
                <a:latin typeface="Arial" charset="0"/>
              </a:rPr>
              <a:t>) / (</a:t>
            </a:r>
            <a:r>
              <a:rPr lang="en-US" sz="3000" dirty="0" err="1" smtClean="0">
                <a:solidFill>
                  <a:srgbClr val="FF0000"/>
                </a:solidFill>
                <a:effectLst/>
                <a:latin typeface="Arial" charset="0"/>
              </a:rPr>
              <a:t>mol</a:t>
            </a:r>
            <a:r>
              <a:rPr lang="en-US" sz="3000" dirty="0" smtClean="0">
                <a:solidFill>
                  <a:srgbClr val="FF0000"/>
                </a:solidFill>
                <a:effectLst/>
                <a:latin typeface="Arial" charset="0"/>
              </a:rPr>
              <a:t> x K)</a:t>
            </a:r>
            <a:endParaRPr lang="en-US" sz="3000" b="1" dirty="0">
              <a:solidFill>
                <a:srgbClr val="FF0000"/>
              </a:solidFill>
              <a:effectLst/>
              <a:latin typeface="Arial" charset="0"/>
            </a:endParaRPr>
          </a:p>
          <a:p>
            <a:pPr eaLnBrk="1" hangingPunct="1">
              <a:lnSpc>
                <a:spcPct val="80000"/>
              </a:lnSpc>
            </a:pPr>
            <a:r>
              <a:rPr lang="en-US" sz="3000" dirty="0">
                <a:effectLst/>
                <a:latin typeface="Arial" charset="0"/>
              </a:rPr>
              <a:t>The other units must </a:t>
            </a:r>
            <a:r>
              <a:rPr lang="en-US" sz="3000" i="1" u="sng" dirty="0">
                <a:effectLst/>
                <a:latin typeface="Arial" charset="0"/>
              </a:rPr>
              <a:t>match the value of the constant</a:t>
            </a:r>
            <a:r>
              <a:rPr lang="en-US" sz="3000" dirty="0">
                <a:effectLst/>
                <a:latin typeface="Arial" charset="0"/>
              </a:rPr>
              <a:t>, in order to cancel out.</a:t>
            </a:r>
          </a:p>
          <a:p>
            <a:pPr eaLnBrk="1" hangingPunct="1">
              <a:lnSpc>
                <a:spcPct val="80000"/>
              </a:lnSpc>
            </a:pPr>
            <a:r>
              <a:rPr lang="en-US" sz="3000" dirty="0">
                <a:effectLst/>
                <a:latin typeface="Arial" charset="0"/>
              </a:rPr>
              <a:t>The value of R </a:t>
            </a:r>
            <a:r>
              <a:rPr lang="en-US" sz="3000" u="sng" dirty="0">
                <a:effectLst/>
                <a:latin typeface="Arial" charset="0"/>
              </a:rPr>
              <a:t>could</a:t>
            </a:r>
            <a:r>
              <a:rPr lang="en-US" sz="3000" dirty="0">
                <a:effectLst/>
                <a:latin typeface="Arial" charset="0"/>
              </a:rPr>
              <a:t> change, if other units of measurement are used for the other values (namely pressure changes)</a:t>
            </a:r>
          </a:p>
        </p:txBody>
      </p:sp>
    </p:spTree>
    <p:extLst>
      <p:ext uri="{BB962C8B-B14F-4D97-AF65-F5344CB8AC3E}">
        <p14:creationId xmlns:p14="http://schemas.microsoft.com/office/powerpoint/2010/main" val="3136958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838200"/>
            <a:ext cx="8520600" cy="572700"/>
          </a:xfrm>
          <a:prstGeom prst="rect">
            <a:avLst/>
          </a:prstGeom>
        </p:spPr>
        <p:txBody>
          <a:bodyPr spcFirstLastPara="1" vert="horz" wrap="square" lIns="91425" tIns="91425" rIns="91425" bIns="91425" rtlCol="0" anchor="t" anchorCtr="0">
            <a:noAutofit/>
          </a:bodyPr>
          <a:lstStyle/>
          <a:p>
            <a:r>
              <a:rPr lang="en"/>
              <a:t>Variables</a:t>
            </a:r>
            <a:endParaRPr dirty="0"/>
          </a:p>
        </p:txBody>
      </p:sp>
      <p:sp>
        <p:nvSpPr>
          <p:cNvPr id="91" name="Shape 91"/>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buClr>
                <a:schemeClr val="dk1"/>
              </a:buClr>
              <a:buSzPts val="1100"/>
              <a:buNone/>
            </a:pPr>
            <a:r>
              <a:rPr lang="en" sz="2800" dirty="0"/>
              <a:t>P = pressure (</a:t>
            </a:r>
            <a:r>
              <a:rPr lang="en" sz="2800" dirty="0" err="1"/>
              <a:t>kPa</a:t>
            </a:r>
            <a:r>
              <a:rPr lang="en" sz="2800" dirty="0"/>
              <a:t> or </a:t>
            </a:r>
            <a:r>
              <a:rPr lang="en" sz="2800" dirty="0" err="1"/>
              <a:t>atm</a:t>
            </a:r>
            <a:r>
              <a:rPr lang="en" sz="2800" dirty="0"/>
              <a:t>) </a:t>
            </a:r>
            <a:endParaRPr sz="2800" dirty="0"/>
          </a:p>
          <a:p>
            <a:pPr marL="0" indent="0">
              <a:spcBef>
                <a:spcPts val="1600"/>
              </a:spcBef>
              <a:buClr>
                <a:schemeClr val="dk1"/>
              </a:buClr>
              <a:buSzPts val="1100"/>
              <a:buNone/>
            </a:pPr>
            <a:r>
              <a:rPr lang="en" sz="2800" dirty="0"/>
              <a:t>V = volume (L) </a:t>
            </a:r>
            <a:endParaRPr sz="2800" dirty="0"/>
          </a:p>
          <a:p>
            <a:pPr marL="0" indent="0">
              <a:spcBef>
                <a:spcPts val="1600"/>
              </a:spcBef>
              <a:buClr>
                <a:schemeClr val="dk1"/>
              </a:buClr>
              <a:buSzPts val="1100"/>
              <a:buNone/>
            </a:pPr>
            <a:r>
              <a:rPr lang="en" sz="2800" dirty="0"/>
              <a:t>n = moles</a:t>
            </a:r>
            <a:endParaRPr sz="2800" dirty="0"/>
          </a:p>
          <a:p>
            <a:pPr marL="0" indent="0">
              <a:spcBef>
                <a:spcPts val="1600"/>
              </a:spcBef>
              <a:buNone/>
            </a:pPr>
            <a:r>
              <a:rPr lang="en" sz="2800" dirty="0"/>
              <a:t>R = gas constant (8.314 L*</a:t>
            </a:r>
            <a:r>
              <a:rPr lang="en" sz="2800" dirty="0" err="1"/>
              <a:t>kPa</a:t>
            </a:r>
            <a:r>
              <a:rPr lang="en" sz="2800" dirty="0"/>
              <a:t>/</a:t>
            </a:r>
            <a:r>
              <a:rPr lang="en" sz="2800" dirty="0" err="1"/>
              <a:t>mol</a:t>
            </a:r>
            <a:r>
              <a:rPr lang="en" sz="2800" dirty="0"/>
              <a:t>*K), 0.0821 L*</a:t>
            </a:r>
            <a:r>
              <a:rPr lang="en" sz="2800" dirty="0" err="1"/>
              <a:t>atm</a:t>
            </a:r>
            <a:r>
              <a:rPr lang="en" sz="2800" dirty="0"/>
              <a:t>/</a:t>
            </a:r>
            <a:r>
              <a:rPr lang="en" sz="2800" dirty="0" err="1"/>
              <a:t>mol</a:t>
            </a:r>
            <a:r>
              <a:rPr lang="en" sz="2800" dirty="0"/>
              <a:t>*K)</a:t>
            </a:r>
            <a:endParaRPr sz="2800" dirty="0"/>
          </a:p>
          <a:p>
            <a:pPr marL="0" indent="0">
              <a:spcBef>
                <a:spcPts val="1600"/>
              </a:spcBef>
              <a:buClr>
                <a:schemeClr val="dk1"/>
              </a:buClr>
              <a:buSzPts val="1100"/>
              <a:buNone/>
            </a:pPr>
            <a:r>
              <a:rPr lang="en" sz="2800" dirty="0"/>
              <a:t>T = temp (K)</a:t>
            </a:r>
            <a:endParaRPr sz="2800" dirty="0"/>
          </a:p>
          <a:p>
            <a:pPr marL="0" indent="0">
              <a:spcBef>
                <a:spcPts val="1600"/>
              </a:spcBef>
              <a:buClr>
                <a:schemeClr val="dk1"/>
              </a:buClr>
              <a:buSzPts val="1100"/>
              <a:buNone/>
            </a:pPr>
            <a:r>
              <a:rPr lang="en" sz="2800" dirty="0"/>
              <a:t>Units must match!</a:t>
            </a:r>
            <a:endParaRPr sz="2800" dirty="0">
              <a:solidFill>
                <a:srgbClr val="2F2B20"/>
              </a:solidFill>
              <a:latin typeface="Calibri"/>
              <a:ea typeface="Calibri"/>
              <a:cs typeface="Calibri"/>
              <a:sym typeface="Calibri"/>
            </a:endParaRPr>
          </a:p>
          <a:p>
            <a:pPr marL="0" indent="0">
              <a:spcBef>
                <a:spcPts val="1600"/>
              </a:spcBef>
              <a:spcAft>
                <a:spcPts val="1600"/>
              </a:spcAft>
              <a:buNone/>
            </a:pPr>
            <a:endParaRPr dirty="0"/>
          </a:p>
        </p:txBody>
      </p:sp>
    </p:spTree>
    <p:extLst>
      <p:ext uri="{BB962C8B-B14F-4D97-AF65-F5344CB8AC3E}">
        <p14:creationId xmlns:p14="http://schemas.microsoft.com/office/powerpoint/2010/main" val="99638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a:t>
            </a:r>
            <a:endParaRPr lang="en-US" dirty="0"/>
          </a:p>
        </p:txBody>
      </p:sp>
      <p:sp>
        <p:nvSpPr>
          <p:cNvPr id="3" name="Content Placeholder 2"/>
          <p:cNvSpPr>
            <a:spLocks noGrp="1"/>
          </p:cNvSpPr>
          <p:nvPr>
            <p:ph idx="1"/>
          </p:nvPr>
        </p:nvSpPr>
        <p:spPr/>
        <p:txBody>
          <a:bodyPr/>
          <a:lstStyle/>
          <a:p>
            <a:r>
              <a:rPr lang="en-US" b="1" dirty="0"/>
              <a:t>A mole of a substance is defined as:</a:t>
            </a:r>
            <a:r>
              <a:rPr lang="en-US" dirty="0"/>
              <a:t> </a:t>
            </a:r>
            <a:r>
              <a:rPr lang="en-US" dirty="0" smtClean="0"/>
              <a:t/>
            </a:r>
            <a:br>
              <a:rPr lang="en-US" dirty="0" smtClean="0"/>
            </a:br>
            <a:r>
              <a:rPr lang="en-US" b="1" dirty="0" smtClean="0"/>
              <a:t>The </a:t>
            </a:r>
            <a:r>
              <a:rPr lang="en-US" b="1" dirty="0"/>
              <a:t>mass of substance containing the same number of fundamental units as there are atoms in exactly 12.000 g of </a:t>
            </a:r>
            <a:r>
              <a:rPr lang="en-US" b="1" baseline="30000" dirty="0"/>
              <a:t>12</a:t>
            </a:r>
            <a:r>
              <a:rPr lang="en-US" b="1" dirty="0"/>
              <a:t>C.</a:t>
            </a:r>
            <a:r>
              <a:rPr lang="en-US" dirty="0"/>
              <a:t> </a:t>
            </a:r>
          </a:p>
          <a:p>
            <a:r>
              <a:rPr lang="en-US" b="1" dirty="0"/>
              <a:t>Fundamental units may be atoms, molecules, or formula units, depending on the substance concerned. At present, our best estimate of the number of atoms in 12.000 g of </a:t>
            </a:r>
            <a:r>
              <a:rPr lang="en-US" b="1" baseline="30000" dirty="0"/>
              <a:t>12</a:t>
            </a:r>
            <a:r>
              <a:rPr lang="en-US" b="1" dirty="0"/>
              <a:t>C is 6.022 x 10</a:t>
            </a:r>
            <a:r>
              <a:rPr lang="en-US" b="1" baseline="30000" dirty="0"/>
              <a:t>23</a:t>
            </a:r>
            <a:r>
              <a:rPr lang="en-US" b="1" dirty="0"/>
              <a:t>, a huge number of atoms.  This is obviously a very important quantity.  For historical reasons, it is called Avogadro's Number, and is given the symbol N</a:t>
            </a:r>
            <a:r>
              <a:rPr lang="en-US" b="1" baseline="-25000" dirty="0"/>
              <a:t>A</a:t>
            </a:r>
            <a:r>
              <a:rPr lang="en-US" b="1" dirty="0"/>
              <a:t>.</a:t>
            </a:r>
            <a:endParaRPr lang="en-US" dirty="0"/>
          </a:p>
          <a:p>
            <a:endParaRPr lang="en-US" dirty="0"/>
          </a:p>
        </p:txBody>
      </p:sp>
    </p:spTree>
    <p:extLst>
      <p:ext uri="{BB962C8B-B14F-4D97-AF65-F5344CB8AC3E}">
        <p14:creationId xmlns:p14="http://schemas.microsoft.com/office/powerpoint/2010/main" val="286863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457200"/>
            <a:ext cx="7799294" cy="887506"/>
          </a:xfrm>
        </p:spPr>
        <p:txBody>
          <a:bodyPr/>
          <a:lstStyle/>
          <a:p>
            <a:r>
              <a:rPr lang="en-US" dirty="0" smtClean="0"/>
              <a:t>Moles</a:t>
            </a:r>
            <a:endParaRPr lang="en-US" dirty="0"/>
          </a:p>
        </p:txBody>
      </p:sp>
      <p:sp>
        <p:nvSpPr>
          <p:cNvPr id="3" name="Content Placeholder 2"/>
          <p:cNvSpPr>
            <a:spLocks noGrp="1"/>
          </p:cNvSpPr>
          <p:nvPr>
            <p:ph idx="1"/>
          </p:nvPr>
        </p:nvSpPr>
        <p:spPr>
          <a:xfrm>
            <a:off x="952500" y="1600200"/>
            <a:ext cx="7239000" cy="5029200"/>
          </a:xfrm>
        </p:spPr>
        <p:txBody>
          <a:bodyPr>
            <a:normAutofit/>
          </a:bodyPr>
          <a:lstStyle/>
          <a:p>
            <a:r>
              <a:rPr lang="en-US" sz="2700" dirty="0" smtClean="0"/>
              <a:t>n = moles</a:t>
            </a:r>
          </a:p>
          <a:p>
            <a:r>
              <a:rPr lang="en-US" sz="2700" dirty="0" smtClean="0"/>
              <a:t>A mole is the amount of substance in a given mass of substance.</a:t>
            </a:r>
          </a:p>
          <a:p>
            <a:r>
              <a:rPr lang="en-US" sz="2700" dirty="0" smtClean="0"/>
              <a:t>n = mass (g)/ molar mass</a:t>
            </a:r>
            <a:endParaRPr lang="en-US" sz="2700" dirty="0"/>
          </a:p>
          <a:p>
            <a:r>
              <a:rPr lang="en-US" sz="2700" dirty="0" smtClean="0"/>
              <a:t>Molar mass = mass of atoms in an element or compound.</a:t>
            </a:r>
          </a:p>
          <a:p>
            <a:r>
              <a:rPr lang="en-US" sz="2700" dirty="0" smtClean="0"/>
              <a:t>Ex. H</a:t>
            </a:r>
            <a:r>
              <a:rPr lang="en-US" sz="2700" baseline="-25000" dirty="0" smtClean="0"/>
              <a:t>2</a:t>
            </a:r>
            <a:r>
              <a:rPr lang="en-US" sz="2700" dirty="0" smtClean="0"/>
              <a:t>0</a:t>
            </a:r>
          </a:p>
          <a:p>
            <a:r>
              <a:rPr lang="en-US" sz="2700" dirty="0" smtClean="0"/>
              <a:t>H = 1.008g	O = 16g</a:t>
            </a:r>
          </a:p>
          <a:p>
            <a:r>
              <a:rPr lang="en-US" sz="2700" dirty="0" smtClean="0"/>
              <a:t>1.008(2) + 16 = 18.02 g/</a:t>
            </a:r>
            <a:r>
              <a:rPr lang="en-US" sz="2700" dirty="0" err="1" smtClean="0"/>
              <a:t>mol</a:t>
            </a:r>
            <a:endParaRPr lang="en-US" sz="2700" dirty="0" smtClean="0"/>
          </a:p>
          <a:p>
            <a:endParaRPr lang="en-US" sz="2400" dirty="0"/>
          </a:p>
        </p:txBody>
      </p:sp>
    </p:spTree>
    <p:extLst>
      <p:ext uri="{BB962C8B-B14F-4D97-AF65-F5344CB8AC3E}">
        <p14:creationId xmlns:p14="http://schemas.microsoft.com/office/powerpoint/2010/main" val="3904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Moles</a:t>
            </a:r>
            <a:endParaRPr lang="en-US" dirty="0"/>
          </a:p>
        </p:txBody>
      </p:sp>
      <p:sp>
        <p:nvSpPr>
          <p:cNvPr id="3" name="Content Placeholder 2"/>
          <p:cNvSpPr>
            <a:spLocks noGrp="1"/>
          </p:cNvSpPr>
          <p:nvPr>
            <p:ph idx="1"/>
          </p:nvPr>
        </p:nvSpPr>
        <p:spPr/>
        <p:txBody>
          <a:bodyPr/>
          <a:lstStyle/>
          <a:p>
            <a:r>
              <a:rPr lang="en-US" sz="3000" dirty="0" smtClean="0"/>
              <a:t>Ex. How many moles are in 50.0 g of oxygen gas?</a:t>
            </a:r>
          </a:p>
          <a:p>
            <a:r>
              <a:rPr lang="en-US" sz="3000" dirty="0" smtClean="0"/>
              <a:t>n = mass(g)/Molar mass</a:t>
            </a:r>
          </a:p>
          <a:p>
            <a:r>
              <a:rPr lang="en-US" sz="3000" dirty="0" smtClean="0"/>
              <a:t>n = 50g/32g</a:t>
            </a:r>
          </a:p>
          <a:p>
            <a:r>
              <a:rPr lang="en-US" sz="3000" dirty="0" smtClean="0"/>
              <a:t>n = 1.56 </a:t>
            </a:r>
            <a:r>
              <a:rPr lang="en-US" sz="3000" dirty="0" err="1" smtClean="0"/>
              <a:t>mol</a:t>
            </a:r>
            <a:endParaRPr lang="en-US" sz="3000" dirty="0" smtClean="0"/>
          </a:p>
          <a:p>
            <a:endParaRPr lang="en-US" dirty="0"/>
          </a:p>
          <a:p>
            <a:endParaRPr lang="en-US" dirty="0" smtClean="0"/>
          </a:p>
        </p:txBody>
      </p:sp>
    </p:spTree>
    <p:extLst>
      <p:ext uri="{BB962C8B-B14F-4D97-AF65-F5344CB8AC3E}">
        <p14:creationId xmlns:p14="http://schemas.microsoft.com/office/powerpoint/2010/main" val="2991327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p>
        </p:txBody>
      </p:sp>
      <p:sp>
        <p:nvSpPr>
          <p:cNvPr id="3" name="Content Placeholder 2"/>
          <p:cNvSpPr>
            <a:spLocks noGrp="1"/>
          </p:cNvSpPr>
          <p:nvPr>
            <p:ph idx="1"/>
          </p:nvPr>
        </p:nvSpPr>
        <p:spPr/>
        <p:txBody>
          <a:bodyPr>
            <a:noAutofit/>
          </a:bodyPr>
          <a:lstStyle/>
          <a:p>
            <a:r>
              <a:rPr lang="en-US" sz="3000" dirty="0" smtClean="0"/>
              <a:t>Gas constant, determined experimentally</a:t>
            </a:r>
            <a:endParaRPr lang="en-US" sz="3000" dirty="0"/>
          </a:p>
          <a:p>
            <a:r>
              <a:rPr lang="en-US" sz="3000" dirty="0" smtClean="0"/>
              <a:t>.0821 L*</a:t>
            </a:r>
            <a:r>
              <a:rPr lang="en-US" sz="3000" dirty="0" err="1" smtClean="0"/>
              <a:t>atm</a:t>
            </a:r>
            <a:r>
              <a:rPr lang="en-US" sz="3000" dirty="0" smtClean="0"/>
              <a:t>/</a:t>
            </a:r>
            <a:r>
              <a:rPr lang="en-US" sz="3000" dirty="0" err="1" smtClean="0"/>
              <a:t>mol</a:t>
            </a:r>
            <a:r>
              <a:rPr lang="en-US" sz="3000" dirty="0" smtClean="0"/>
              <a:t>*K if pressure is in </a:t>
            </a:r>
            <a:r>
              <a:rPr lang="en-US" sz="3000" dirty="0" err="1" smtClean="0"/>
              <a:t>atm</a:t>
            </a:r>
            <a:endParaRPr lang="en-US" sz="3000" dirty="0" smtClean="0"/>
          </a:p>
          <a:p>
            <a:r>
              <a:rPr lang="en-US" sz="3000" dirty="0" smtClean="0"/>
              <a:t>8.31 L*</a:t>
            </a:r>
            <a:r>
              <a:rPr lang="en-US" sz="3000" dirty="0" err="1" smtClean="0"/>
              <a:t>kPa</a:t>
            </a:r>
            <a:r>
              <a:rPr lang="en-US" sz="3000" dirty="0" smtClean="0"/>
              <a:t>/</a:t>
            </a:r>
            <a:r>
              <a:rPr lang="en-US" sz="3000" dirty="0" err="1" smtClean="0"/>
              <a:t>mol</a:t>
            </a:r>
            <a:r>
              <a:rPr lang="en-US" sz="3000" dirty="0" smtClean="0"/>
              <a:t>*K if pressure is in </a:t>
            </a:r>
            <a:r>
              <a:rPr lang="en-US" sz="3000" dirty="0" err="1" smtClean="0"/>
              <a:t>kPa</a:t>
            </a:r>
            <a:endParaRPr lang="en-US" sz="3000" dirty="0" smtClean="0"/>
          </a:p>
          <a:p>
            <a:r>
              <a:rPr lang="en-US" sz="3000" dirty="0" smtClean="0"/>
              <a:t>BTW…</a:t>
            </a:r>
            <a:endParaRPr lang="en-US" sz="3000" dirty="0"/>
          </a:p>
          <a:p>
            <a:r>
              <a:rPr lang="en-US" sz="3000" dirty="0" smtClean="0"/>
              <a:t>1 atmosphere = 101.3 </a:t>
            </a:r>
            <a:r>
              <a:rPr lang="en-US" sz="3000" dirty="0" err="1" smtClean="0"/>
              <a:t>kPa</a:t>
            </a:r>
            <a:r>
              <a:rPr lang="en-US" sz="3000" dirty="0" smtClean="0"/>
              <a:t> = 14.7 </a:t>
            </a:r>
            <a:r>
              <a:rPr lang="en-US" sz="3000" dirty="0" err="1" smtClean="0"/>
              <a:t>lbs</a:t>
            </a:r>
            <a:r>
              <a:rPr lang="en-US" sz="3000" dirty="0" smtClean="0"/>
              <a:t>/in</a:t>
            </a:r>
            <a:r>
              <a:rPr lang="en-US" sz="3000" baseline="30000" dirty="0" smtClean="0"/>
              <a:t>2</a:t>
            </a:r>
            <a:r>
              <a:rPr lang="en-US" sz="3000" dirty="0" smtClean="0"/>
              <a:t> = 760mmHg</a:t>
            </a:r>
          </a:p>
          <a:p>
            <a:r>
              <a:rPr lang="en-US" sz="3000" dirty="0" smtClean="0"/>
              <a:t>How many </a:t>
            </a:r>
            <a:r>
              <a:rPr lang="en-US" sz="3000" dirty="0" err="1" smtClean="0"/>
              <a:t>kPa</a:t>
            </a:r>
            <a:r>
              <a:rPr lang="en-US" sz="3000" dirty="0" smtClean="0"/>
              <a:t> in 3 </a:t>
            </a:r>
            <a:r>
              <a:rPr lang="en-US" sz="3000" dirty="0" err="1" smtClean="0"/>
              <a:t>atm</a:t>
            </a:r>
            <a:r>
              <a:rPr lang="en-US" sz="3000" dirty="0" smtClean="0"/>
              <a:t>? (BFF)</a:t>
            </a:r>
          </a:p>
        </p:txBody>
      </p:sp>
    </p:spTree>
    <p:extLst>
      <p:ext uri="{BB962C8B-B14F-4D97-AF65-F5344CB8AC3E}">
        <p14:creationId xmlns:p14="http://schemas.microsoft.com/office/powerpoint/2010/main" val="2499237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609600"/>
            <a:ext cx="8520600" cy="572700"/>
          </a:xfrm>
          <a:prstGeom prst="rect">
            <a:avLst/>
          </a:prstGeom>
        </p:spPr>
        <p:txBody>
          <a:bodyPr spcFirstLastPara="1" vert="horz" wrap="square" lIns="91425" tIns="91425" rIns="91425" bIns="91425" rtlCol="0" anchor="t" anchorCtr="0">
            <a:noAutofit/>
          </a:bodyPr>
          <a:lstStyle/>
          <a:p>
            <a:r>
              <a:rPr lang="en"/>
              <a:t>Example: </a:t>
            </a:r>
            <a:endParaRPr dirty="0"/>
          </a:p>
        </p:txBody>
      </p:sp>
      <p:sp>
        <p:nvSpPr>
          <p:cNvPr id="103" name="Shape 103"/>
          <p:cNvSpPr txBox="1">
            <a:spLocks noGrp="1"/>
          </p:cNvSpPr>
          <p:nvPr>
            <p:ph type="body" idx="1"/>
          </p:nvPr>
        </p:nvSpPr>
        <p:spPr>
          <a:xfrm>
            <a:off x="311700" y="2009724"/>
            <a:ext cx="8222700" cy="4010075"/>
          </a:xfrm>
          <a:prstGeom prst="rect">
            <a:avLst/>
          </a:prstGeom>
        </p:spPr>
        <p:txBody>
          <a:bodyPr spcFirstLastPara="1" vert="horz" wrap="square" lIns="91425" tIns="91425" rIns="91425" bIns="91425" rtlCol="0" anchor="t" anchorCtr="0">
            <a:noAutofit/>
          </a:bodyPr>
          <a:lstStyle/>
          <a:p>
            <a:pPr marL="0" indent="0">
              <a:buNone/>
            </a:pPr>
            <a:r>
              <a:rPr lang="en" sz="2800" dirty="0"/>
              <a:t>If I contain 2.1 moles of gas in a container with a volume of 62.0 L and a temperature of 157.3 C, what is the pressure inside that container?</a:t>
            </a:r>
            <a:endParaRPr sz="2800" dirty="0"/>
          </a:p>
          <a:p>
            <a:pPr marL="0" indent="0">
              <a:spcBef>
                <a:spcPts val="1600"/>
              </a:spcBef>
              <a:buNone/>
            </a:pPr>
            <a:r>
              <a:rPr lang="en" sz="2800" dirty="0"/>
              <a:t>P = ?				</a:t>
            </a:r>
            <a:r>
              <a:rPr lang="en-US" sz="2800" dirty="0" smtClean="0"/>
              <a:t> </a:t>
            </a:r>
            <a:r>
              <a:rPr lang="en" sz="2800" dirty="0" smtClean="0"/>
              <a:t>T </a:t>
            </a:r>
            <a:r>
              <a:rPr lang="en" sz="2800" dirty="0"/>
              <a:t>= 157.3 C</a:t>
            </a:r>
            <a:endParaRPr sz="2800" dirty="0"/>
          </a:p>
          <a:p>
            <a:pPr marL="0" indent="0">
              <a:spcBef>
                <a:spcPts val="1600"/>
              </a:spcBef>
              <a:buNone/>
            </a:pPr>
            <a:r>
              <a:rPr lang="en" sz="2800" dirty="0"/>
              <a:t>V = 62.0L			</a:t>
            </a:r>
            <a:r>
              <a:rPr lang="en-US" sz="2800" dirty="0" smtClean="0"/>
              <a:t> </a:t>
            </a:r>
            <a:r>
              <a:rPr lang="en" sz="2800" dirty="0" smtClean="0"/>
              <a:t>R </a:t>
            </a:r>
            <a:r>
              <a:rPr lang="en" sz="2800" dirty="0"/>
              <a:t>= 8.314 L*</a:t>
            </a:r>
            <a:r>
              <a:rPr lang="en" sz="2800" dirty="0" err="1"/>
              <a:t>kPa</a:t>
            </a:r>
            <a:r>
              <a:rPr lang="en" sz="2800" dirty="0"/>
              <a:t>/(</a:t>
            </a:r>
            <a:r>
              <a:rPr lang="en" sz="2800" dirty="0" err="1"/>
              <a:t>mol</a:t>
            </a:r>
            <a:r>
              <a:rPr lang="en" sz="2800" dirty="0"/>
              <a:t>*K) </a:t>
            </a:r>
            <a:r>
              <a:rPr lang="en-US" sz="2800" dirty="0" smtClean="0"/>
              <a:t>    </a:t>
            </a:r>
          </a:p>
          <a:p>
            <a:pPr marL="0" indent="0">
              <a:spcBef>
                <a:spcPts val="1600"/>
              </a:spcBef>
              <a:buNone/>
            </a:pPr>
            <a:r>
              <a:rPr lang="en-US" sz="2800" dirty="0"/>
              <a:t> </a:t>
            </a:r>
            <a:r>
              <a:rPr lang="en-US" sz="2800" dirty="0" smtClean="0"/>
              <a:t>                                                              </a:t>
            </a:r>
            <a:r>
              <a:rPr lang="en" sz="2800" dirty="0" smtClean="0"/>
              <a:t>or</a:t>
            </a:r>
            <a:endParaRPr sz="2800" dirty="0"/>
          </a:p>
          <a:p>
            <a:pPr marL="0" indent="0">
              <a:spcBef>
                <a:spcPts val="1600"/>
              </a:spcBef>
              <a:spcAft>
                <a:spcPts val="1600"/>
              </a:spcAft>
              <a:buNone/>
            </a:pPr>
            <a:r>
              <a:rPr lang="en" sz="2800" dirty="0"/>
              <a:t>N = 2.1 moles		</a:t>
            </a:r>
            <a:r>
              <a:rPr lang="en-US" sz="2800" dirty="0" smtClean="0"/>
              <a:t> </a:t>
            </a:r>
            <a:r>
              <a:rPr lang="en" sz="2800" dirty="0" smtClean="0"/>
              <a:t>R </a:t>
            </a:r>
            <a:r>
              <a:rPr lang="en" sz="2800" dirty="0"/>
              <a:t>= 0.0821 L*</a:t>
            </a:r>
            <a:r>
              <a:rPr lang="en" sz="2800" dirty="0" err="1"/>
              <a:t>atm</a:t>
            </a:r>
            <a:r>
              <a:rPr lang="en" sz="2800" dirty="0"/>
              <a:t>/(</a:t>
            </a:r>
            <a:r>
              <a:rPr lang="en" sz="2800" dirty="0" err="1"/>
              <a:t>mol</a:t>
            </a:r>
            <a:r>
              <a:rPr lang="en" sz="2800" dirty="0"/>
              <a:t>*K)</a:t>
            </a:r>
            <a:endParaRPr sz="2800" dirty="0"/>
          </a:p>
        </p:txBody>
      </p:sp>
    </p:spTree>
    <p:extLst>
      <p:ext uri="{BB962C8B-B14F-4D97-AF65-F5344CB8AC3E}">
        <p14:creationId xmlns:p14="http://schemas.microsoft.com/office/powerpoint/2010/main" val="34099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r>
              <a:rPr lang="en"/>
              <a:t>How does my pressure and my temperature affect my Phase????</a:t>
            </a:r>
            <a:endParaRPr dirty="0"/>
          </a:p>
        </p:txBody>
      </p:sp>
      <p:sp>
        <p:nvSpPr>
          <p:cNvPr id="109" name="Shape 109"/>
          <p:cNvSpPr txBox="1">
            <a:spLocks noGrp="1"/>
          </p:cNvSpPr>
          <p:nvPr>
            <p:ph type="body" idx="1"/>
          </p:nvPr>
        </p:nvSpPr>
        <p:spPr>
          <a:xfrm>
            <a:off x="311700" y="2235600"/>
            <a:ext cx="8222700" cy="4393800"/>
          </a:xfrm>
          <a:prstGeom prst="rect">
            <a:avLst/>
          </a:prstGeom>
        </p:spPr>
        <p:txBody>
          <a:bodyPr spcFirstLastPara="1" vert="horz" wrap="square" lIns="91425" tIns="91425" rIns="91425" bIns="91425" rtlCol="0" anchor="t" anchorCtr="0">
            <a:noAutofit/>
          </a:bodyPr>
          <a:lstStyle/>
          <a:p>
            <a:r>
              <a:rPr lang="en" sz="2800" dirty="0"/>
              <a:t>When we talk about the melting and pointing point of water at 0C and 100C we are assuming we are at approximately sea level where we have an atmospheric pressure of 1atm</a:t>
            </a:r>
            <a:endParaRPr sz="2800" dirty="0"/>
          </a:p>
          <a:p>
            <a:r>
              <a:rPr lang="en" sz="2800" dirty="0"/>
              <a:t>When you go up to the mountains you are at a higher elevation and at a lower atmospheric pressure. Because of this, your water will </a:t>
            </a:r>
            <a:r>
              <a:rPr lang="en" sz="2800" dirty="0" smtClean="0"/>
              <a:t>boil </a:t>
            </a:r>
            <a:r>
              <a:rPr lang="en" sz="2800" dirty="0"/>
              <a:t>at lower temperature.</a:t>
            </a:r>
            <a:endParaRPr sz="2800" dirty="0"/>
          </a:p>
          <a:p>
            <a:r>
              <a:rPr lang="en" sz="2800" dirty="0"/>
              <a:t>If I could drill a deep hole a mile into the Earth, my boiling point would increase</a:t>
            </a:r>
            <a:endParaRPr sz="2800" dirty="0"/>
          </a:p>
        </p:txBody>
      </p:sp>
    </p:spTree>
    <p:extLst>
      <p:ext uri="{BB962C8B-B14F-4D97-AF65-F5344CB8AC3E}">
        <p14:creationId xmlns:p14="http://schemas.microsoft.com/office/powerpoint/2010/main" val="1246343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3008100"/>
            <a:ext cx="8520600" cy="841800"/>
          </a:xfrm>
          <a:prstGeom prst="rect">
            <a:avLst/>
          </a:prstGeom>
        </p:spPr>
        <p:txBody>
          <a:bodyPr spcFirstLastPara="1" vert="horz" wrap="square" lIns="91425" tIns="91425" rIns="91425" bIns="91425" rtlCol="0" anchor="ctr" anchorCtr="0">
            <a:noAutofit/>
          </a:bodyPr>
          <a:lstStyle/>
          <a:p>
            <a:r>
              <a:rPr lang="en"/>
              <a:t>Phase Changes Revisited</a:t>
            </a:r>
            <a:endParaRPr/>
          </a:p>
        </p:txBody>
      </p:sp>
    </p:spTree>
    <p:extLst>
      <p:ext uri="{BB962C8B-B14F-4D97-AF65-F5344CB8AC3E}">
        <p14:creationId xmlns:p14="http://schemas.microsoft.com/office/powerpoint/2010/main" val="142816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120" name="Shape 120"/>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121" name="Shape 121"/>
          <p:cNvPicPr preferRelativeResize="0"/>
          <p:nvPr/>
        </p:nvPicPr>
        <p:blipFill>
          <a:blip r:embed="rId3">
            <a:alphaModFix/>
          </a:blip>
          <a:stretch>
            <a:fillRect/>
          </a:stretch>
        </p:blipFill>
        <p:spPr>
          <a:xfrm>
            <a:off x="1429533" y="857250"/>
            <a:ext cx="6284934" cy="5143500"/>
          </a:xfrm>
          <a:prstGeom prst="rect">
            <a:avLst/>
          </a:prstGeom>
          <a:noFill/>
          <a:ln>
            <a:noFill/>
          </a:ln>
        </p:spPr>
      </p:pic>
    </p:spTree>
    <p:extLst>
      <p:ext uri="{BB962C8B-B14F-4D97-AF65-F5344CB8AC3E}">
        <p14:creationId xmlns:p14="http://schemas.microsoft.com/office/powerpoint/2010/main" val="41910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27847"/>
          </a:xfrm>
        </p:spPr>
        <p:txBody>
          <a:bodyPr/>
          <a:lstStyle/>
          <a:p>
            <a:r>
              <a:rPr lang="en-US" dirty="0" smtClean="0"/>
              <a:t>Behavior of Gases – </a:t>
            </a:r>
            <a:r>
              <a:rPr lang="en-US" sz="2700" dirty="0" smtClean="0"/>
              <a:t>pg</a:t>
            </a:r>
            <a:r>
              <a:rPr lang="en-US" dirty="0" smtClean="0"/>
              <a:t> </a:t>
            </a:r>
            <a:r>
              <a:rPr lang="en-US" sz="2200" dirty="0" smtClean="0"/>
              <a:t>502-07</a:t>
            </a:r>
            <a:endParaRPr lang="en-US" sz="2200" dirty="0"/>
          </a:p>
        </p:txBody>
      </p:sp>
      <p:sp>
        <p:nvSpPr>
          <p:cNvPr id="3" name="Content Placeholder 2"/>
          <p:cNvSpPr>
            <a:spLocks noGrp="1"/>
          </p:cNvSpPr>
          <p:nvPr>
            <p:ph idx="1"/>
          </p:nvPr>
        </p:nvSpPr>
        <p:spPr>
          <a:xfrm>
            <a:off x="228600" y="1447800"/>
            <a:ext cx="6019800" cy="1828799"/>
          </a:xfrm>
        </p:spPr>
        <p:txBody>
          <a:bodyPr>
            <a:normAutofit/>
          </a:bodyPr>
          <a:lstStyle/>
          <a:p>
            <a:r>
              <a:rPr lang="en-US" b="1" dirty="0" smtClean="0"/>
              <a:t>Pressure = Force/Area</a:t>
            </a:r>
            <a:r>
              <a:rPr lang="en-US" dirty="0" smtClean="0"/>
              <a:t>  (P = F/A)</a:t>
            </a:r>
          </a:p>
          <a:p>
            <a:pPr lvl="1"/>
            <a:r>
              <a:rPr lang="en-US" dirty="0" smtClean="0"/>
              <a:t>Unit:  </a:t>
            </a:r>
            <a:r>
              <a:rPr lang="en-US" dirty="0" err="1" smtClean="0"/>
              <a:t>Pascals</a:t>
            </a:r>
            <a:r>
              <a:rPr lang="en-US" dirty="0" smtClean="0"/>
              <a:t> (Pa)  = 1 N/m</a:t>
            </a:r>
            <a:r>
              <a:rPr lang="en-US" baseline="30000" dirty="0" smtClean="0"/>
              <a:t>2</a:t>
            </a:r>
            <a:endParaRPr lang="en-US" dirty="0" smtClean="0"/>
          </a:p>
          <a:p>
            <a:pPr lvl="1"/>
            <a:r>
              <a:rPr lang="en-US" dirty="0" smtClean="0"/>
              <a:t>At sea level, </a:t>
            </a:r>
            <a:r>
              <a:rPr lang="en-US" dirty="0" err="1" smtClean="0"/>
              <a:t>atomospheric</a:t>
            </a:r>
            <a:r>
              <a:rPr lang="en-US" dirty="0" smtClean="0"/>
              <a:t> pressure = 101.3 kilopascals (</a:t>
            </a:r>
            <a:r>
              <a:rPr lang="en-US" dirty="0" err="1" smtClean="0"/>
              <a:t>kPa</a:t>
            </a:r>
            <a:r>
              <a:rPr lang="en-US" dirty="0" smtClean="0"/>
              <a:t>)</a:t>
            </a:r>
          </a:p>
        </p:txBody>
      </p:sp>
      <p:pic>
        <p:nvPicPr>
          <p:cNvPr id="2053" name="Picture 5"/>
          <p:cNvPicPr>
            <a:picLocks noChangeAspect="1" noChangeArrowheads="1"/>
          </p:cNvPicPr>
          <p:nvPr/>
        </p:nvPicPr>
        <p:blipFill>
          <a:blip r:embed="rId3"/>
          <a:srcRect/>
          <a:stretch>
            <a:fillRect/>
          </a:stretch>
        </p:blipFill>
        <p:spPr bwMode="auto">
          <a:xfrm>
            <a:off x="228600" y="3200400"/>
            <a:ext cx="7117806" cy="3657600"/>
          </a:xfrm>
          <a:prstGeom prst="rect">
            <a:avLst/>
          </a:prstGeom>
          <a:noFill/>
          <a:ln w="9525">
            <a:noFill/>
            <a:miter lim="800000"/>
            <a:headEnd/>
            <a:tailEnd/>
          </a:ln>
          <a:effectLst/>
        </p:spPr>
      </p:pic>
      <p:pic>
        <p:nvPicPr>
          <p:cNvPr id="9" name="Picture 2" descr="http://www.jgsee.kmutt.ac.th/exell/Thermo/Physics3.gif"/>
          <p:cNvPicPr>
            <a:picLocks noChangeAspect="1" noChangeArrowheads="1"/>
          </p:cNvPicPr>
          <p:nvPr/>
        </p:nvPicPr>
        <p:blipFill>
          <a:blip r:embed="rId4"/>
          <a:srcRect/>
          <a:stretch>
            <a:fillRect/>
          </a:stretch>
        </p:blipFill>
        <p:spPr bwMode="auto">
          <a:xfrm>
            <a:off x="6172200" y="1524000"/>
            <a:ext cx="2590800" cy="1637385"/>
          </a:xfrm>
          <a:prstGeom prst="rect">
            <a:avLst/>
          </a:prstGeom>
          <a:noFill/>
        </p:spPr>
      </p:pic>
      <p:sp>
        <p:nvSpPr>
          <p:cNvPr id="10" name="TextBox 9"/>
          <p:cNvSpPr txBox="1"/>
          <p:nvPr/>
        </p:nvSpPr>
        <p:spPr>
          <a:xfrm>
            <a:off x="7620000" y="3505200"/>
            <a:ext cx="1524000" cy="923330"/>
          </a:xfrm>
          <a:prstGeom prst="rect">
            <a:avLst/>
          </a:prstGeom>
          <a:noFill/>
        </p:spPr>
        <p:txBody>
          <a:bodyPr wrap="square" rtlCol="0">
            <a:spAutoFit/>
          </a:bodyPr>
          <a:lstStyle/>
          <a:p>
            <a:r>
              <a:rPr lang="en-US" dirty="0" smtClean="0"/>
              <a:t>**Sketch </a:t>
            </a:r>
            <a:br>
              <a:rPr lang="en-US" dirty="0" smtClean="0"/>
            </a:br>
            <a:r>
              <a:rPr lang="en-US" dirty="0" smtClean="0"/>
              <a:t>picture &amp; </a:t>
            </a:r>
            <a:br>
              <a:rPr lang="en-US" dirty="0" smtClean="0"/>
            </a:br>
            <a:r>
              <a:rPr lang="en-US" dirty="0" smtClean="0"/>
              <a:t>chart !</a:t>
            </a:r>
            <a:endParaRPr lang="en-US" dirty="0"/>
          </a:p>
        </p:txBody>
      </p:sp>
    </p:spTree>
    <p:extLst>
      <p:ext uri="{BB962C8B-B14F-4D97-AF65-F5344CB8AC3E}">
        <p14:creationId xmlns:p14="http://schemas.microsoft.com/office/powerpoint/2010/main" val="1438669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127" name="Shape 127"/>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128" name="Shape 128"/>
          <p:cNvPicPr preferRelativeResize="0"/>
          <p:nvPr/>
        </p:nvPicPr>
        <p:blipFill>
          <a:blip r:embed="rId3">
            <a:alphaModFix/>
          </a:blip>
          <a:stretch>
            <a:fillRect/>
          </a:stretch>
        </p:blipFill>
        <p:spPr>
          <a:xfrm>
            <a:off x="1643450" y="857251"/>
            <a:ext cx="5779850" cy="5075625"/>
          </a:xfrm>
          <a:prstGeom prst="rect">
            <a:avLst/>
          </a:prstGeom>
          <a:noFill/>
          <a:ln>
            <a:noFill/>
          </a:ln>
        </p:spPr>
      </p:pic>
    </p:spTree>
    <p:extLst>
      <p:ext uri="{BB962C8B-B14F-4D97-AF65-F5344CB8AC3E}">
        <p14:creationId xmlns:p14="http://schemas.microsoft.com/office/powerpoint/2010/main" val="1984003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533400"/>
            <a:ext cx="8520600" cy="572700"/>
          </a:xfrm>
          <a:prstGeom prst="rect">
            <a:avLst/>
          </a:prstGeom>
        </p:spPr>
        <p:txBody>
          <a:bodyPr spcFirstLastPara="1" vert="horz" wrap="square" lIns="91425" tIns="91425" rIns="91425" bIns="91425" rtlCol="0" anchor="t" anchorCtr="0">
            <a:noAutofit/>
          </a:bodyPr>
          <a:lstStyle/>
          <a:p>
            <a:r>
              <a:rPr lang="en"/>
              <a:t>Energy during a Phase Change</a:t>
            </a:r>
            <a:endParaRPr dirty="0"/>
          </a:p>
        </p:txBody>
      </p:sp>
      <p:sp>
        <p:nvSpPr>
          <p:cNvPr id="134" name="Shape 134"/>
          <p:cNvSpPr txBox="1">
            <a:spLocks noGrp="1"/>
          </p:cNvSpPr>
          <p:nvPr>
            <p:ph type="body" idx="1"/>
          </p:nvPr>
        </p:nvSpPr>
        <p:spPr>
          <a:xfrm>
            <a:off x="311700" y="2009725"/>
            <a:ext cx="8222700" cy="3416400"/>
          </a:xfrm>
          <a:prstGeom prst="rect">
            <a:avLst/>
          </a:prstGeom>
        </p:spPr>
        <p:txBody>
          <a:bodyPr spcFirstLastPara="1" vert="horz" wrap="square" lIns="91425" tIns="91425" rIns="91425" bIns="91425" rtlCol="0" anchor="t" anchorCtr="0">
            <a:noAutofit/>
          </a:bodyPr>
          <a:lstStyle/>
          <a:p>
            <a:pPr marL="0" indent="0">
              <a:buNone/>
            </a:pPr>
            <a:r>
              <a:rPr lang="en" sz="2800" dirty="0"/>
              <a:t>How can I calculate how much heat energy I need for a phase change?</a:t>
            </a:r>
            <a:endParaRPr sz="2800" dirty="0"/>
          </a:p>
          <a:p>
            <a:pPr indent="-368300">
              <a:spcBef>
                <a:spcPts val="1600"/>
              </a:spcBef>
              <a:buSzPts val="2200"/>
            </a:pPr>
            <a:r>
              <a:rPr lang="en" sz="2800" dirty="0"/>
              <a:t>We know how to calculate how much heat energy we need to increase our kinetic energy of our matter using our specific heat calculation</a:t>
            </a:r>
            <a:endParaRPr sz="2800" dirty="0"/>
          </a:p>
          <a:p>
            <a:pPr indent="-368300">
              <a:buSzPts val="2200"/>
            </a:pPr>
            <a:r>
              <a:rPr lang="en" sz="2800" dirty="0"/>
              <a:t>Q = </a:t>
            </a:r>
            <a:r>
              <a:rPr lang="en" sz="2800" dirty="0" err="1"/>
              <a:t>mCΔT</a:t>
            </a:r>
            <a:endParaRPr sz="2800" dirty="0"/>
          </a:p>
          <a:p>
            <a:pPr indent="-368300">
              <a:buSzPts val="2200"/>
            </a:pPr>
            <a:r>
              <a:rPr lang="en" sz="2800" dirty="0"/>
              <a:t>When we are changing phases the heat energy we are adding is in terms of POTENTIAL energy which goes into </a:t>
            </a:r>
            <a:r>
              <a:rPr lang="en-US" sz="2800" smtClean="0"/>
              <a:t>weakening the IMA’s </a:t>
            </a:r>
            <a:r>
              <a:rPr lang="en" sz="2800" smtClean="0"/>
              <a:t>and </a:t>
            </a:r>
            <a:r>
              <a:rPr lang="en" sz="2800" dirty="0"/>
              <a:t>allowing the particles to be FURTHER from each other</a:t>
            </a:r>
            <a:endParaRPr sz="2800" dirty="0"/>
          </a:p>
          <a:p>
            <a:pPr marL="0" indent="0">
              <a:spcBef>
                <a:spcPts val="1600"/>
              </a:spcBef>
              <a:spcAft>
                <a:spcPts val="1600"/>
              </a:spcAft>
              <a:buNone/>
            </a:pPr>
            <a:endParaRPr dirty="0"/>
          </a:p>
        </p:txBody>
      </p:sp>
    </p:spTree>
    <p:extLst>
      <p:ext uri="{BB962C8B-B14F-4D97-AF65-F5344CB8AC3E}">
        <p14:creationId xmlns:p14="http://schemas.microsoft.com/office/powerpoint/2010/main" val="1384212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81220" y="381000"/>
            <a:ext cx="8520600" cy="572700"/>
          </a:xfrm>
          <a:prstGeom prst="rect">
            <a:avLst/>
          </a:prstGeom>
        </p:spPr>
        <p:txBody>
          <a:bodyPr spcFirstLastPara="1" vert="horz" wrap="square" lIns="91425" tIns="91425" rIns="91425" bIns="91425" rtlCol="0" anchor="t" anchorCtr="0">
            <a:noAutofit/>
          </a:bodyPr>
          <a:lstStyle/>
          <a:p>
            <a:r>
              <a:rPr lang="en"/>
              <a:t>How to Calculate Latent Heat</a:t>
            </a:r>
            <a:endParaRPr dirty="0"/>
          </a:p>
        </p:txBody>
      </p:sp>
      <p:sp>
        <p:nvSpPr>
          <p:cNvPr id="140" name="Shape 140"/>
          <p:cNvSpPr txBox="1">
            <a:spLocks noGrp="1"/>
          </p:cNvSpPr>
          <p:nvPr>
            <p:ph type="body" idx="1"/>
          </p:nvPr>
        </p:nvSpPr>
        <p:spPr>
          <a:xfrm>
            <a:off x="311700" y="1371600"/>
            <a:ext cx="8070300" cy="5029200"/>
          </a:xfrm>
          <a:prstGeom prst="rect">
            <a:avLst/>
          </a:prstGeom>
        </p:spPr>
        <p:txBody>
          <a:bodyPr spcFirstLastPara="1" vert="horz" wrap="square" lIns="91425" tIns="91425" rIns="91425" bIns="91425" rtlCol="0" anchor="t" anchorCtr="0">
            <a:noAutofit/>
          </a:bodyPr>
          <a:lstStyle/>
          <a:p>
            <a:pPr indent="-368300">
              <a:buSzPts val="2200"/>
            </a:pPr>
            <a:r>
              <a:rPr lang="en" sz="2800" dirty="0"/>
              <a:t>There is no change in temperature so no change in KE, just an increase in PE as the particles are allowed to move further from each other. (remember from 1st semester? Higher PE means more distance between particles)</a:t>
            </a:r>
            <a:endParaRPr sz="2800" dirty="0"/>
          </a:p>
          <a:p>
            <a:pPr indent="-368300">
              <a:buSzPts val="2200"/>
            </a:pPr>
            <a:r>
              <a:rPr lang="en" sz="2800" dirty="0"/>
              <a:t>Heat of Fusion - Amount of heat needed to change from a solid to a liquid (or amount of heat lost to go from a liquid to a solid)</a:t>
            </a:r>
            <a:endParaRPr sz="2800" dirty="0"/>
          </a:p>
          <a:p>
            <a:pPr indent="-368300">
              <a:buSzPts val="2200"/>
            </a:pPr>
            <a:r>
              <a:rPr lang="en" sz="2800" dirty="0"/>
              <a:t>Heat of Vaporization - Amount of heat needed to change from a liquid to a gas (or amount of heat lost to go from a gas to a liquid)</a:t>
            </a:r>
            <a:endParaRPr sz="2800" dirty="0"/>
          </a:p>
        </p:txBody>
      </p:sp>
    </p:spTree>
    <p:extLst>
      <p:ext uri="{BB962C8B-B14F-4D97-AF65-F5344CB8AC3E}">
        <p14:creationId xmlns:p14="http://schemas.microsoft.com/office/powerpoint/2010/main" val="798566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r>
              <a:rPr lang="en"/>
              <a:t>Latent Heat Calculation</a:t>
            </a:r>
            <a:endParaRPr/>
          </a:p>
        </p:txBody>
      </p:sp>
      <p:sp>
        <p:nvSpPr>
          <p:cNvPr id="146" name="Shape 146"/>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lgn="ctr">
              <a:buNone/>
            </a:pPr>
            <a:r>
              <a:rPr lang="en" sz="3600" dirty="0"/>
              <a:t>Q = mL</a:t>
            </a:r>
            <a:endParaRPr sz="3600" dirty="0"/>
          </a:p>
          <a:p>
            <a:pPr marL="0" indent="0">
              <a:spcBef>
                <a:spcPts val="1600"/>
              </a:spcBef>
              <a:buNone/>
            </a:pPr>
            <a:r>
              <a:rPr lang="en" sz="2800" dirty="0"/>
              <a:t>Q = heat energy (J)</a:t>
            </a:r>
            <a:endParaRPr sz="2800" dirty="0"/>
          </a:p>
          <a:p>
            <a:pPr marL="0" indent="0">
              <a:spcBef>
                <a:spcPts val="1600"/>
              </a:spcBef>
              <a:buNone/>
            </a:pPr>
            <a:r>
              <a:rPr lang="en" sz="2800" dirty="0"/>
              <a:t>m = mass (g)</a:t>
            </a:r>
            <a:endParaRPr sz="2800" dirty="0"/>
          </a:p>
          <a:p>
            <a:pPr marL="0" indent="0">
              <a:spcBef>
                <a:spcPts val="1600"/>
              </a:spcBef>
              <a:spcAft>
                <a:spcPts val="1600"/>
              </a:spcAft>
              <a:buNone/>
            </a:pPr>
            <a:r>
              <a:rPr lang="en" sz="2800" dirty="0"/>
              <a:t>L = Latent Heat Value (J/g)</a:t>
            </a:r>
            <a:endParaRPr sz="2800" dirty="0"/>
          </a:p>
        </p:txBody>
      </p:sp>
    </p:spTree>
    <p:extLst>
      <p:ext uri="{BB962C8B-B14F-4D97-AF65-F5344CB8AC3E}">
        <p14:creationId xmlns:p14="http://schemas.microsoft.com/office/powerpoint/2010/main" val="12315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Common Units of Pressure</a:t>
            </a:r>
            <a:endParaRPr lang="en-US" sz="4800" dirty="0"/>
          </a:p>
        </p:txBody>
      </p:sp>
      <p:sp>
        <p:nvSpPr>
          <p:cNvPr id="3" name="Content Placeholder 2"/>
          <p:cNvSpPr>
            <a:spLocks noGrp="1"/>
          </p:cNvSpPr>
          <p:nvPr>
            <p:ph idx="1"/>
          </p:nvPr>
        </p:nvSpPr>
        <p:spPr>
          <a:xfrm>
            <a:off x="533400" y="1882588"/>
            <a:ext cx="8305800" cy="4442012"/>
          </a:xfrm>
        </p:spPr>
        <p:txBody>
          <a:bodyPr>
            <a:normAutofit/>
          </a:bodyPr>
          <a:lstStyle/>
          <a:p>
            <a:r>
              <a:rPr lang="en-US" dirty="0" smtClean="0"/>
              <a:t>Atmosphere (</a:t>
            </a:r>
            <a:r>
              <a:rPr lang="en-US" dirty="0" err="1" smtClean="0"/>
              <a:t>atm</a:t>
            </a:r>
            <a:r>
              <a:rPr lang="en-US" dirty="0" smtClean="0"/>
              <a:t>)</a:t>
            </a:r>
          </a:p>
          <a:p>
            <a:r>
              <a:rPr lang="en-US" dirty="0" smtClean="0"/>
              <a:t>Bar (usually seen in </a:t>
            </a:r>
            <a:r>
              <a:rPr lang="en-US" dirty="0" err="1" smtClean="0"/>
              <a:t>millibars</a:t>
            </a:r>
            <a:r>
              <a:rPr lang="en-US" dirty="0" smtClean="0"/>
              <a:t>)</a:t>
            </a:r>
          </a:p>
          <a:p>
            <a:r>
              <a:rPr lang="en-US" dirty="0" smtClean="0"/>
              <a:t>Millimeter of Mercury (mmHg)</a:t>
            </a:r>
          </a:p>
          <a:p>
            <a:r>
              <a:rPr lang="en-US" dirty="0" smtClean="0"/>
              <a:t>Pounds per Square Inch (psi)</a:t>
            </a:r>
          </a:p>
          <a:p>
            <a:r>
              <a:rPr lang="en-US" dirty="0" smtClean="0"/>
              <a:t>kilopascal (</a:t>
            </a:r>
            <a:r>
              <a:rPr lang="en-US" dirty="0" err="1"/>
              <a:t>k</a:t>
            </a:r>
            <a:r>
              <a:rPr lang="en-US" dirty="0" err="1" smtClean="0"/>
              <a:t>Pa</a:t>
            </a:r>
            <a:r>
              <a:rPr lang="en-US" dirty="0" smtClean="0"/>
              <a:t>)</a:t>
            </a:r>
          </a:p>
          <a:p>
            <a:r>
              <a:rPr lang="en-US" dirty="0" smtClean="0"/>
              <a:t>Conversions:</a:t>
            </a:r>
            <a:endParaRPr lang="en-US" dirty="0"/>
          </a:p>
          <a:p>
            <a:pPr lvl="1"/>
            <a:r>
              <a:rPr lang="en-US" dirty="0" smtClean="0"/>
              <a:t>1 </a:t>
            </a:r>
            <a:r>
              <a:rPr lang="en-US" dirty="0" err="1" smtClean="0"/>
              <a:t>atm</a:t>
            </a:r>
            <a:r>
              <a:rPr lang="en-US" dirty="0" smtClean="0"/>
              <a:t> </a:t>
            </a:r>
            <a:r>
              <a:rPr lang="en-US" dirty="0"/>
              <a:t>= 1013.25 </a:t>
            </a:r>
            <a:r>
              <a:rPr lang="en-US" dirty="0" err="1" smtClean="0"/>
              <a:t>millibars</a:t>
            </a:r>
            <a:r>
              <a:rPr lang="en-US" dirty="0"/>
              <a:t> = </a:t>
            </a:r>
            <a:r>
              <a:rPr lang="en-US" dirty="0" smtClean="0"/>
              <a:t>101.3 </a:t>
            </a:r>
            <a:r>
              <a:rPr lang="en-US" dirty="0" err="1"/>
              <a:t>k</a:t>
            </a:r>
            <a:r>
              <a:rPr lang="en-US" dirty="0" err="1" smtClean="0"/>
              <a:t>Pa</a:t>
            </a:r>
            <a:r>
              <a:rPr lang="en-US" dirty="0" smtClean="0"/>
              <a:t> </a:t>
            </a:r>
            <a:r>
              <a:rPr lang="en-US" dirty="0"/>
              <a:t>= </a:t>
            </a:r>
            <a:r>
              <a:rPr lang="en-US" dirty="0" smtClean="0"/>
              <a:t>14.7 psi = 760 </a:t>
            </a:r>
            <a:r>
              <a:rPr lang="en-US" dirty="0" err="1" smtClean="0"/>
              <a:t>mmHG</a:t>
            </a:r>
            <a:endParaRPr lang="en-US" dirty="0"/>
          </a:p>
        </p:txBody>
      </p:sp>
    </p:spTree>
    <p:extLst>
      <p:ext uri="{BB962C8B-B14F-4D97-AF65-F5344CB8AC3E}">
        <p14:creationId xmlns:p14="http://schemas.microsoft.com/office/powerpoint/2010/main" val="305802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of Gases</a:t>
            </a:r>
            <a:endParaRPr lang="en-US" dirty="0"/>
          </a:p>
        </p:txBody>
      </p:sp>
      <p:sp>
        <p:nvSpPr>
          <p:cNvPr id="3" name="Content Placeholder 2"/>
          <p:cNvSpPr>
            <a:spLocks noGrp="1"/>
          </p:cNvSpPr>
          <p:nvPr>
            <p:ph idx="1"/>
          </p:nvPr>
        </p:nvSpPr>
        <p:spPr>
          <a:xfrm>
            <a:off x="304800" y="1600200"/>
            <a:ext cx="8610600" cy="1600200"/>
          </a:xfrm>
        </p:spPr>
        <p:txBody>
          <a:bodyPr>
            <a:normAutofit/>
          </a:bodyPr>
          <a:lstStyle/>
          <a:p>
            <a:r>
              <a:rPr lang="en-US" dirty="0" smtClean="0"/>
              <a:t>Balloons stay inflated because of the atoms colliding with the walls of the container.</a:t>
            </a:r>
          </a:p>
          <a:p>
            <a:r>
              <a:rPr lang="en-US" dirty="0" smtClean="0"/>
              <a:t>If you add air to the balloon, there are more air particles.  Therefore, more collisions are occurring and the container expands.  </a:t>
            </a:r>
            <a:endParaRPr lang="en-US" dirty="0"/>
          </a:p>
        </p:txBody>
      </p:sp>
      <p:pic>
        <p:nvPicPr>
          <p:cNvPr id="52227" name="Picture 3" descr="http://www.chemistryland.com/CHM107/AirWeBreathe/HeliumAtoms-w.jpg"/>
          <p:cNvPicPr>
            <a:picLocks noChangeAspect="1" noChangeArrowheads="1"/>
          </p:cNvPicPr>
          <p:nvPr/>
        </p:nvPicPr>
        <p:blipFill>
          <a:blip r:embed="rId3"/>
          <a:srcRect/>
          <a:stretch>
            <a:fillRect/>
          </a:stretch>
        </p:blipFill>
        <p:spPr bwMode="auto">
          <a:xfrm>
            <a:off x="0" y="3286125"/>
            <a:ext cx="4762500" cy="3571875"/>
          </a:xfrm>
          <a:prstGeom prst="rect">
            <a:avLst/>
          </a:prstGeom>
          <a:noFill/>
        </p:spPr>
      </p:pic>
      <p:pic>
        <p:nvPicPr>
          <p:cNvPr id="52228" name="Picture 4" descr="C:\Users\Malinda\AppData\Local\Microsoft\Windows\Temporary Internet Files\Content.IE5\VUXFXZ0N\MCj04361670000[1].png"/>
          <p:cNvPicPr>
            <a:picLocks noChangeAspect="1" noChangeArrowheads="1"/>
          </p:cNvPicPr>
          <p:nvPr/>
        </p:nvPicPr>
        <p:blipFill>
          <a:blip r:embed="rId4"/>
          <a:srcRect/>
          <a:stretch>
            <a:fillRect/>
          </a:stretch>
        </p:blipFill>
        <p:spPr bwMode="auto">
          <a:xfrm>
            <a:off x="5181600" y="3142800"/>
            <a:ext cx="3276600" cy="3715200"/>
          </a:xfrm>
          <a:prstGeom prst="rect">
            <a:avLst/>
          </a:prstGeom>
          <a:noFill/>
        </p:spPr>
      </p:pic>
      <p:sp>
        <p:nvSpPr>
          <p:cNvPr id="7" name="Right Arrow 6"/>
          <p:cNvSpPr/>
          <p:nvPr/>
        </p:nvSpPr>
        <p:spPr>
          <a:xfrm rot="18856264">
            <a:off x="6818943" y="388866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097123">
            <a:off x="7067769" y="4346938"/>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855885">
            <a:off x="7220169" y="4880339"/>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91647">
            <a:off x="7125915" y="5418674"/>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805557">
            <a:off x="6822915" y="5804626"/>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6321220">
            <a:off x="6236908" y="572247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480391" y="429338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9437831">
            <a:off x="5618356" y="486844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8148961">
            <a:off x="5881617" y="528505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517918">
            <a:off x="5697091" y="375427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7248970">
            <a:off x="6325646" y="3592616"/>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45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828"/>
            <a:ext cx="7581901" cy="1653988"/>
          </a:xfrm>
        </p:spPr>
        <p:txBody>
          <a:bodyPr/>
          <a:lstStyle/>
          <a:p>
            <a:r>
              <a:rPr lang="en-US" dirty="0" smtClean="0"/>
              <a:t>Gas Laws</a:t>
            </a:r>
            <a:endParaRPr lang="en-US" dirty="0"/>
          </a:p>
        </p:txBody>
      </p:sp>
      <p:sp>
        <p:nvSpPr>
          <p:cNvPr id="4" name="Rectangle 2"/>
          <p:cNvSpPr>
            <a:spLocks noGrp="1" noRot="1" noChangeArrowheads="1"/>
          </p:cNvSpPr>
          <p:nvPr>
            <p:ph idx="1"/>
          </p:nvPr>
        </p:nvSpPr>
        <p:spPr>
          <a:xfrm>
            <a:off x="304800" y="1524000"/>
            <a:ext cx="8610600" cy="4495800"/>
          </a:xfrm>
          <a:noFill/>
          <a:extLst>
            <a:ext uri="{909E8E84-426E-40dd-AFC4-6F175D3DCCD1}">
              <a14:hiddenFill xmlns="" xmlns:a14="http://schemas.microsoft.com/office/drawing/2010/main">
                <a:solidFill>
                  <a:srgbClr val="FFFFFF"/>
                </a:solidFill>
              </a14:hiddenFill>
            </a:ext>
          </a:extLst>
        </p:spPr>
        <p:txBody>
          <a:bodyPr lIns="92075" tIns="46038" rIns="92075" bIns="46038" anchor="b">
            <a:normAutofit/>
          </a:bodyPr>
          <a:lstStyle/>
          <a:p>
            <a:pPr>
              <a:lnSpc>
                <a:spcPct val="80000"/>
              </a:lnSpc>
            </a:pPr>
            <a:r>
              <a:rPr lang="en-US" sz="3600" dirty="0" smtClean="0">
                <a:effectLst/>
              </a:rPr>
              <a:t>The </a:t>
            </a:r>
            <a:r>
              <a:rPr lang="en-US" sz="3600" dirty="0">
                <a:effectLst/>
              </a:rPr>
              <a:t>gas laws will describe HOW gases behave.</a:t>
            </a:r>
          </a:p>
          <a:p>
            <a:pPr lvl="1">
              <a:lnSpc>
                <a:spcPct val="80000"/>
              </a:lnSpc>
              <a:buClr>
                <a:schemeClr val="hlink"/>
              </a:buClr>
            </a:pPr>
            <a:r>
              <a:rPr lang="en-US" sz="3600" i="1" u="sng" dirty="0">
                <a:effectLst/>
                <a:ea typeface="ＭＳ Ｐゴシック" charset="0"/>
              </a:rPr>
              <a:t>Gas behavior</a:t>
            </a:r>
            <a:r>
              <a:rPr lang="en-US" sz="3600" dirty="0">
                <a:effectLst/>
                <a:ea typeface="ＭＳ Ｐゴシック" charset="0"/>
              </a:rPr>
              <a:t> can be predicted by the theory.</a:t>
            </a:r>
          </a:p>
          <a:p>
            <a:pPr>
              <a:lnSpc>
                <a:spcPct val="80000"/>
              </a:lnSpc>
            </a:pPr>
            <a:r>
              <a:rPr lang="en-US" sz="3600" dirty="0">
                <a:effectLst/>
              </a:rPr>
              <a:t>The </a:t>
            </a:r>
            <a:r>
              <a:rPr lang="en-US" sz="3600" i="1" u="sng" dirty="0">
                <a:effectLst/>
              </a:rPr>
              <a:t>amount of change</a:t>
            </a:r>
            <a:r>
              <a:rPr lang="en-US" sz="3600" dirty="0">
                <a:effectLst/>
              </a:rPr>
              <a:t> can be calculated with mathematical equations.</a:t>
            </a:r>
          </a:p>
          <a:p>
            <a:pPr>
              <a:lnSpc>
                <a:spcPct val="80000"/>
              </a:lnSpc>
            </a:pPr>
            <a:r>
              <a:rPr lang="en-US" sz="3600" dirty="0">
                <a:effectLst/>
              </a:rPr>
              <a:t>You need to know both of these: the </a:t>
            </a:r>
            <a:r>
              <a:rPr lang="en-US" sz="3600" u="sng" dirty="0">
                <a:effectLst/>
              </a:rPr>
              <a:t>theory</a:t>
            </a:r>
            <a:r>
              <a:rPr lang="en-US" sz="3600" dirty="0">
                <a:effectLst/>
              </a:rPr>
              <a:t>, and the </a:t>
            </a:r>
            <a:r>
              <a:rPr lang="en-US" sz="3600" u="sng" dirty="0" smtClean="0">
                <a:effectLst/>
              </a:rPr>
              <a:t>math</a:t>
            </a:r>
            <a:endParaRPr lang="en-US" sz="3600" u="sng" dirty="0">
              <a:effectLst/>
            </a:endParaRPr>
          </a:p>
        </p:txBody>
      </p:sp>
    </p:spTree>
    <p:extLst>
      <p:ext uri="{BB962C8B-B14F-4D97-AF65-F5344CB8AC3E}">
        <p14:creationId xmlns:p14="http://schemas.microsoft.com/office/powerpoint/2010/main" val="100764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Robert Boyle</a:t>
            </a:r>
            <a:br>
              <a:rPr lang="en-US" dirty="0" smtClean="0"/>
            </a:br>
            <a:r>
              <a:rPr lang="en-US" dirty="0" smtClean="0"/>
              <a:t>(1627-1691)</a:t>
            </a:r>
            <a:endParaRPr lang="en-US" dirty="0"/>
          </a:p>
        </p:txBody>
      </p:sp>
      <p:sp>
        <p:nvSpPr>
          <p:cNvPr id="5" name="Content Placeholder 4"/>
          <p:cNvSpPr>
            <a:spLocks noGrp="1"/>
          </p:cNvSpPr>
          <p:nvPr>
            <p:ph idx="4294967295"/>
          </p:nvPr>
        </p:nvSpPr>
        <p:spPr>
          <a:xfrm>
            <a:off x="4802393" y="457201"/>
            <a:ext cx="3566160" cy="5410200"/>
          </a:xfrm>
          <a:prstGeom prst="rect">
            <a:avLst/>
          </a:prstGeom>
        </p:spPr>
        <p:txBody>
          <a:bodyPr>
            <a:noAutofit/>
          </a:bodyPr>
          <a:lstStyle/>
          <a:p>
            <a:r>
              <a:rPr lang="en-US" sz="2700" dirty="0" smtClean="0"/>
              <a:t>Boyle was born into an aristocratic Irish family</a:t>
            </a:r>
          </a:p>
          <a:p>
            <a:r>
              <a:rPr lang="en-US" sz="2700" dirty="0" smtClean="0"/>
              <a:t>Became interested in medicine and the new science of Galileo and studied chemistry</a:t>
            </a:r>
          </a:p>
          <a:p>
            <a:r>
              <a:rPr lang="en-US" sz="2700" dirty="0" smtClean="0"/>
              <a:t>Wrote extensively on science, philosophy, and theology.</a:t>
            </a:r>
            <a:endParaRPr lang="en-US" sz="2700" dirty="0"/>
          </a:p>
        </p:txBody>
      </p:sp>
      <p:sp>
        <p:nvSpPr>
          <p:cNvPr id="6" name="Text Placeholder 5"/>
          <p:cNvSpPr>
            <a:spLocks noGrp="1"/>
          </p:cNvSpPr>
          <p:nvPr>
            <p:ph type="body" sz="half" idx="2"/>
          </p:nvPr>
        </p:nvSpPr>
        <p:spPr/>
        <p:txBody>
          <a:bodyPr/>
          <a:lstStyle/>
          <a:p>
            <a:endParaRPr lang="en-US" dirty="0"/>
          </a:p>
        </p:txBody>
      </p:sp>
      <p:pic>
        <p:nvPicPr>
          <p:cNvPr id="7" name="Picture 3" descr="RobertBoyl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457200"/>
            <a:ext cx="4051300" cy="4525963"/>
          </a:xfrm>
          <a:prstGeom prst="rect">
            <a:avLst/>
          </a:prstGeom>
          <a:noFill/>
          <a:ln w="25400">
            <a:solidFill>
              <a:srgbClr val="FFFF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4182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685800" y="304800"/>
            <a:ext cx="7772400" cy="609600"/>
          </a:xfrm>
          <a:noFill/>
          <a:extLst>
            <a:ext uri="{909E8E84-426E-40dd-AFC4-6F175D3DCCD1}">
              <a14:hiddenFill xmlns="" xmlns:a14="http://schemas.microsoft.com/office/drawing/2010/main">
                <a:solidFill>
                  <a:srgbClr val="FFFFFF"/>
                </a:solidFill>
              </a14:hiddenFill>
            </a:ext>
          </a:extLst>
        </p:spPr>
        <p:txBody>
          <a:bodyPr lIns="90488" tIns="44450" rIns="90488" bIns="44450"/>
          <a:lstStyle/>
          <a:p>
            <a:pPr eaLnBrk="1" hangingPunct="1"/>
            <a:r>
              <a:rPr lang="en-US" sz="4800" u="sng">
                <a:effectLst/>
                <a:latin typeface="Arial" charset="0"/>
              </a:rPr>
              <a:t>#1. Boyle</a:t>
            </a:r>
            <a:r>
              <a:rPr lang="ja-JP" altLang="en-US" sz="4800" u="sng">
                <a:effectLst/>
                <a:latin typeface="Arial" charset="0"/>
              </a:rPr>
              <a:t>’</a:t>
            </a:r>
            <a:r>
              <a:rPr lang="en-US" sz="4800" u="sng">
                <a:effectLst/>
                <a:latin typeface="Arial" charset="0"/>
              </a:rPr>
              <a:t>s Law</a:t>
            </a:r>
            <a:r>
              <a:rPr lang="en-US" sz="4800">
                <a:effectLst/>
                <a:latin typeface="Arial" charset="0"/>
              </a:rPr>
              <a:t> - 1662</a:t>
            </a:r>
          </a:p>
        </p:txBody>
      </p:sp>
      <p:sp>
        <p:nvSpPr>
          <p:cNvPr id="238595" name="Rectangle 3"/>
          <p:cNvSpPr>
            <a:spLocks noGrp="1" noChangeArrowheads="1"/>
          </p:cNvSpPr>
          <p:nvPr>
            <p:ph type="body" idx="1"/>
          </p:nvPr>
        </p:nvSpPr>
        <p:spPr>
          <a:xfrm>
            <a:off x="457200" y="2133600"/>
            <a:ext cx="8382000" cy="1295400"/>
          </a:xfrm>
        </p:spPr>
        <p:txBody>
          <a:bodyPr lIns="90488" tIns="44450" rIns="90488" bIns="44450"/>
          <a:lstStyle/>
          <a:p>
            <a:pPr eaLnBrk="1" hangingPunct="1">
              <a:buFont typeface="Wingdings" charset="0"/>
              <a:buBlip>
                <a:blip r:embed="rId3"/>
              </a:buBlip>
            </a:pPr>
            <a:r>
              <a:rPr lang="en-US">
                <a:latin typeface="Garamond" charset="0"/>
              </a:rPr>
              <a:t> </a:t>
            </a:r>
            <a:r>
              <a:rPr lang="en-US">
                <a:effectLst/>
                <a:latin typeface="Arial" charset="0"/>
              </a:rPr>
              <a:t>Pressure x Volume = a constant</a:t>
            </a:r>
          </a:p>
          <a:p>
            <a:pPr eaLnBrk="1" hangingPunct="1">
              <a:buFont typeface="Wingdings" charset="0"/>
              <a:buBlip>
                <a:blip r:embed="rId3"/>
              </a:buBlip>
            </a:pPr>
            <a:r>
              <a:rPr lang="en-US" i="1">
                <a:effectLst/>
                <a:latin typeface="Arial" charset="0"/>
              </a:rPr>
              <a:t> Equation:  P</a:t>
            </a:r>
            <a:r>
              <a:rPr lang="en-US" baseline="-25000">
                <a:effectLst/>
                <a:latin typeface="Arial" charset="0"/>
              </a:rPr>
              <a:t>1</a:t>
            </a:r>
            <a:r>
              <a:rPr lang="en-US" i="1">
                <a:effectLst/>
                <a:latin typeface="Arial" charset="0"/>
              </a:rPr>
              <a:t>V</a:t>
            </a:r>
            <a:r>
              <a:rPr lang="en-US" baseline="-25000">
                <a:effectLst/>
                <a:latin typeface="Arial" charset="0"/>
              </a:rPr>
              <a:t>1</a:t>
            </a:r>
            <a:r>
              <a:rPr lang="en-US">
                <a:effectLst/>
                <a:latin typeface="Arial" charset="0"/>
              </a:rPr>
              <a:t> = </a:t>
            </a:r>
            <a:r>
              <a:rPr lang="en-US" i="1">
                <a:effectLst/>
                <a:latin typeface="Arial" charset="0"/>
              </a:rPr>
              <a:t>P</a:t>
            </a:r>
            <a:r>
              <a:rPr lang="en-US" baseline="-25000">
                <a:effectLst/>
                <a:latin typeface="Arial" charset="0"/>
              </a:rPr>
              <a:t>2</a:t>
            </a:r>
            <a:r>
              <a:rPr lang="en-US" i="1">
                <a:effectLst/>
                <a:latin typeface="Arial" charset="0"/>
              </a:rPr>
              <a:t>V</a:t>
            </a:r>
            <a:r>
              <a:rPr lang="en-US" baseline="-25000">
                <a:effectLst/>
                <a:latin typeface="Arial" charset="0"/>
              </a:rPr>
              <a:t>2</a:t>
            </a:r>
            <a:r>
              <a:rPr lang="en-US">
                <a:effectLst/>
                <a:latin typeface="Arial" charset="0"/>
              </a:rPr>
              <a:t>     (</a:t>
            </a:r>
            <a:r>
              <a:rPr lang="en-US" i="1">
                <a:effectLst/>
                <a:latin typeface="Arial" charset="0"/>
              </a:rPr>
              <a:t>T</a:t>
            </a:r>
            <a:r>
              <a:rPr lang="en-US">
                <a:effectLst/>
                <a:latin typeface="Arial" charset="0"/>
              </a:rPr>
              <a:t> = constant)</a:t>
            </a:r>
          </a:p>
        </p:txBody>
      </p:sp>
      <p:pic>
        <p:nvPicPr>
          <p:cNvPr id="238596" name="Picture 4" descr="Boyles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3408363"/>
            <a:ext cx="5575300" cy="32702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238597" name="Text Box 5"/>
          <p:cNvSpPr txBox="1">
            <a:spLocks noChangeArrowheads="1"/>
          </p:cNvSpPr>
          <p:nvPr/>
        </p:nvSpPr>
        <p:spPr bwMode="auto">
          <a:xfrm>
            <a:off x="596900" y="1062038"/>
            <a:ext cx="8305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sz="3200">
                <a:latin typeface="Arial" charset="0"/>
              </a:rPr>
              <a:t>Gas </a:t>
            </a:r>
            <a:r>
              <a:rPr lang="en-US" sz="3200" u="sng">
                <a:latin typeface="Arial" charset="0"/>
              </a:rPr>
              <a:t>pressure is inversely proportional to the volume</a:t>
            </a:r>
            <a:r>
              <a:rPr lang="en-US" sz="3200">
                <a:latin typeface="Arial" charset="0"/>
              </a:rPr>
              <a:t>, when temperature is held constant.</a:t>
            </a:r>
            <a:r>
              <a:rPr lang="en-US" b="1">
                <a:solidFill>
                  <a:schemeClr val="bg1"/>
                </a:solidFill>
                <a:latin typeface="Comic Sans MS" charset="0"/>
              </a:rPr>
              <a:t> </a:t>
            </a:r>
          </a:p>
        </p:txBody>
      </p:sp>
    </p:spTree>
    <p:extLst>
      <p:ext uri="{BB962C8B-B14F-4D97-AF65-F5344CB8AC3E}">
        <p14:creationId xmlns:p14="http://schemas.microsoft.com/office/powerpoint/2010/main" val="2084515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85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5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5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8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P spid="238597"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62497</TotalTime>
  <Words>2147</Words>
  <Application>Microsoft Macintosh PowerPoint</Application>
  <PresentationFormat>On-screen Show (4:3)</PresentationFormat>
  <Paragraphs>273</Paragraphs>
  <Slides>43</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5" baseType="lpstr">
      <vt:lpstr>Calibri</vt:lpstr>
      <vt:lpstr>Cambria</vt:lpstr>
      <vt:lpstr>Comic Sans MS</vt:lpstr>
      <vt:lpstr>Garamond</vt:lpstr>
      <vt:lpstr>Mangal</vt:lpstr>
      <vt:lpstr>ＭＳ Ｐゴシック</vt:lpstr>
      <vt:lpstr>ＭＳ ゴシック</vt:lpstr>
      <vt:lpstr>Wingdings</vt:lpstr>
      <vt:lpstr>Arial</vt:lpstr>
      <vt:lpstr>Adjacency</vt:lpstr>
      <vt:lpstr>Equation</vt:lpstr>
      <vt:lpstr>Corel Equation 1.0 Equation</vt:lpstr>
      <vt:lpstr>Behavior of Gases</vt:lpstr>
      <vt:lpstr>Behavior of Gases</vt:lpstr>
      <vt:lpstr>Variables </vt:lpstr>
      <vt:lpstr>Behavior of Gases – pg 502-07</vt:lpstr>
      <vt:lpstr>Common Units of Pressure</vt:lpstr>
      <vt:lpstr>Behavior of Gases</vt:lpstr>
      <vt:lpstr>Gas Laws</vt:lpstr>
      <vt:lpstr>Robert Boyle (1627-1691)</vt:lpstr>
      <vt:lpstr>#1. Boyle’s Law - 1662</vt:lpstr>
      <vt:lpstr>Boyle’s Law</vt:lpstr>
      <vt:lpstr>Boyle’s Law</vt:lpstr>
      <vt:lpstr>Boyle’s Law</vt:lpstr>
      <vt:lpstr>Joseph Louis Gay-Lussac (1778 – 1850) </vt:lpstr>
      <vt:lpstr>#2. Gay-Lussac’s Law - 1802</vt:lpstr>
      <vt:lpstr>Sig figs C  K</vt:lpstr>
      <vt:lpstr>Jacques Charles (1746 - 1823)</vt:lpstr>
      <vt:lpstr>PowerPoint Presentation</vt:lpstr>
      <vt:lpstr>#3. Charles’s Law - 1787</vt:lpstr>
      <vt:lpstr>Charles’s Law</vt:lpstr>
      <vt:lpstr>Charles’s Law</vt:lpstr>
      <vt:lpstr>Charles’s Law</vt:lpstr>
      <vt:lpstr>Combined Gas Law</vt:lpstr>
      <vt:lpstr>Graphic Organizer</vt:lpstr>
      <vt:lpstr>Check for Understanding</vt:lpstr>
      <vt:lpstr>Practice</vt:lpstr>
      <vt:lpstr>Until now, our # particles have remained constant.   Introducing….  PV = nRT  What are ideal gases?  Do they exist?</vt:lpstr>
      <vt:lpstr>Ideal Gas Assumptions</vt:lpstr>
      <vt:lpstr>Ideal Gases</vt:lpstr>
      <vt:lpstr>Conditions where gases are CLOSE to ideal</vt:lpstr>
      <vt:lpstr>PowerPoint Presentation</vt:lpstr>
      <vt:lpstr>Variables</vt:lpstr>
      <vt:lpstr>MOLE</vt:lpstr>
      <vt:lpstr>Moles</vt:lpstr>
      <vt:lpstr>Moles</vt:lpstr>
      <vt:lpstr>R</vt:lpstr>
      <vt:lpstr>Example: </vt:lpstr>
      <vt:lpstr>How does my pressure and my temperature affect my Phase????</vt:lpstr>
      <vt:lpstr>Phase Changes Revisited</vt:lpstr>
      <vt:lpstr>PowerPoint Presentation</vt:lpstr>
      <vt:lpstr>PowerPoint Presentation</vt:lpstr>
      <vt:lpstr>Energy during a Phase Change</vt:lpstr>
      <vt:lpstr>How to Calculate Latent Heat</vt:lpstr>
      <vt:lpstr>Latent Heat Calculation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Malinda Burk</dc:creator>
  <cp:lastModifiedBy>Microsoft Office User</cp:lastModifiedBy>
  <cp:revision>130</cp:revision>
  <cp:lastPrinted>2015-01-29T16:06:52Z</cp:lastPrinted>
  <dcterms:created xsi:type="dcterms:W3CDTF">2013-01-29T16:27:26Z</dcterms:created>
  <dcterms:modified xsi:type="dcterms:W3CDTF">2018-02-26T15:35:04Z</dcterms:modified>
</cp:coreProperties>
</file>