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305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306" r:id="rId11"/>
    <p:sldId id="271" r:id="rId12"/>
    <p:sldId id="303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304" r:id="rId21"/>
    <p:sldId id="280" r:id="rId22"/>
    <p:sldId id="284" r:id="rId23"/>
    <p:sldId id="282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298" r:id="rId36"/>
    <p:sldId id="299" r:id="rId37"/>
    <p:sldId id="300" r:id="rId38"/>
    <p:sldId id="30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6" autoAdjust="0"/>
    <p:restoredTop sz="94737"/>
  </p:normalViewPr>
  <p:slideViewPr>
    <p:cSldViewPr>
      <p:cViewPr varScale="1">
        <p:scale>
          <a:sx n="80" d="100"/>
          <a:sy n="80" d="100"/>
        </p:scale>
        <p:origin x="20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FC4DF-19ED-494A-AA85-C1AA858C14F1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9DD27-7CF6-3644-96C0-DDD75D00C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3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8D0BD-3618-4596-BA65-7A3C7497695F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6ED7A-7C41-42DB-BDF1-E58D6AA3D5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85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2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5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76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4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0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78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11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 Breeze</a:t>
            </a:r>
            <a:r>
              <a:rPr lang="en-US" baseline="0" dirty="0" smtClean="0"/>
              <a:t> – air over land heats, expands, and rises creating area of low pressure so a sea breeze develops </a:t>
            </a:r>
            <a:r>
              <a:rPr lang="en-US" baseline="0" dirty="0" err="1" smtClean="0"/>
              <a:t>bec</a:t>
            </a:r>
            <a:r>
              <a:rPr lang="en-US" baseline="0" dirty="0" smtClean="0"/>
              <a:t> as warm air rises, cool sea air replaces it</a:t>
            </a:r>
          </a:p>
          <a:p>
            <a:r>
              <a:rPr lang="en-US" baseline="0" dirty="0" smtClean="0"/>
              <a:t>Land Breeze – night time, air over land cools more rapidly and creates an area of high pressure</a:t>
            </a:r>
          </a:p>
          <a:p>
            <a:r>
              <a:rPr lang="en-US" baseline="0" dirty="0" smtClean="0"/>
              <a:t>Mountain Breeze (top) – air cools and sinks</a:t>
            </a:r>
          </a:p>
          <a:p>
            <a:r>
              <a:rPr lang="en-US" baseline="0" dirty="0" smtClean="0"/>
              <a:t>Valley Breeze (bottom) – air warms and sinks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26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4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79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21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5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8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69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6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2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09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9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573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94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483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1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0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6ED7A-7C41-42DB-BDF1-E58D6AA3D5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371600"/>
          </a:xfrm>
          <a:noFill/>
          <a:ln>
            <a:noFill/>
          </a:ln>
        </p:spPr>
        <p:txBody>
          <a:bodyPr lIns="182880" tIns="182880" rIns="182880" bIns="182880"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lIns="182880" tIns="182880" rIns="182880" bIns="18288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08750"/>
            <a:ext cx="2133600" cy="273050"/>
          </a:xfrm>
        </p:spPr>
        <p:txBody>
          <a:bodyPr/>
          <a:lstStyle/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5724" y="6508750"/>
            <a:ext cx="2895600" cy="2730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648" y="6508750"/>
            <a:ext cx="2130552" cy="273050"/>
          </a:xfrm>
        </p:spPr>
        <p:txBody>
          <a:bodyPr/>
          <a:lstStyle/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579019"/>
            <a:ext cx="91440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2"/>
          <p:cNvGrpSpPr/>
          <p:nvPr/>
        </p:nvGrpSpPr>
        <p:grpSpPr>
          <a:xfrm rot="5400000">
            <a:off x="4535424" y="2249423"/>
            <a:ext cx="91440" cy="9125712"/>
            <a:chOff x="0" y="0"/>
            <a:chExt cx="274320" cy="6858000"/>
          </a:xfrm>
        </p:grpSpPr>
        <p:sp>
          <p:nvSpPr>
            <p:cNvPr id="9" name="Rectangle 8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00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588" y="1752600"/>
            <a:ext cx="5078412" cy="4373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21" y="2981324"/>
            <a:ext cx="7168179" cy="1371600"/>
          </a:xfrm>
        </p:spPr>
        <p:txBody>
          <a:bodyPr lIns="182880" rIns="182880" anchor="b" anchorCtr="0"/>
          <a:lstStyle>
            <a:lvl1pPr marL="0" indent="0"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20" y="4519613"/>
            <a:ext cx="7168179" cy="1371600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lIns="182880" rIns="182880" anchor="t" anchorCtr="0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22294" y="4419600"/>
            <a:ext cx="73152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2080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5527" y="1828799"/>
            <a:ext cx="3246120" cy="41148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59685"/>
            <a:ext cx="34290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6840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2294" y="1659685"/>
            <a:ext cx="34290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3734" y="2438399"/>
            <a:ext cx="3246120" cy="350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95400" y="2299447"/>
            <a:ext cx="7239000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7" name="Rectangle 6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6" name="Rectangle 5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88259"/>
            <a:ext cx="3008313" cy="1246841"/>
          </a:xfrm>
        </p:spPr>
        <p:txBody>
          <a:bodyPr anchor="ctr" anchorCtr="0"/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4572000" cy="4221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6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1431830" y="3902170"/>
            <a:ext cx="445312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87" y="192024"/>
            <a:ext cx="3008376" cy="1243584"/>
          </a:xfr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905000"/>
            <a:ext cx="4572000" cy="4224528"/>
          </a:xfrm>
          <a:noFill/>
          <a:ln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7" y="1676400"/>
            <a:ext cx="2249424" cy="3273552"/>
          </a:xfr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>
            <a:lvl1pPr marL="0" indent="0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6200000">
            <a:off x="1431830" y="3902170"/>
            <a:ext cx="4453128" cy="1588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498080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260" y="1734671"/>
            <a:ext cx="7223760" cy="4235823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2647" y="65087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3F0AC3F3-53E5-442B-962D-31D252F30570}" type="datetimeFigureOut">
              <a:rPr lang="en-US" smtClean="0"/>
              <a:pPr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508750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3353" y="6508750"/>
            <a:ext cx="4572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90268A20-7271-48E4-8DD1-0DCDB3AC35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2"/>
          <p:cNvGrpSpPr/>
          <p:nvPr/>
        </p:nvGrpSpPr>
        <p:grpSpPr>
          <a:xfrm>
            <a:off x="0" y="0"/>
            <a:ext cx="182880" cy="6858000"/>
            <a:chOff x="0" y="0"/>
            <a:chExt cx="274320" cy="6858000"/>
          </a:xfrm>
        </p:grpSpPr>
        <p:sp>
          <p:nvSpPr>
            <p:cNvPr id="21" name="Rectangle 20"/>
            <p:cNvSpPr/>
            <p:nvPr/>
          </p:nvSpPr>
          <p:spPr>
            <a:xfrm>
              <a:off x="32603" y="0"/>
              <a:ext cx="609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3048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4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00" y="0"/>
              <a:ext cx="1828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2880" y="0"/>
              <a:ext cx="3048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3360" y="0"/>
              <a:ext cx="3048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840" y="0"/>
              <a:ext cx="3048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" y="0"/>
              <a:ext cx="3048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5588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4632" indent="-228600" algn="l" defTabSz="914400" rtl="0" eaLnBrk="1" latinLnBrk="0" hangingPunct="1">
        <a:spcBef>
          <a:spcPts val="15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indent="-228600" algn="l" defTabSz="914400" rtl="0" eaLnBrk="1" latinLnBrk="0" hangingPunct="1">
        <a:spcBef>
          <a:spcPts val="1500"/>
        </a:spcBef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41832" indent="-228600" algn="l" defTabSz="914400" rtl="0" eaLnBrk="1" latinLnBrk="0" hangingPunct="1">
        <a:spcBef>
          <a:spcPts val="1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0432" indent="-228600" algn="l" defTabSz="914400" rtl="0" eaLnBrk="1" latinLnBrk="0" hangingPunct="1">
        <a:spcBef>
          <a:spcPts val="1500"/>
        </a:spcBef>
        <a:buClr>
          <a:schemeClr val="tx1"/>
        </a:buClr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990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276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56232" indent="-228600" algn="l" defTabSz="914400" rtl="0" eaLnBrk="1" latinLnBrk="0" hangingPunct="1">
        <a:spcBef>
          <a:spcPts val="15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84832" indent="-228600" algn="l" defTabSz="914400" rtl="0" eaLnBrk="1" latinLnBrk="0" hangingPunct="1">
        <a:spcBef>
          <a:spcPts val="1500"/>
        </a:spcBef>
        <a:buSzPct val="70000"/>
        <a:buFont typeface="Wingdings" pitchFamily="2" charset="2"/>
        <a:buChar char="p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ids.earth.nasa.gov/archive/air_pressur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classzone.com/books/earth_science/terc/content/visualizations/es1903/es1903page01.cf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phschool.com/atschool/phsciexp/active_art/weather_fronts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pd/oceans_weather_climate/media/specific_heat.swf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Chat:  Air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http://kids.earth.nasa.gov/archive/air_pressure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9"/>
            <a:ext cx="7498080" cy="1143000"/>
          </a:xfrm>
        </p:spPr>
        <p:txBody>
          <a:bodyPr/>
          <a:lstStyle/>
          <a:p>
            <a:r>
              <a:rPr lang="en-US" dirty="0" smtClean="0"/>
              <a:t>Land and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143000"/>
            <a:ext cx="3429000" cy="5104490"/>
          </a:xfrm>
        </p:spPr>
        <p:txBody>
          <a:bodyPr>
            <a:noAutofit/>
          </a:bodyPr>
          <a:lstStyle/>
          <a:p>
            <a:r>
              <a:rPr lang="en-US" sz="2500" dirty="0" smtClean="0"/>
              <a:t>The ocean moderates Vancouver’s climate, so temps do not vary as much (marine)</a:t>
            </a:r>
          </a:p>
          <a:p>
            <a:r>
              <a:rPr lang="en-US" sz="2500" dirty="0" smtClean="0"/>
              <a:t>Winnipeg experiences much greater variation in temps because it is far away from the ocean (continental)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70" y="1640541"/>
            <a:ext cx="5122230" cy="48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Geographic position: West vs. East Coasts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572000" cy="5257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 If winds blow </a:t>
            </a:r>
            <a:r>
              <a:rPr lang="en-US" sz="3200" dirty="0" smtClean="0"/>
              <a:t>from the ocean to the land,</a:t>
            </a:r>
            <a:r>
              <a:rPr lang="en-US" sz="3200" dirty="0" smtClean="0"/>
              <a:t> </a:t>
            </a:r>
            <a:r>
              <a:rPr lang="en-US" sz="3200" dirty="0" smtClean="0"/>
              <a:t>temps do not change very </a:t>
            </a:r>
            <a:r>
              <a:rPr lang="en-US" sz="3200" dirty="0" smtClean="0"/>
              <a:t>much (windward coast)</a:t>
            </a:r>
            <a:endParaRPr lang="en-US" sz="3200" dirty="0" smtClean="0"/>
          </a:p>
          <a:p>
            <a:r>
              <a:rPr lang="en-US" sz="3200" dirty="0" smtClean="0"/>
              <a:t> If winds blow </a:t>
            </a:r>
            <a:r>
              <a:rPr lang="en-US" sz="3200" dirty="0" smtClean="0"/>
              <a:t>from land toward the ocean, there </a:t>
            </a:r>
            <a:r>
              <a:rPr lang="en-US" sz="3200" dirty="0" smtClean="0"/>
              <a:t>is </a:t>
            </a:r>
            <a:r>
              <a:rPr lang="en-US" sz="3200" dirty="0" smtClean="0"/>
              <a:t>more </a:t>
            </a:r>
            <a:r>
              <a:rPr lang="en-US" sz="3200" dirty="0" smtClean="0"/>
              <a:t>variation</a:t>
            </a:r>
            <a:br>
              <a:rPr lang="en-US" sz="3200" dirty="0" smtClean="0"/>
            </a:br>
            <a:r>
              <a:rPr lang="en-US" sz="3200" dirty="0" smtClean="0"/>
              <a:t>(leeward coast)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1600"/>
            <a:ext cx="4267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10600" cy="1143000"/>
          </a:xfrm>
        </p:spPr>
        <p:txBody>
          <a:bodyPr/>
          <a:lstStyle/>
          <a:p>
            <a:r>
              <a:rPr lang="en-US" dirty="0" smtClean="0"/>
              <a:t>Geographic </a:t>
            </a:r>
            <a:r>
              <a:rPr lang="en-US" dirty="0" smtClean="0"/>
              <a:t>position: Mountains </a:t>
            </a:r>
            <a:r>
              <a:rPr lang="en-US" smtClean="0"/>
              <a:t>as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368" y="1676400"/>
            <a:ext cx="45720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Mountains can also affect temps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Seattle has a marine influence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Spokane is more continental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Cascade </a:t>
            </a:r>
            <a:r>
              <a:rPr lang="en-US" sz="3200" dirty="0" err="1" smtClean="0"/>
              <a:t>Mtns</a:t>
            </a:r>
            <a:r>
              <a:rPr lang="en-US" sz="3200" dirty="0" smtClean="0"/>
              <a:t> cut off Spokane from the moderating influence of the Pacific Ocean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3505200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 How high a place is located can impact its temperatures, even if they are close to each other.  (Mountain vs. flat land)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683" y="1295400"/>
            <a:ext cx="5285317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err="1" smtClean="0"/>
              <a:t>albedo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260" y="1734671"/>
            <a:ext cx="7223760" cy="2151529"/>
          </a:xfrm>
        </p:spPr>
        <p:txBody>
          <a:bodyPr/>
          <a:lstStyle/>
          <a:p>
            <a:r>
              <a:rPr lang="en-US" b="1" u="sng" dirty="0" err="1" smtClean="0"/>
              <a:t>Albedo</a:t>
            </a:r>
            <a:r>
              <a:rPr lang="en-US" dirty="0" smtClean="0"/>
              <a:t> is the total radiation reflected by a surface.</a:t>
            </a:r>
          </a:p>
          <a:p>
            <a:r>
              <a:rPr lang="en-US" u="sng" dirty="0" smtClean="0"/>
              <a:t>High </a:t>
            </a:r>
            <a:r>
              <a:rPr lang="en-US" u="sng" dirty="0" err="1" smtClean="0"/>
              <a:t>Albedo</a:t>
            </a:r>
            <a:r>
              <a:rPr lang="en-US" dirty="0" smtClean="0"/>
              <a:t>:  clouds, snow, deserts</a:t>
            </a:r>
          </a:p>
          <a:p>
            <a:r>
              <a:rPr lang="en-US" u="sng" dirty="0" smtClean="0"/>
              <a:t>Low </a:t>
            </a:r>
            <a:r>
              <a:rPr lang="en-US" u="sng" dirty="0" err="1" smtClean="0"/>
              <a:t>Albedo</a:t>
            </a:r>
            <a:r>
              <a:rPr lang="en-US" u="sng" dirty="0" smtClean="0"/>
              <a:t>:</a:t>
            </a:r>
            <a:r>
              <a:rPr lang="en-US" dirty="0" smtClean="0"/>
              <a:t>  soil, most types of land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3505200"/>
            <a:ext cx="7498080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are 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isotherms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4419600"/>
            <a:ext cx="7223760" cy="2151529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/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000" b="1" dirty="0" err="1" smtClean="0"/>
              <a:t>Iso</a:t>
            </a:r>
            <a:r>
              <a:rPr lang="en-US" sz="2000" dirty="0" smtClean="0"/>
              <a:t> = equal</a:t>
            </a:r>
          </a:p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000" b="1" dirty="0" err="1" smtClean="0"/>
              <a:t>Therm</a:t>
            </a:r>
            <a:r>
              <a:rPr lang="en-US" sz="2000" dirty="0" smtClean="0"/>
              <a:t> = heat</a:t>
            </a:r>
          </a:p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US" sz="2000" b="1" u="sng" dirty="0" smtClean="0"/>
              <a:t>Isotherms</a:t>
            </a:r>
            <a:r>
              <a:rPr lang="en-US" sz="2000" dirty="0" smtClean="0"/>
              <a:t> are lines that connect points of the same temperature.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19.1: Understanding Air </a:t>
            </a:r>
            <a:r>
              <a:rPr lang="en-US" dirty="0" err="1" smtClean="0"/>
              <a:t>Presure</a:t>
            </a:r>
            <a:r>
              <a:rPr lang="en-US" dirty="0" smtClean="0"/>
              <a:t> – </a:t>
            </a:r>
            <a:r>
              <a:rPr lang="en-US" dirty="0" err="1" smtClean="0"/>
              <a:t>pg</a:t>
            </a:r>
            <a:r>
              <a:rPr lang="en-US" dirty="0" smtClean="0"/>
              <a:t> 532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4267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 The weight of the air pushing down the surface of an object.</a:t>
            </a:r>
          </a:p>
          <a:p>
            <a:r>
              <a:rPr lang="en-US" sz="2800" dirty="0" smtClean="0"/>
              <a:t> Average = 1 kilogram per square centimeter</a:t>
            </a:r>
            <a:br>
              <a:rPr lang="en-US" sz="2800" dirty="0" smtClean="0"/>
            </a:br>
            <a:r>
              <a:rPr lang="en-US" sz="2800" dirty="0" smtClean="0"/>
              <a:t> (1 kg/cm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Air pressure pushes in ALL directions!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Measure using barometer</a:t>
            </a:r>
            <a:endParaRPr lang="en-US" sz="2800" dirty="0"/>
          </a:p>
        </p:txBody>
      </p:sp>
      <p:pic>
        <p:nvPicPr>
          <p:cNvPr id="45058" name="Picture 2" descr="http://www.nature-education.org/airmolecu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3581400" cy="5013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winds?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 Horizontal difference in air pressure.  </a:t>
            </a:r>
          </a:p>
          <a:p>
            <a:pPr lvl="1"/>
            <a:r>
              <a:rPr lang="en-US" sz="2400" dirty="0" smtClean="0"/>
              <a:t>Moves from HIGH to LOW pressure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 The differences occur because of uneven solar radiation amounts. </a:t>
            </a:r>
          </a:p>
          <a:p>
            <a:endParaRPr lang="en-US" sz="2800" dirty="0"/>
          </a:p>
          <a:p>
            <a:r>
              <a:rPr lang="en-US" sz="2800" dirty="0" smtClean="0"/>
              <a:t> Low pressure – warm, less dense air</a:t>
            </a:r>
          </a:p>
          <a:p>
            <a:r>
              <a:rPr lang="en-US" sz="2800" dirty="0" smtClean="0"/>
              <a:t> High pressure – cool, more dense air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98080" cy="1143000"/>
          </a:xfrm>
        </p:spPr>
        <p:txBody>
          <a:bodyPr/>
          <a:lstStyle/>
          <a:p>
            <a:r>
              <a:rPr lang="en-US" dirty="0" smtClean="0"/>
              <a:t>3 Factors that control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029199"/>
          </a:xfrm>
        </p:spPr>
        <p:txBody>
          <a:bodyPr>
            <a:normAutofit/>
          </a:bodyPr>
          <a:lstStyle/>
          <a:p>
            <a:pPr marL="484188" indent="-457200">
              <a:buAutoNum type="arabicPeriod"/>
            </a:pPr>
            <a:r>
              <a:rPr lang="en-US" sz="3600" b="1" dirty="0" smtClean="0"/>
              <a:t>Pressure differences</a:t>
            </a:r>
            <a:r>
              <a:rPr lang="en-US" sz="3600" dirty="0" smtClean="0"/>
              <a:t>:</a:t>
            </a:r>
          </a:p>
          <a:p>
            <a:pPr marL="484188" lvl="1" indent="-457200">
              <a:buClrTx/>
              <a:buSzPct val="70000"/>
              <a:buNone/>
            </a:pPr>
            <a:r>
              <a:rPr lang="en-US" sz="3200" dirty="0" smtClean="0"/>
              <a:t>	-the bigger the difference, the stronger the wind; this is the </a:t>
            </a:r>
            <a:r>
              <a:rPr lang="en-US" sz="3200" i="1" u="sng" dirty="0" smtClean="0"/>
              <a:t>pressure gradient</a:t>
            </a:r>
            <a:r>
              <a:rPr lang="en-US" sz="32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84188" indent="-457200">
              <a:buNone/>
            </a:pPr>
            <a:endParaRPr lang="en-US" b="1" dirty="0" smtClean="0"/>
          </a:p>
          <a:p>
            <a:pPr marL="713232" lvl="1" indent="-45720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33800"/>
            <a:ext cx="585669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98080" cy="1143000"/>
          </a:xfrm>
        </p:spPr>
        <p:txBody>
          <a:bodyPr/>
          <a:lstStyle/>
          <a:p>
            <a:r>
              <a:rPr lang="en-US" dirty="0" smtClean="0"/>
              <a:t>3 Factors that control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4572000" cy="5486399"/>
          </a:xfrm>
        </p:spPr>
        <p:txBody>
          <a:bodyPr>
            <a:normAutofit lnSpcReduction="10000"/>
          </a:bodyPr>
          <a:lstStyle/>
          <a:p>
            <a:pPr marL="484188" indent="-457200">
              <a:buAutoNum type="arabicPeriod" startAt="2"/>
            </a:pPr>
            <a:r>
              <a:rPr lang="en-US" sz="3200" b="1" dirty="0" err="1" smtClean="0"/>
              <a:t>Coriolis</a:t>
            </a:r>
            <a:r>
              <a:rPr lang="en-US" sz="3200" b="1" dirty="0" smtClean="0"/>
              <a:t> Effect:</a:t>
            </a:r>
          </a:p>
          <a:p>
            <a:pPr marL="484188" indent="-457200">
              <a:buNone/>
            </a:pPr>
            <a:r>
              <a:rPr lang="en-US" sz="3200" b="1" dirty="0" smtClean="0"/>
              <a:t>	</a:t>
            </a:r>
            <a:r>
              <a:rPr lang="en-US" sz="3200" dirty="0" smtClean="0"/>
              <a:t>-Winds are deflected (bent) to the right in the northern hemisphere due to Earth’s rotation; only affects direction, not speed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  <a:p>
            <a:pPr marL="484188" indent="-457200">
              <a:buNone/>
            </a:pPr>
            <a:endParaRPr lang="en-US" dirty="0" smtClean="0"/>
          </a:p>
          <a:p>
            <a:pPr marL="484188" indent="-457200">
              <a:buNone/>
            </a:pPr>
            <a:endParaRPr lang="en-US" b="1" dirty="0" smtClean="0"/>
          </a:p>
          <a:p>
            <a:pPr marL="713232" lvl="1" indent="-45720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4347902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98080" cy="1143000"/>
          </a:xfrm>
        </p:spPr>
        <p:txBody>
          <a:bodyPr/>
          <a:lstStyle/>
          <a:p>
            <a:r>
              <a:rPr lang="en-US" dirty="0" smtClean="0"/>
              <a:t>3 Factors that control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943599"/>
          </a:xfrm>
        </p:spPr>
        <p:txBody>
          <a:bodyPr>
            <a:normAutofit/>
          </a:bodyPr>
          <a:lstStyle/>
          <a:p>
            <a:pPr marL="484188" indent="-45720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  <a:p>
            <a:pPr marL="484188" indent="-457200">
              <a:buAutoNum type="arabicPeriod" startAt="3"/>
            </a:pPr>
            <a:r>
              <a:rPr lang="en-US" sz="3200" b="1" dirty="0" smtClean="0"/>
              <a:t>Friction:</a:t>
            </a:r>
          </a:p>
          <a:p>
            <a:pPr marL="484188" indent="-457200">
              <a:buNone/>
            </a:pPr>
            <a:r>
              <a:rPr lang="en-US" sz="3200" b="1" dirty="0" smtClean="0"/>
              <a:t>	</a:t>
            </a:r>
            <a:r>
              <a:rPr lang="en-US" sz="3200" dirty="0" smtClean="0"/>
              <a:t>-Rough surfaces slow winds down and make them travel at different angles due to friction.</a:t>
            </a:r>
          </a:p>
          <a:p>
            <a:pPr marL="484188" indent="-457200">
              <a:buNone/>
            </a:pPr>
            <a:endParaRPr lang="en-US" sz="3200" dirty="0" smtClean="0"/>
          </a:p>
          <a:p>
            <a:pPr marL="484188" indent="-457200">
              <a:buNone/>
            </a:pPr>
            <a:r>
              <a:rPr lang="en-US" sz="3200" b="1" dirty="0" smtClean="0"/>
              <a:t>	**Jet Stream</a:t>
            </a:r>
            <a:r>
              <a:rPr lang="en-US" sz="3200" dirty="0" smtClean="0"/>
              <a:t>:  fast moving wind at the top of the troposphere; not affected by friction</a:t>
            </a:r>
            <a:endParaRPr lang="en-US" sz="3200" b="1" dirty="0" smtClean="0"/>
          </a:p>
          <a:p>
            <a:pPr marL="484188" indent="-457200">
              <a:buNone/>
            </a:pPr>
            <a:endParaRPr lang="en-US" dirty="0" smtClean="0"/>
          </a:p>
          <a:p>
            <a:pPr marL="484188" indent="-457200">
              <a:buNone/>
            </a:pPr>
            <a:endParaRPr lang="en-US" b="1" dirty="0" smtClean="0"/>
          </a:p>
          <a:p>
            <a:pPr marL="713232" lvl="1" indent="-45720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Weather: </a:t>
            </a:r>
            <a:r>
              <a:rPr lang="en-US" b="1" u="sng" dirty="0" err="1" smtClean="0"/>
              <a:t>Ch</a:t>
            </a:r>
            <a:r>
              <a:rPr lang="en-US" b="1" u="sng" dirty="0" smtClean="0"/>
              <a:t> </a:t>
            </a:r>
            <a:r>
              <a:rPr lang="en-US" b="1" u="sng" dirty="0"/>
              <a:t>17, 19, 20, </a:t>
            </a:r>
            <a:r>
              <a:rPr lang="en-US" b="1" u="sng" dirty="0" smtClean="0"/>
              <a:t>21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7243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Why do we have seasons?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Seasons happen because the Earth is tilted.  This causes areas to receive different amounts of the Sun’s energy.</a:t>
            </a:r>
            <a:endParaRPr lang="en-US" sz="2800" dirty="0"/>
          </a:p>
        </p:txBody>
      </p:sp>
      <p:pic>
        <p:nvPicPr>
          <p:cNvPr id="2050" name="Picture 2" descr="http://mrbarlow.files.wordpress.com/2009/08/axial-ti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3733800" cy="2979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7832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990600"/>
          </a:xfrm>
        </p:spPr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19.2: Pressure Centers &amp; Winds – </a:t>
            </a:r>
            <a:r>
              <a:rPr lang="en-US" dirty="0" err="1" smtClean="0"/>
              <a:t>pg</a:t>
            </a:r>
            <a:r>
              <a:rPr lang="en-US" dirty="0" smtClean="0"/>
              <a:t> 537 </a:t>
            </a:r>
            <a:br>
              <a:rPr lang="en-US" dirty="0" smtClean="0"/>
            </a:br>
            <a:r>
              <a:rPr lang="en-US" dirty="0" smtClean="0"/>
              <a:t>Low Pressure </a:t>
            </a:r>
            <a:r>
              <a:rPr lang="en-US" dirty="0" err="1" smtClean="0"/>
              <a:t>vs</a:t>
            </a:r>
            <a:r>
              <a:rPr lang="en-US" dirty="0" smtClean="0"/>
              <a:t> High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05800" cy="487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Low pressure</a:t>
            </a:r>
            <a:r>
              <a:rPr lang="en-US" sz="3600" dirty="0"/>
              <a:t> </a:t>
            </a:r>
            <a:r>
              <a:rPr lang="en-US" sz="3600" dirty="0" smtClean="0"/>
              <a:t>- pressure decreases as you move to the center</a:t>
            </a:r>
          </a:p>
          <a:p>
            <a:pPr lvl="1"/>
            <a:endParaRPr lang="en-US" sz="3400" dirty="0" smtClean="0"/>
          </a:p>
          <a:p>
            <a:pPr lvl="1"/>
            <a:endParaRPr lang="en-US" sz="3400" dirty="0" smtClean="0"/>
          </a:p>
          <a:p>
            <a:r>
              <a:rPr lang="en-US" sz="3600" dirty="0" smtClean="0"/>
              <a:t> High pressure - pressure increases as you move to the center</a:t>
            </a:r>
          </a:p>
        </p:txBody>
      </p:sp>
      <p:pic>
        <p:nvPicPr>
          <p:cNvPr id="4" name="Picture 2" descr="http://t0.gstatic.com/images?q=tbn:ANd9GcRAhbnZRqFfYlSQcEx0iiVxwDryOyJ1HiLf0OP6HD-iLZhwxAOr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124200"/>
            <a:ext cx="4884961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9599"/>
            <a:ext cx="4501990" cy="6247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038" y="0"/>
            <a:ext cx="4304962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Winds</a:t>
            </a:r>
            <a:endParaRPr lang="en-US" dirty="0"/>
          </a:p>
        </p:txBody>
      </p:sp>
      <p:pic>
        <p:nvPicPr>
          <p:cNvPr id="4" name="Picture 3" descr="http://deckskills.tripod.com/sitebuildercontent/sitebuilderpictures/global_wind_diagra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400"/>
            <a:ext cx="619162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19.3: Regional Wind Systems – </a:t>
            </a:r>
            <a:r>
              <a:rPr lang="en-US" dirty="0" err="1" smtClean="0"/>
              <a:t>pg</a:t>
            </a:r>
            <a:r>
              <a:rPr lang="en-US" dirty="0" smtClean="0"/>
              <a:t> 543</a:t>
            </a:r>
            <a:endParaRPr lang="en-US" dirty="0"/>
          </a:p>
        </p:txBody>
      </p:sp>
      <p:pic>
        <p:nvPicPr>
          <p:cNvPr id="4" name="Picture 3" descr="http://learn.shorelineschools.org/kellogg/DPRATT/documents/5.1b2.jpg"/>
          <p:cNvPicPr/>
          <p:nvPr/>
        </p:nvPicPr>
        <p:blipFill>
          <a:blip r:embed="rId3" cstate="print"/>
          <a:srcRect l="3604" r="8558"/>
          <a:stretch>
            <a:fillRect/>
          </a:stretch>
        </p:blipFill>
        <p:spPr bwMode="auto">
          <a:xfrm>
            <a:off x="0" y="1066800"/>
            <a:ext cx="434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Shot 2014-04-24 at 10.01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50" y="1219200"/>
            <a:ext cx="3445150" cy="2781024"/>
          </a:xfrm>
          <a:prstGeom prst="rect">
            <a:avLst/>
          </a:prstGeom>
        </p:spPr>
      </p:pic>
      <p:pic>
        <p:nvPicPr>
          <p:cNvPr id="6" name="Picture 5" descr="Screen Shot 2014-04-24 at 10.01.1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02958"/>
            <a:ext cx="3505200" cy="2855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0" y="1371600"/>
            <a:ext cx="209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 Breeze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191000"/>
            <a:ext cx="167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Valley Breeze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and Sea Breeze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http://www.classzone.com/books/earth_science/terc/content/visualizations/es1903/es1903page01.cfm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960438"/>
          </a:xfrm>
        </p:spPr>
        <p:txBody>
          <a:bodyPr/>
          <a:lstStyle/>
          <a:p>
            <a:r>
              <a:rPr lang="en-US" dirty="0" smtClean="0"/>
              <a:t>How are winds named?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7223760" cy="57912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 By the direction they come FROM</a:t>
            </a:r>
          </a:p>
          <a:p>
            <a:pPr lvl="1"/>
            <a:r>
              <a:rPr lang="en-US" sz="3000" dirty="0" smtClean="0"/>
              <a:t>EX: </a:t>
            </a:r>
            <a:r>
              <a:rPr lang="en-US" sz="3000" dirty="0" err="1" smtClean="0"/>
              <a:t>Westerlies</a:t>
            </a:r>
            <a:r>
              <a:rPr lang="en-US" sz="3000" dirty="0" smtClean="0"/>
              <a:t> come from the west</a:t>
            </a:r>
          </a:p>
          <a:p>
            <a:pPr lvl="1"/>
            <a:r>
              <a:rPr lang="en-US" sz="3000" dirty="0" smtClean="0"/>
              <a:t>EX: Easterlies come from </a:t>
            </a:r>
            <a:r>
              <a:rPr lang="en-US" sz="3000" smtClean="0"/>
              <a:t>the east</a:t>
            </a:r>
            <a:endParaRPr lang="en-US" sz="3000" dirty="0" smtClean="0"/>
          </a:p>
          <a:p>
            <a:endParaRPr lang="en-US" sz="3200" dirty="0" smtClean="0"/>
          </a:p>
          <a:p>
            <a:pPr>
              <a:buNone/>
            </a:pPr>
            <a:r>
              <a:rPr lang="en-US" sz="3200" u="sng" dirty="0" smtClean="0"/>
              <a:t>Prevailing</a:t>
            </a:r>
            <a:r>
              <a:rPr lang="en-US" sz="3200" dirty="0" smtClean="0"/>
              <a:t> winds occur when the wind blows from 1 direction most of the time.</a:t>
            </a:r>
          </a:p>
          <a:p>
            <a:pPr>
              <a:buNone/>
            </a:pPr>
            <a:endParaRPr lang="en-US" sz="3200" u="sng" dirty="0" smtClean="0"/>
          </a:p>
          <a:p>
            <a:pPr>
              <a:buNone/>
            </a:pPr>
            <a:r>
              <a:rPr lang="en-US" sz="3200" u="sng" dirty="0" smtClean="0"/>
              <a:t>Anemometers</a:t>
            </a:r>
            <a:r>
              <a:rPr lang="en-US" sz="3200" dirty="0" smtClean="0"/>
              <a:t> measure wind speed.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Nino vs. La Nina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793242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/>
              <a:t>El Nino:</a:t>
            </a:r>
            <a:r>
              <a:rPr lang="en-US" sz="2400" dirty="0" smtClean="0"/>
              <a:t>  warm water replaces where there is usually cool water.  Happens every 3-7 years</a:t>
            </a:r>
          </a:p>
          <a:p>
            <a:pPr lvl="1"/>
            <a:r>
              <a:rPr lang="en-US" sz="2000" dirty="0" smtClean="0"/>
              <a:t>The warm weather makes it hard for marine life.</a:t>
            </a:r>
          </a:p>
          <a:p>
            <a:r>
              <a:rPr lang="en-US" sz="2400" b="1" dirty="0" smtClean="0"/>
              <a:t>La Nina</a:t>
            </a:r>
            <a:r>
              <a:rPr lang="en-US" sz="2400" dirty="0" smtClean="0"/>
              <a:t>:  even cooler water comes in, bringing colder temperatures; can cause more hurricanes.</a:t>
            </a:r>
            <a:endParaRPr lang="en-US" sz="2400" b="1" dirty="0" smtClean="0"/>
          </a:p>
        </p:txBody>
      </p:sp>
      <p:pic>
        <p:nvPicPr>
          <p:cNvPr id="68610" name="Picture 2" descr="http://www.cpc.noaa.gov/products/analysis_monitoring/ensocycle/sst_nino_nina.gif"/>
          <p:cNvPicPr>
            <a:picLocks noChangeAspect="1" noChangeArrowheads="1"/>
          </p:cNvPicPr>
          <p:nvPr/>
        </p:nvPicPr>
        <p:blipFill>
          <a:blip r:embed="rId3" cstate="print"/>
          <a:srcRect b="45161"/>
          <a:stretch>
            <a:fillRect/>
          </a:stretch>
        </p:blipFill>
        <p:spPr bwMode="auto">
          <a:xfrm>
            <a:off x="3200400" y="3733800"/>
            <a:ext cx="5638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20.1:  Air Masses – </a:t>
            </a:r>
            <a:r>
              <a:rPr lang="en-US" dirty="0" err="1" smtClean="0"/>
              <a:t>pg</a:t>
            </a:r>
            <a:r>
              <a:rPr lang="en-US" dirty="0" smtClean="0"/>
              <a:t> 558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223760" cy="1770529"/>
          </a:xfrm>
        </p:spPr>
        <p:txBody>
          <a:bodyPr/>
          <a:lstStyle/>
          <a:p>
            <a:r>
              <a:rPr lang="en-US" sz="2800" dirty="0" smtClean="0"/>
              <a:t> Air mass - Large body of air that has similar temperatures and moisture levels.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3017838"/>
            <a:ext cx="7498080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air masses move?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4114800"/>
            <a:ext cx="7223760" cy="1770529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/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p"/>
              <a:tabLst/>
              <a:defRPr/>
            </a:pPr>
            <a:r>
              <a:rPr lang="en-US" sz="2800" dirty="0" smtClean="0"/>
              <a:t> As air masses move, they change (temp and moisture) and also change the weather of an area.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/>
          <a:lstStyle/>
          <a:p>
            <a:r>
              <a:rPr lang="en-US" dirty="0" smtClean="0"/>
              <a:t>Air masses</a:t>
            </a:r>
            <a:endParaRPr lang="en-US" dirty="0"/>
          </a:p>
        </p:txBody>
      </p:sp>
      <p:pic>
        <p:nvPicPr>
          <p:cNvPr id="82948" name="Picture 4" descr="http://www.physicalgeography.net/fundamentals/images/airmass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799"/>
            <a:ext cx="6781800" cy="5819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05800" cy="1676400"/>
          </a:xfrm>
        </p:spPr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17.2: Heating the Atmosphere - </a:t>
            </a:r>
            <a:r>
              <a:rPr lang="en-US" dirty="0" err="1" smtClean="0"/>
              <a:t>pg</a:t>
            </a:r>
            <a:r>
              <a:rPr lang="en-US" dirty="0" smtClean="0"/>
              <a:t> 483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is heat transferred?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223760" cy="13133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Because energy moves due to a difference in temperatures.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352800"/>
            <a:ext cx="7498080" cy="1143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tx1"/>
            </a:innerShdw>
          </a:effectLst>
          <a:scene3d>
            <a:camera prst="orthographicFront"/>
            <a:lightRig rig="threePt" dir="t"/>
          </a:scene3d>
          <a:sp3d>
            <a:bevelT w="12700" h="50800" prst="softRound"/>
          </a:sp3d>
        </p:spPr>
        <p:txBody>
          <a:bodyPr vert="horz" lIns="182880" tIns="182880" rIns="182880" bIns="18288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temperature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495800"/>
            <a:ext cx="7757160" cy="2362200"/>
          </a:xfrm>
          <a:prstGeom prst="rect">
            <a:avLst/>
          </a:prstGeom>
          <a:noFill/>
          <a:ln>
            <a:noFill/>
          </a:ln>
        </p:spPr>
        <p:txBody>
          <a:bodyPr vert="horz" lIns="182880" tIns="182880" rIns="182880" bIns="182880" rtlCol="0">
            <a:normAutofit/>
          </a:bodyPr>
          <a:lstStyle/>
          <a:p>
            <a:pPr marL="255588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p"/>
              <a:tabLst/>
              <a:defRPr/>
            </a:pPr>
            <a:r>
              <a:rPr lang="en-US" sz="2800" noProof="0" dirty="0"/>
              <a:t> </a:t>
            </a:r>
            <a:r>
              <a:rPr lang="en-US" sz="2800" noProof="0" dirty="0" smtClean="0"/>
              <a:t>The measure of kinetic (moving) energy in particles.  </a:t>
            </a:r>
            <a:endParaRPr lang="en-US" sz="2800" noProof="0" dirty="0"/>
          </a:p>
          <a:p>
            <a:pPr marL="712788" lvl="1" indent="-228600">
              <a:spcBef>
                <a:spcPts val="1500"/>
              </a:spcBef>
              <a:buSzPct val="70000"/>
              <a:buFont typeface="Wingdings" pitchFamily="2" charset="2"/>
              <a:buChar char="p"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Higher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temps = faster moving particles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7912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/>
              <a:t>cP</a:t>
            </a:r>
            <a:r>
              <a:rPr lang="en-US" sz="3200" dirty="0" smtClean="0"/>
              <a:t>:  Continental Polar</a:t>
            </a:r>
            <a:br>
              <a:rPr lang="en-US" sz="3200" dirty="0" smtClean="0"/>
            </a:br>
            <a:r>
              <a:rPr lang="en-US" sz="3200" dirty="0" smtClean="0"/>
              <a:t>-cold and dry in winter</a:t>
            </a:r>
            <a:br>
              <a:rPr lang="en-US" sz="3200" dirty="0" smtClean="0"/>
            </a:br>
            <a:r>
              <a:rPr lang="en-US" sz="3200" dirty="0" smtClean="0"/>
              <a:t>- cool and dry in summer</a:t>
            </a:r>
            <a:br>
              <a:rPr lang="en-US" sz="3200" dirty="0" smtClean="0"/>
            </a:br>
            <a:r>
              <a:rPr lang="en-US" sz="3200" dirty="0" smtClean="0"/>
              <a:t>-usually no </a:t>
            </a:r>
            <a:r>
              <a:rPr lang="en-US" sz="3200" dirty="0" err="1" smtClean="0"/>
              <a:t>precip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err="1" smtClean="0"/>
              <a:t>mT</a:t>
            </a:r>
            <a:r>
              <a:rPr lang="en-US" sz="3200" dirty="0" smtClean="0"/>
              <a:t>:  Maritime Tropical</a:t>
            </a:r>
            <a:br>
              <a:rPr lang="en-US" sz="3200" dirty="0" smtClean="0"/>
            </a:br>
            <a:r>
              <a:rPr lang="en-US" sz="3200" dirty="0" smtClean="0"/>
              <a:t>-warm, lots of moisture</a:t>
            </a:r>
            <a:br>
              <a:rPr lang="en-US" sz="3200" dirty="0" smtClean="0"/>
            </a:br>
            <a:r>
              <a:rPr lang="en-US" sz="3200" dirty="0" smtClean="0"/>
              <a:t>-unstable  </a:t>
            </a:r>
            <a:endParaRPr lang="en-US" sz="3200" dirty="0"/>
          </a:p>
        </p:txBody>
      </p:sp>
      <p:pic>
        <p:nvPicPr>
          <p:cNvPr id="4" name="Picture 4" descr="http://www.physicalgeography.net/fundamentals/images/airmass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971800" cy="255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57912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/>
              <a:t>mP</a:t>
            </a:r>
            <a:r>
              <a:rPr lang="en-US" sz="3200" dirty="0" smtClean="0"/>
              <a:t>:  Maritime Polar</a:t>
            </a:r>
            <a:br>
              <a:rPr lang="en-US" sz="3200" dirty="0" smtClean="0"/>
            </a:br>
            <a:r>
              <a:rPr lang="en-US" sz="3200" dirty="0" smtClean="0"/>
              <a:t>-mild, moist air</a:t>
            </a:r>
            <a:br>
              <a:rPr lang="en-US" sz="3200" dirty="0" smtClean="0"/>
            </a:br>
            <a:r>
              <a:rPr lang="en-US" sz="3200" dirty="0" smtClean="0"/>
              <a:t>-unstable</a:t>
            </a:r>
            <a:br>
              <a:rPr lang="en-US" sz="3200" dirty="0" smtClean="0"/>
            </a:br>
            <a:r>
              <a:rPr lang="en-US" sz="3200" dirty="0" smtClean="0"/>
              <a:t>-carries lots of </a:t>
            </a:r>
            <a:r>
              <a:rPr lang="en-US" sz="3200" dirty="0" err="1" smtClean="0"/>
              <a:t>precip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err="1" smtClean="0"/>
              <a:t>cT</a:t>
            </a:r>
            <a:r>
              <a:rPr lang="en-US" sz="3200" dirty="0" smtClean="0"/>
              <a:t>:  Continental Tropical</a:t>
            </a:r>
            <a:br>
              <a:rPr lang="en-US" sz="3200" dirty="0" smtClean="0"/>
            </a:br>
            <a:r>
              <a:rPr lang="en-US" sz="3200" dirty="0" smtClean="0"/>
              <a:t>-can cause extremely hot, dry conditions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Thunderstorms = </a:t>
            </a:r>
            <a:r>
              <a:rPr lang="en-US" sz="3200" dirty="0" err="1" smtClean="0"/>
              <a:t>mT</a:t>
            </a:r>
            <a:r>
              <a:rPr lang="en-US" sz="3200" dirty="0" smtClean="0"/>
              <a:t> + </a:t>
            </a:r>
            <a:r>
              <a:rPr lang="en-US" sz="3200" dirty="0" err="1" smtClean="0"/>
              <a:t>cP</a:t>
            </a:r>
            <a:endParaRPr lang="en-US" sz="3200" dirty="0"/>
          </a:p>
        </p:txBody>
      </p:sp>
      <p:pic>
        <p:nvPicPr>
          <p:cNvPr id="4" name="Picture 4" descr="http://www.physicalgeography.net/fundamentals/images/airmass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971800" cy="2550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7498080" cy="2392362"/>
          </a:xfrm>
        </p:spPr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20.2: Fronts – </a:t>
            </a:r>
            <a:r>
              <a:rPr lang="en-US" dirty="0" err="1" smtClean="0"/>
              <a:t>pg</a:t>
            </a:r>
            <a:r>
              <a:rPr lang="en-US" dirty="0" smtClean="0"/>
              <a:t> 564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do fronts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223760" cy="29224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Two air masses meet creating a boundary.</a:t>
            </a:r>
            <a:endParaRPr lang="en-US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Types of Fronts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Warm Fronts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386840" y="2438399"/>
            <a:ext cx="3246120" cy="44196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Warm air glides over a cool air mass.</a:t>
            </a:r>
          </a:p>
          <a:p>
            <a:endParaRPr lang="en-US" sz="2400" dirty="0" smtClean="0"/>
          </a:p>
          <a:p>
            <a:r>
              <a:rPr lang="en-US" sz="2400" dirty="0" smtClean="0"/>
              <a:t>Warmer temps and light </a:t>
            </a:r>
            <a:r>
              <a:rPr lang="en-US" sz="2400" dirty="0" err="1" smtClean="0"/>
              <a:t>precip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Move slowly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smtClean="0"/>
              <a:t>Cold Fronts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223734" y="2438399"/>
            <a:ext cx="3246120" cy="4267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Cold air forces up warm air</a:t>
            </a:r>
          </a:p>
          <a:p>
            <a:endParaRPr lang="en-US" sz="1300" dirty="0" smtClean="0"/>
          </a:p>
          <a:p>
            <a:r>
              <a:rPr lang="en-US" sz="2400" dirty="0" smtClean="0"/>
              <a:t> Colder temps, violent storms, and strong winds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r>
              <a:rPr lang="en-US" sz="2400" dirty="0" smtClean="0"/>
              <a:t>Moves VERY quickly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Fronts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59685"/>
            <a:ext cx="4267200" cy="639762"/>
          </a:xfrm>
        </p:spPr>
        <p:txBody>
          <a:bodyPr/>
          <a:lstStyle/>
          <a:p>
            <a:r>
              <a:rPr lang="en-US" sz="3600" dirty="0" smtClean="0"/>
              <a:t>Stationary Fronts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386840" y="2438399"/>
            <a:ext cx="3246120" cy="44196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Warm meets cool, but neither moves.</a:t>
            </a:r>
          </a:p>
          <a:p>
            <a:endParaRPr lang="en-US" sz="2400" dirty="0" smtClean="0"/>
          </a:p>
          <a:p>
            <a:r>
              <a:rPr lang="en-US" sz="2400" dirty="0" smtClean="0"/>
              <a:t>Sometime have light precipitation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132294" y="1659685"/>
            <a:ext cx="3783106" cy="639762"/>
          </a:xfrm>
        </p:spPr>
        <p:txBody>
          <a:bodyPr/>
          <a:lstStyle/>
          <a:p>
            <a:r>
              <a:rPr lang="en-US" sz="3600" dirty="0" smtClean="0"/>
              <a:t>Occluded Fronts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223734" y="2438399"/>
            <a:ext cx="3246120" cy="42672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Fast moving cold air pushes through warm air.</a:t>
            </a:r>
          </a:p>
          <a:p>
            <a:endParaRPr lang="en-US" sz="2400" dirty="0" smtClean="0"/>
          </a:p>
          <a:p>
            <a:r>
              <a:rPr lang="en-US" sz="2400" dirty="0" smtClean="0"/>
              <a:t>Complex weather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 21.1, 3:  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Latitude – as latitude increases, the average intensity of solar energy decreases</a:t>
            </a:r>
          </a:p>
          <a:p>
            <a:r>
              <a:rPr lang="en-US" sz="3200" dirty="0" smtClean="0"/>
              <a:t> Elevation – the higher the elevation, the colder the climate</a:t>
            </a:r>
          </a:p>
          <a:p>
            <a:r>
              <a:rPr lang="en-US" sz="3200" dirty="0" smtClean="0"/>
              <a:t> Topography – mountains affect amount of precipitation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 21.1, 3:  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 Bodies of water – temp of water influences the temp of the air above it</a:t>
            </a:r>
          </a:p>
          <a:p>
            <a:r>
              <a:rPr lang="en-US" sz="3200" dirty="0" smtClean="0"/>
              <a:t> Global Winds – distribute heat and moisture around the Earth</a:t>
            </a:r>
          </a:p>
          <a:p>
            <a:r>
              <a:rPr lang="en-US" sz="3200" dirty="0" smtClean="0"/>
              <a:t> Vegetation – affects temp and </a:t>
            </a:r>
            <a:r>
              <a:rPr lang="en-US" sz="3200" dirty="0" err="1" smtClean="0"/>
              <a:t>precip</a:t>
            </a:r>
            <a:r>
              <a:rPr lang="en-US" sz="3200" dirty="0" smtClean="0"/>
              <a:t> by energy absorption /release and transpiration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 21.1, 3:  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Plate tectonics – changes climate over long periods of time</a:t>
            </a:r>
          </a:p>
          <a:p>
            <a:r>
              <a:rPr lang="en-US" sz="3200" dirty="0" smtClean="0"/>
              <a:t> Earth’s orbit – intervals, long periods of time</a:t>
            </a:r>
          </a:p>
          <a:p>
            <a:r>
              <a:rPr lang="en-US" sz="3200" dirty="0" smtClean="0"/>
              <a:t> Ocean circulation – El Nino causes parts of the ocean to become warmer than usual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 21.1, 3:  Factors Affecting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260" y="1734671"/>
            <a:ext cx="7223760" cy="481852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 Solar activity – increase in sunspots can cause warm periods</a:t>
            </a:r>
          </a:p>
          <a:p>
            <a:r>
              <a:rPr lang="en-US" sz="3200" dirty="0" smtClean="0"/>
              <a:t> Volcanic eruptions – ash and dust cause cooler </a:t>
            </a:r>
            <a:r>
              <a:rPr lang="en-US" sz="3200" dirty="0" smtClean="0"/>
              <a:t>temps over short term, and warmer temps over long term</a:t>
            </a:r>
            <a:endParaRPr lang="en-US" sz="3200" dirty="0" smtClean="0"/>
          </a:p>
          <a:p>
            <a:r>
              <a:rPr lang="en-US" sz="3200" dirty="0" smtClean="0"/>
              <a:t> Greenhouse effect – natural warming of Earth’s atmosphere and surface</a:t>
            </a:r>
          </a:p>
          <a:p>
            <a:r>
              <a:rPr lang="en-US" sz="3200" dirty="0" smtClean="0"/>
              <a:t> Global warming – global temps increasing from increased carbon dioxide levels in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260" y="1219201"/>
            <a:ext cx="7223760" cy="47512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Transfer of heat by touching</a:t>
            </a:r>
          </a:p>
          <a:p>
            <a:pPr lvl="1"/>
            <a:r>
              <a:rPr lang="en-US" sz="2400" dirty="0" smtClean="0"/>
              <a:t>Best in solids</a:t>
            </a:r>
          </a:p>
          <a:p>
            <a:pPr lvl="1"/>
            <a:r>
              <a:rPr lang="en-US" sz="2400" dirty="0" smtClean="0"/>
              <a:t>Particles bump into each other, transferring their energy</a:t>
            </a:r>
          </a:p>
          <a:p>
            <a:pPr lvl="1"/>
            <a:r>
              <a:rPr lang="en-US" sz="2400" dirty="0" smtClean="0"/>
              <a:t>Heat flows from high to low temps</a:t>
            </a:r>
            <a:endParaRPr lang="en-US" sz="2400" dirty="0"/>
          </a:p>
        </p:txBody>
      </p:sp>
      <p:pic>
        <p:nvPicPr>
          <p:cNvPr id="2050" name="Picture 2" descr="http://www.phy.cuhk.edu.hk/contextual/heat/hea/condu/conduction_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005" y="3886200"/>
            <a:ext cx="480579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1"/>
            <a:ext cx="7780020" cy="4827494"/>
          </a:xfrm>
        </p:spPr>
        <p:txBody>
          <a:bodyPr/>
          <a:lstStyle/>
          <a:p>
            <a:r>
              <a:rPr lang="en-US" sz="2800" dirty="0" smtClean="0"/>
              <a:t> Heat transfer by circulation in fluids </a:t>
            </a:r>
          </a:p>
          <a:p>
            <a:pPr lvl="1"/>
            <a:r>
              <a:rPr lang="en-US" sz="2400" dirty="0" smtClean="0"/>
              <a:t>Best in liquids and gases because particles are free to move around.</a:t>
            </a:r>
          </a:p>
          <a:p>
            <a:pPr lvl="1"/>
            <a:r>
              <a:rPr lang="en-US" sz="2400" dirty="0" smtClean="0"/>
              <a:t>Examples:  Earth’s </a:t>
            </a:r>
            <a:r>
              <a:rPr lang="en-US" sz="2400" dirty="0" err="1" smtClean="0"/>
              <a:t>asthenosphere</a:t>
            </a:r>
            <a:r>
              <a:rPr lang="en-US" sz="2400" dirty="0" smtClean="0"/>
              <a:t>, oceans, atmosphere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5842" name="Picture 2" descr="http://upload.wikimedia.org/wikipedia/commons/0/08/Convec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10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14400"/>
            <a:ext cx="7223760" cy="45406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Heat transferred by waves</a:t>
            </a:r>
          </a:p>
          <a:p>
            <a:pPr lvl="1"/>
            <a:r>
              <a:rPr lang="en-US" sz="2000" dirty="0" smtClean="0"/>
              <a:t>Do not need material to move through</a:t>
            </a:r>
          </a:p>
          <a:p>
            <a:pPr lvl="2"/>
            <a:r>
              <a:rPr lang="en-US" sz="1800" dirty="0" smtClean="0"/>
              <a:t>This is how the sun’s energy can travel through space!</a:t>
            </a:r>
          </a:p>
          <a:p>
            <a:pPr lvl="1"/>
            <a:r>
              <a:rPr lang="en-US" sz="2000" dirty="0" smtClean="0"/>
              <a:t>All objects give off some radiation</a:t>
            </a:r>
          </a:p>
          <a:p>
            <a:pPr lvl="1"/>
            <a:r>
              <a:rPr lang="en-US" sz="2000" dirty="0" smtClean="0"/>
              <a:t>Short waves = hotter temps</a:t>
            </a:r>
          </a:p>
          <a:p>
            <a:pPr lvl="1"/>
            <a:r>
              <a:rPr lang="en-US" sz="2000" dirty="0" smtClean="0"/>
              <a:t>Objects that absorb radiation also give off radiation</a:t>
            </a:r>
          </a:p>
        </p:txBody>
      </p:sp>
      <p:pic>
        <p:nvPicPr>
          <p:cNvPr id="37890" name="Picture 2" descr="http://1.bp.blogspot.com/_s_hrtDT3Z28/SxAFKOAqeNI/AAAAAAAAAGw/R4be9GhRb_M/s1600/spectrum.png"/>
          <p:cNvPicPr>
            <a:picLocks noChangeAspect="1" noChangeArrowheads="1"/>
          </p:cNvPicPr>
          <p:nvPr/>
        </p:nvPicPr>
        <p:blipFill>
          <a:blip r:embed="rId3" cstate="print"/>
          <a:srcRect l="3030" t="4384" r="7576" b="32055"/>
          <a:stretch>
            <a:fillRect/>
          </a:stretch>
        </p:blipFill>
        <p:spPr bwMode="auto">
          <a:xfrm>
            <a:off x="2057400" y="4236202"/>
            <a:ext cx="5334000" cy="2621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happen to solar radiation?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4953000" cy="4675094"/>
          </a:xfrm>
        </p:spPr>
        <p:txBody>
          <a:bodyPr>
            <a:normAutofit fontScale="92500"/>
          </a:bodyPr>
          <a:lstStyle/>
          <a:p>
            <a:pPr marL="484188" indent="-457200">
              <a:buAutoNum type="arabicPeriod"/>
            </a:pPr>
            <a:r>
              <a:rPr lang="en-US" sz="2400" b="1" dirty="0" smtClean="0"/>
              <a:t>Reflected</a:t>
            </a:r>
            <a:r>
              <a:rPr lang="en-US" sz="2400" dirty="0" smtClean="0"/>
              <a:t>:  waves bounce off of an object; all the energy just changes direction.</a:t>
            </a:r>
          </a:p>
          <a:p>
            <a:pPr marL="484188" indent="-457200">
              <a:buAutoNum type="arabicPeriod"/>
            </a:pPr>
            <a:r>
              <a:rPr lang="en-US" sz="2400" b="1" dirty="0" smtClean="0"/>
              <a:t>Scattered</a:t>
            </a:r>
            <a:r>
              <a:rPr lang="en-US" sz="2400" dirty="0" smtClean="0"/>
              <a:t>:  waves hit a dust or gas particle and are spread out; why we have blue skies and see red sunsets</a:t>
            </a:r>
          </a:p>
          <a:p>
            <a:pPr marL="484188" indent="-457200">
              <a:buAutoNum type="arabicPeriod"/>
            </a:pPr>
            <a:r>
              <a:rPr lang="en-US" sz="2400" b="1" dirty="0" smtClean="0"/>
              <a:t>Absorbed</a:t>
            </a:r>
            <a:r>
              <a:rPr lang="en-US" sz="2400" dirty="0" smtClean="0"/>
              <a:t>:  about 50% of radiation is absorbed; water vapor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best at this (</a:t>
            </a:r>
            <a:r>
              <a:rPr lang="en-US" sz="2400" b="1" dirty="0" smtClean="0"/>
              <a:t>greenhouse effect</a:t>
            </a:r>
            <a:r>
              <a:rPr lang="en-US" sz="2400" dirty="0" smtClean="0"/>
              <a:t>)</a:t>
            </a:r>
            <a:endParaRPr lang="en-US" sz="2400" b="1" dirty="0"/>
          </a:p>
        </p:txBody>
      </p:sp>
      <p:pic>
        <p:nvPicPr>
          <p:cNvPr id="4" name="Picture 3" descr="http://earthstorm.mesonet.org/images/RadiationFa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858962"/>
          </a:xfrm>
        </p:spPr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17.3: Temperature Controls – </a:t>
            </a:r>
            <a:r>
              <a:rPr lang="en-US" dirty="0" err="1" smtClean="0"/>
              <a:t>pg</a:t>
            </a:r>
            <a:r>
              <a:rPr lang="en-US" dirty="0" smtClean="0"/>
              <a:t> 488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Why do temperatures vary?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223760" cy="42358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Latitude</a:t>
            </a:r>
          </a:p>
          <a:p>
            <a:r>
              <a:rPr lang="en-US" sz="2800" dirty="0" smtClean="0"/>
              <a:t> Heating of land and water</a:t>
            </a:r>
          </a:p>
          <a:p>
            <a:r>
              <a:rPr lang="en-US" sz="2800" dirty="0" smtClean="0"/>
              <a:t> Altitude</a:t>
            </a:r>
          </a:p>
          <a:p>
            <a:r>
              <a:rPr lang="en-US" sz="2800" dirty="0" smtClean="0"/>
              <a:t> Geographic position</a:t>
            </a:r>
          </a:p>
          <a:p>
            <a:r>
              <a:rPr lang="en-US" sz="2800" dirty="0" smtClean="0"/>
              <a:t> Cloud cover</a:t>
            </a:r>
          </a:p>
          <a:p>
            <a:r>
              <a:rPr lang="en-US" sz="2800" dirty="0" smtClean="0"/>
              <a:t> Ocean currents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Land vs Water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168140" cy="42358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Land heats and cools more quickly than water, so temperatures show more variation.</a:t>
            </a:r>
            <a:endParaRPr lang="en-US" sz="3200" dirty="0"/>
          </a:p>
        </p:txBody>
      </p:sp>
      <p:pic>
        <p:nvPicPr>
          <p:cNvPr id="4" name="Picture 3" descr="Screen Shot 2014-04-21 at 11.28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14600"/>
            <a:ext cx="4724399" cy="260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ailored">
  <a:themeElements>
    <a:clrScheme name="Tailored">
      <a:dk1>
        <a:sysClr val="windowText" lastClr="000000"/>
      </a:dk1>
      <a:lt1>
        <a:sysClr val="window" lastClr="FFFFFF"/>
      </a:lt1>
      <a:dk2>
        <a:srgbClr val="123452"/>
      </a:dk2>
      <a:lt2>
        <a:srgbClr val="E0EDF8"/>
      </a:lt2>
      <a:accent1>
        <a:srgbClr val="2254A6"/>
      </a:accent1>
      <a:accent2>
        <a:srgbClr val="9B6261"/>
      </a:accent2>
      <a:accent3>
        <a:srgbClr val="939070"/>
      </a:accent3>
      <a:accent4>
        <a:srgbClr val="60254D"/>
      </a:accent4>
      <a:accent5>
        <a:srgbClr val="9FC6E9"/>
      </a:accent5>
      <a:accent6>
        <a:srgbClr val="8BA7B3"/>
      </a:accent6>
      <a:hlink>
        <a:srgbClr val="3286D2"/>
      </a:hlink>
      <a:folHlink>
        <a:srgbClr val="D99BBA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ilored">
      <a:fillStyleLst>
        <a:gradFill rotWithShape="1">
          <a:gsLst>
            <a:gs pos="0">
              <a:schemeClr val="phClr">
                <a:tint val="90000"/>
                <a:satMod val="125000"/>
              </a:schemeClr>
            </a:gs>
            <a:gs pos="100000">
              <a:schemeClr val="phClr">
                <a:shade val="80000"/>
                <a:sat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atMod val="150000"/>
              </a:schemeClr>
            </a:gs>
            <a:gs pos="35000">
              <a:schemeClr val="phClr">
                <a:tint val="65000"/>
                <a:satMod val="175000"/>
              </a:schemeClr>
            </a:gs>
            <a:gs pos="100000">
              <a:schemeClr val="phClr">
                <a:tint val="55000"/>
                <a:satMod val="200000"/>
              </a:schemeClr>
            </a:gs>
            <a:gs pos="100000">
              <a:schemeClr val="phClr">
                <a:tint val="50000"/>
                <a:satMod val="225000"/>
              </a:schemeClr>
            </a:gs>
          </a:gsLst>
          <a:path path="circle">
            <a:fillToRect l="10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8000"/>
                <a:satMod val="115000"/>
              </a:schemeClr>
              <a:schemeClr val="phClr">
                <a:tint val="84000"/>
                <a:satMod val="135000"/>
              </a:schemeClr>
            </a:duotone>
          </a:blip>
          <a:tile tx="0" ty="0" sx="100000" sy="100000" flip="none" algn="tl"/>
        </a:blipFill>
      </a:fillStyleLst>
      <a:lnStyleLst>
        <a:ln w="63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95000"/>
              <a:alpha val="90000"/>
              <a:satMod val="115000"/>
            </a:schemeClr>
          </a:solidFill>
          <a:prstDash val="solid"/>
        </a:ln>
      </a:lnStyleLst>
      <a:effectStyleLst>
        <a:effectStyle>
          <a:effectLst>
            <a:softEdge rad="25400"/>
          </a:effectLst>
        </a:effectStyle>
        <a:effectStyle>
          <a:effectLst>
            <a:innerShdw blurRad="76200" dist="12700" dir="13500000">
              <a:srgbClr val="FFFFFF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3600000"/>
            </a:lightRig>
          </a:scene3d>
          <a:sp3d>
            <a:bevelT w="12700" h="25400" prst="softRound"/>
          </a:sp3d>
        </a:effectStyle>
        <a:effectStyle>
          <a:effectLst>
            <a:outerShdw blurRad="38100" dist="25400" dir="5400000" sx="102000" sy="102000" rotWithShape="0">
              <a:srgbClr val="80808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woPt" dir="l">
              <a:rot lat="0" lon="0" rev="4200000"/>
            </a:lightRig>
          </a:scene3d>
          <a:sp3d prstMaterial="softmetal">
            <a:bevelT w="127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80000"/>
                <a:shade val="99000"/>
                <a:satMod val="1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82000"/>
                <a:satMod val="115000"/>
              </a:schemeClr>
              <a:schemeClr val="phClr">
                <a:tint val="90000"/>
                <a:satMod val="13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Tailored</Template>
  <TotalTime>20997</TotalTime>
  <Words>1212</Words>
  <Application>Microsoft Macintosh PowerPoint</Application>
  <PresentationFormat>On-screen Show (4:3)</PresentationFormat>
  <Paragraphs>204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Bookman Old Style</vt:lpstr>
      <vt:lpstr>Calibri</vt:lpstr>
      <vt:lpstr>Wingdings</vt:lpstr>
      <vt:lpstr>Arial</vt:lpstr>
      <vt:lpstr>Tailored</vt:lpstr>
      <vt:lpstr>Quick Chat:  Air Pressure</vt:lpstr>
      <vt:lpstr>Weather: Ch 17, 19, 20, 21</vt:lpstr>
      <vt:lpstr>Ch 17.2: Heating the Atmosphere - pg 483  Why is heat transferred?</vt:lpstr>
      <vt:lpstr>Conduction</vt:lpstr>
      <vt:lpstr>Convection</vt:lpstr>
      <vt:lpstr>Radiation</vt:lpstr>
      <vt:lpstr>What can happen to solar radiation?</vt:lpstr>
      <vt:lpstr>Ch 17.3: Temperature Controls – pg 488  Why do temperatures vary?</vt:lpstr>
      <vt:lpstr>Land vs Water </vt:lpstr>
      <vt:lpstr>Land and Water</vt:lpstr>
      <vt:lpstr>Geographic position: West vs. East Coasts</vt:lpstr>
      <vt:lpstr>Geographic position: Mountains as barriers</vt:lpstr>
      <vt:lpstr>Altitude</vt:lpstr>
      <vt:lpstr>What is albedo?</vt:lpstr>
      <vt:lpstr>Ch 19.1: Understanding Air Presure – pg 532</vt:lpstr>
      <vt:lpstr>What causes winds?</vt:lpstr>
      <vt:lpstr>3 Factors that control wind</vt:lpstr>
      <vt:lpstr>3 Factors that control wind</vt:lpstr>
      <vt:lpstr>3 Factors that control wind</vt:lpstr>
      <vt:lpstr>PowerPoint Presentation</vt:lpstr>
      <vt:lpstr>Ch 19.2: Pressure Centers &amp; Winds – pg 537  Low Pressure vs High Pressure</vt:lpstr>
      <vt:lpstr>PowerPoint Presentation</vt:lpstr>
      <vt:lpstr>Global Winds</vt:lpstr>
      <vt:lpstr>Ch 19.3: Regional Wind Systems – pg 543</vt:lpstr>
      <vt:lpstr>Land and Sea Breeze Animation</vt:lpstr>
      <vt:lpstr>How are winds named?</vt:lpstr>
      <vt:lpstr>El Nino vs. La Nina</vt:lpstr>
      <vt:lpstr>Ch 20.1:  Air Masses – pg 558</vt:lpstr>
      <vt:lpstr>Air masses</vt:lpstr>
      <vt:lpstr>PowerPoint Presentation</vt:lpstr>
      <vt:lpstr>PowerPoint Presentation</vt:lpstr>
      <vt:lpstr>Ch 20.2: Fronts – pg 564   How do fronts form?</vt:lpstr>
      <vt:lpstr>Types of Fronts </vt:lpstr>
      <vt:lpstr>Types of Fronts</vt:lpstr>
      <vt:lpstr>Ch 21.1, 3:  Factors Affecting Climate</vt:lpstr>
      <vt:lpstr>Ch 21.1, 3:  Factors Affecting Climate</vt:lpstr>
      <vt:lpstr>Ch 21.1, 3:  Factors Affecting Climate</vt:lpstr>
      <vt:lpstr>Ch 21.1, 3:  Factors Affecting Climate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Weather!</dc:title>
  <dc:creator>Malinda Burk</dc:creator>
  <cp:lastModifiedBy>Microsoft Office User</cp:lastModifiedBy>
  <cp:revision>57</cp:revision>
  <cp:lastPrinted>2013-05-14T16:20:48Z</cp:lastPrinted>
  <dcterms:created xsi:type="dcterms:W3CDTF">2013-05-14T15:38:24Z</dcterms:created>
  <dcterms:modified xsi:type="dcterms:W3CDTF">2017-05-04T15:43:50Z</dcterms:modified>
</cp:coreProperties>
</file>