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2" r:id="rId3"/>
    <p:sldId id="264" r:id="rId4"/>
    <p:sldId id="265" r:id="rId5"/>
    <p:sldId id="270" r:id="rId6"/>
    <p:sldId id="257" r:id="rId7"/>
    <p:sldId id="292" r:id="rId8"/>
    <p:sldId id="259" r:id="rId9"/>
    <p:sldId id="260" r:id="rId10"/>
    <p:sldId id="293" r:id="rId11"/>
    <p:sldId id="288" r:id="rId12"/>
    <p:sldId id="289" r:id="rId13"/>
    <p:sldId id="290" r:id="rId14"/>
    <p:sldId id="266" r:id="rId15"/>
    <p:sldId id="267" r:id="rId16"/>
    <p:sldId id="268" r:id="rId17"/>
    <p:sldId id="291" r:id="rId18"/>
    <p:sldId id="287" r:id="rId19"/>
    <p:sldId id="272" r:id="rId20"/>
    <p:sldId id="285" r:id="rId21"/>
    <p:sldId id="284" r:id="rId22"/>
    <p:sldId id="286" r:id="rId23"/>
    <p:sldId id="283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75" autoAdjust="0"/>
    <p:restoredTop sz="94660"/>
  </p:normalViewPr>
  <p:slideViewPr>
    <p:cSldViewPr>
      <p:cViewPr varScale="1">
        <p:scale>
          <a:sx n="49" d="100"/>
          <a:sy n="49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2EA92-6A81-4945-BFAD-FECE3FEE730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68A0A-0D7C-2B40-83C6-ABEB8D51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17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57184-059E-4585-9808-A6FB660DF199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D7812-BEFA-48FD-BEE8-834A19F3DD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Helps with KTM comp</a:t>
            </a:r>
            <a:r>
              <a:rPr lang="en-US" baseline="0" dirty="0" smtClean="0"/>
              <a:t> assign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1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Helps with KTM comp</a:t>
            </a:r>
            <a:r>
              <a:rPr lang="en-US" baseline="0" dirty="0" smtClean="0"/>
              <a:t> assign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58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Pre-teaching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move to the right,</a:t>
            </a:r>
            <a:r>
              <a:rPr lang="en-US" baseline="0" dirty="0" smtClean="0"/>
              <a:t> more energy is required and as you move to the left, more energy is removed</a:t>
            </a:r>
          </a:p>
          <a:p>
            <a:r>
              <a:rPr lang="en-US" baseline="0" dirty="0" smtClean="0"/>
              <a:t>If this were a temperature vs. energy graph, where would the latent heat be?  How do you know?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Axes are labeled: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axis is temperature, </a:t>
            </a:r>
            <a:r>
              <a:rPr lang="en-US" baseline="0" dirty="0" err="1" smtClean="0"/>
              <a:t>x</a:t>
            </a:r>
            <a:r>
              <a:rPr lang="en-US" baseline="0" dirty="0" smtClean="0"/>
              <a:t> axis is time or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Kind</a:t>
            </a:r>
            <a:r>
              <a:rPr lang="en-US" baseline="0" dirty="0" smtClean="0"/>
              <a:t> of skip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END OF LECTURE:  think-pair-share describing heating curve of water using </a:t>
            </a:r>
            <a:r>
              <a:rPr lang="en-US" baseline="0" dirty="0" err="1" smtClean="0"/>
              <a:t>vocab</a:t>
            </a:r>
            <a:r>
              <a:rPr lang="en-US" baseline="0" dirty="0" smtClean="0"/>
              <a:t>: 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</a:t>
            </a:r>
            <a:r>
              <a:rPr lang="en-US" baseline="0" dirty="0" smtClean="0"/>
              <a:t>, latent heat, energy, intermolecular forces,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 through</a:t>
            </a:r>
            <a:r>
              <a:rPr lang="en-US" baseline="0" dirty="0" smtClean="0"/>
              <a:t>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Fly through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STOP HERE 1/29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here on</a:t>
            </a:r>
            <a:r>
              <a:rPr lang="en-US" baseline="0" dirty="0" smtClean="0"/>
              <a:t> 2/6 lecture day to review S,L,G and intro heating curve.</a:t>
            </a:r>
          </a:p>
          <a:p>
            <a:r>
              <a:rPr lang="en-US" baseline="0" dirty="0" smtClean="0"/>
              <a:t>What do you know about Solids regarding particle arrangement, shape, volume, behavior?  Liquids?  Gases?  </a:t>
            </a:r>
            <a:br>
              <a:rPr lang="en-US" baseline="0" dirty="0" smtClean="0"/>
            </a:br>
            <a:r>
              <a:rPr lang="en-US" baseline="0" dirty="0" smtClean="0"/>
              <a:t>Draw chart.</a:t>
            </a:r>
          </a:p>
          <a:p>
            <a:r>
              <a:rPr lang="en-US" baseline="0" dirty="0" smtClean="0"/>
              <a:t>Phase changes:  add energy as you go around clockwise, take away energy as you go around counter clockwise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7812-BEFA-48FD-BEE8-834A19F3DD6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1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692671C-71BE-45D1-B448-C3E991308B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8F6165E-C41A-492B-8B6D-2A6435049685}" type="datetimeFigureOut">
              <a:rPr lang="en-US" smtClean="0"/>
              <a:pPr/>
              <a:t>1/13/16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highered.mcgraw-hill.com/sites/0072495855/student_view0/chapter2/animation__how_diffusion_works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setute.com.au/intermof.html" TargetMode="External"/><Relationship Id="rId3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setute.com.au/intermof.html" TargetMode="External"/><Relationship Id="rId3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4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05001"/>
            <a:ext cx="8229600" cy="1524000"/>
          </a:xfrm>
        </p:spPr>
        <p:txBody>
          <a:bodyPr/>
          <a:lstStyle/>
          <a:p>
            <a:pPr algn="ctr"/>
            <a:r>
              <a:rPr lang="en-US" sz="5700" dirty="0" smtClean="0"/>
              <a:t>Chapter </a:t>
            </a:r>
            <a:r>
              <a:rPr lang="en-US" sz="5700" dirty="0" smtClean="0"/>
              <a:t>3: States of Matter</a:t>
            </a:r>
            <a:endParaRPr lang="en-US" sz="5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66294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Ch. 3.1:  Solids, Liquids, and Gases</a:t>
            </a:r>
          </a:p>
          <a:p>
            <a:r>
              <a:rPr lang="en-US" sz="3200" dirty="0" smtClean="0"/>
              <a:t>Ch. 3.3:  Phase Changes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3.3:  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Phase change – reversible physical change that occurs when a substance changes from one state of matter to another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110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52800" y="1295400"/>
            <a:ext cx="2365623" cy="1182811"/>
            <a:chOff x="3008188" y="151"/>
            <a:chExt cx="2365623" cy="1182811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3008188" y="151"/>
              <a:ext cx="2365623" cy="118281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042831" y="34794"/>
              <a:ext cx="2296337" cy="11135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94310" tIns="194310" rIns="194310" bIns="194310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100" kern="1200" dirty="0" smtClean="0"/>
                <a:t>Solid</a:t>
              </a:r>
              <a:endParaRPr lang="en-US" sz="51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800" y="4724400"/>
            <a:ext cx="2365623" cy="1182811"/>
            <a:chOff x="304799" y="3352812"/>
            <a:chExt cx="2365623" cy="1182811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304799" y="3352812"/>
              <a:ext cx="2365623" cy="118281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39442" y="3387455"/>
              <a:ext cx="2296337" cy="11135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94310" tIns="194310" rIns="194310" bIns="194310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100" kern="1200" dirty="0" smtClean="0"/>
                <a:t>Gas</a:t>
              </a:r>
              <a:endParaRPr lang="en-US" sz="51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72200" y="4648200"/>
            <a:ext cx="2365623" cy="1182811"/>
            <a:chOff x="5943604" y="3352794"/>
            <a:chExt cx="2365623" cy="1182811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5943604" y="3352794"/>
              <a:ext cx="2365623" cy="118281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5978247" y="3387437"/>
              <a:ext cx="2296337" cy="11135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94310" tIns="194310" rIns="194310" bIns="194310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100" kern="1200" dirty="0" smtClean="0"/>
                <a:t>Liquid</a:t>
              </a:r>
              <a:endParaRPr lang="en-US" sz="51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86400" y="2514600"/>
            <a:ext cx="940016" cy="2332077"/>
            <a:chOff x="5267727" y="1131811"/>
            <a:chExt cx="940016" cy="2332077"/>
          </a:xfrm>
        </p:grpSpPr>
        <p:sp>
          <p:nvSpPr>
            <p:cNvPr id="14" name="Right Arrow 13"/>
            <p:cNvSpPr/>
            <p:nvPr/>
          </p:nvSpPr>
          <p:spPr>
            <a:xfrm rot="2927768">
              <a:off x="4571696" y="1827842"/>
              <a:ext cx="2332077" cy="940016"/>
            </a:xfrm>
            <a:prstGeom prst="righ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Right Arrow 4"/>
            <p:cNvSpPr/>
            <p:nvPr/>
          </p:nvSpPr>
          <p:spPr>
            <a:xfrm rot="2927768">
              <a:off x="4853701" y="2015845"/>
              <a:ext cx="1768067" cy="5640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Melting</a:t>
              </a:r>
              <a:endParaRPr lang="en-US" sz="2700" kern="1200" dirty="0"/>
            </a:p>
          </p:txBody>
        </p:sp>
      </p:grpSp>
      <p:sp>
        <p:nvSpPr>
          <p:cNvPr id="16" name="Right Arrow 15"/>
          <p:cNvSpPr/>
          <p:nvPr/>
        </p:nvSpPr>
        <p:spPr>
          <a:xfrm rot="13574325" flipV="1">
            <a:off x="5444688" y="2687851"/>
            <a:ext cx="2590800" cy="9906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Freezing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2971800" y="4419600"/>
            <a:ext cx="2971800" cy="990600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Vaporization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124200" y="5334000"/>
            <a:ext cx="2934486" cy="871183"/>
            <a:chOff x="2856717" y="3773765"/>
            <a:chExt cx="2934486" cy="871183"/>
          </a:xfrm>
        </p:grpSpPr>
        <p:sp>
          <p:nvSpPr>
            <p:cNvPr id="19" name="Left Arrow 18"/>
            <p:cNvSpPr/>
            <p:nvPr/>
          </p:nvSpPr>
          <p:spPr>
            <a:xfrm rot="10799989">
              <a:off x="2856717" y="3773765"/>
              <a:ext cx="2934486" cy="871183"/>
            </a:xfrm>
            <a:prstGeom prst="lef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Left Arrow 4"/>
            <p:cNvSpPr/>
            <p:nvPr/>
          </p:nvSpPr>
          <p:spPr>
            <a:xfrm rot="21599989">
              <a:off x="3118072" y="3948002"/>
              <a:ext cx="2411776" cy="522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Condensation</a:t>
              </a:r>
              <a:endParaRPr lang="en-US" sz="27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28800" y="2438400"/>
            <a:ext cx="924769" cy="2229903"/>
            <a:chOff x="1969026" y="1110026"/>
            <a:chExt cx="924769" cy="2229903"/>
          </a:xfrm>
        </p:grpSpPr>
        <p:sp>
          <p:nvSpPr>
            <p:cNvPr id="25" name="Left Arrow 24"/>
            <p:cNvSpPr/>
            <p:nvPr/>
          </p:nvSpPr>
          <p:spPr>
            <a:xfrm rot="18532840">
              <a:off x="1316459" y="1762593"/>
              <a:ext cx="2229903" cy="924769"/>
            </a:xfrm>
            <a:prstGeom prst="lef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Left Arrow 4"/>
            <p:cNvSpPr/>
            <p:nvPr/>
          </p:nvSpPr>
          <p:spPr>
            <a:xfrm rot="18532840">
              <a:off x="1593890" y="1947547"/>
              <a:ext cx="1675041" cy="55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Sublimation</a:t>
              </a:r>
              <a:endParaRPr lang="en-US" sz="27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 rot="11032648">
            <a:off x="1169746" y="1791189"/>
            <a:ext cx="924769" cy="2229903"/>
            <a:chOff x="1969026" y="1110026"/>
            <a:chExt cx="924769" cy="2229903"/>
          </a:xfrm>
        </p:grpSpPr>
        <p:sp>
          <p:nvSpPr>
            <p:cNvPr id="27" name="Left Arrow 26"/>
            <p:cNvSpPr/>
            <p:nvPr/>
          </p:nvSpPr>
          <p:spPr>
            <a:xfrm rot="18374962">
              <a:off x="1316459" y="1762593"/>
              <a:ext cx="2229903" cy="924769"/>
            </a:xfrm>
            <a:prstGeom prst="lef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Left Arrow 4"/>
            <p:cNvSpPr/>
            <p:nvPr/>
          </p:nvSpPr>
          <p:spPr>
            <a:xfrm rot="18532840">
              <a:off x="1581028" y="1953699"/>
              <a:ext cx="1675041" cy="5218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Deposition</a:t>
              </a:r>
              <a:endParaRPr lang="en-US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279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effectLst/>
                <a:latin typeface="Arial" charset="0"/>
              </a:rPr>
              <a:t>Ideal Gases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sz="3600" dirty="0">
                <a:effectLst/>
                <a:latin typeface="Arial" charset="0"/>
              </a:rPr>
              <a:t>We are going to </a:t>
            </a:r>
            <a:r>
              <a:rPr lang="en-US" sz="3600" i="1" dirty="0">
                <a:effectLst/>
                <a:latin typeface="Arial" charset="0"/>
              </a:rPr>
              <a:t>assume</a:t>
            </a:r>
            <a:r>
              <a:rPr lang="en-US" sz="3600" dirty="0">
                <a:effectLst/>
                <a:latin typeface="Arial" charset="0"/>
              </a:rPr>
              <a:t> the gases behave </a:t>
            </a:r>
            <a:r>
              <a:rPr lang="ja-JP" altLang="en-US" sz="3600" dirty="0">
                <a:effectLst/>
                <a:latin typeface="Arial" charset="0"/>
              </a:rPr>
              <a:t>“</a:t>
            </a:r>
            <a:r>
              <a:rPr lang="en-US" sz="3600" dirty="0">
                <a:effectLst/>
                <a:latin typeface="Arial" charset="0"/>
              </a:rPr>
              <a:t>ideally</a:t>
            </a:r>
            <a:r>
              <a:rPr lang="ja-JP" altLang="en-US" sz="3600" dirty="0">
                <a:effectLst/>
                <a:latin typeface="Arial" charset="0"/>
              </a:rPr>
              <a:t>”</a:t>
            </a:r>
            <a:r>
              <a:rPr lang="en-US" sz="3600" dirty="0">
                <a:effectLst/>
                <a:latin typeface="Arial" charset="0"/>
              </a:rPr>
              <a:t>- in other words, they </a:t>
            </a:r>
            <a:r>
              <a:rPr lang="en-US" sz="3600" u="sng" dirty="0">
                <a:solidFill>
                  <a:srgbClr val="FFFF00"/>
                </a:solidFill>
                <a:effectLst/>
                <a:latin typeface="Arial" charset="0"/>
              </a:rPr>
              <a:t>obey the Gas Laws</a:t>
            </a:r>
            <a:r>
              <a:rPr lang="en-US" sz="3600" dirty="0">
                <a:effectLst/>
                <a:latin typeface="Arial" charset="0"/>
              </a:rPr>
              <a:t> under all conditions of temperature and pressure</a:t>
            </a:r>
          </a:p>
          <a:p>
            <a:pPr eaLnBrk="1" hangingPunct="1"/>
            <a:r>
              <a:rPr lang="en-US" sz="3600" i="1" dirty="0">
                <a:effectLst/>
                <a:latin typeface="Arial" charset="0"/>
              </a:rPr>
              <a:t>An ideal gas does </a:t>
            </a:r>
            <a:r>
              <a:rPr lang="en-US" sz="3600" i="1" u="sng" dirty="0">
                <a:effectLst/>
                <a:latin typeface="Arial" charset="0"/>
              </a:rPr>
              <a:t>not</a:t>
            </a:r>
            <a:r>
              <a:rPr lang="en-US" sz="3600" i="1" dirty="0">
                <a:effectLst/>
                <a:latin typeface="Arial" charset="0"/>
              </a:rPr>
              <a:t> really exist</a:t>
            </a:r>
            <a:r>
              <a:rPr lang="en-US" sz="3600" dirty="0">
                <a:effectLst/>
                <a:latin typeface="Arial" charset="0"/>
              </a:rPr>
              <a:t>, but it makes the math easier and is a close approximation.</a:t>
            </a:r>
          </a:p>
          <a:p>
            <a:pPr eaLnBrk="1" hangingPunct="1"/>
            <a:r>
              <a:rPr lang="en-US" sz="3600" dirty="0">
                <a:effectLst/>
                <a:latin typeface="Arial" charset="0"/>
              </a:rPr>
              <a:t>Particles have no volume?  Wrong!</a:t>
            </a:r>
          </a:p>
          <a:p>
            <a:pPr eaLnBrk="1" hangingPunct="1"/>
            <a:r>
              <a:rPr lang="en-US" sz="3600" dirty="0">
                <a:effectLst/>
                <a:latin typeface="Arial" charset="0"/>
              </a:rPr>
              <a:t>No attractive forces?  Wrong!</a:t>
            </a:r>
            <a:endParaRPr lang="en-US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432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effectLst/>
                <a:latin typeface="Arial" charset="0"/>
              </a:rPr>
              <a:t>Ideal Gases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300" dirty="0">
                <a:effectLst/>
                <a:latin typeface="Arial" charset="0"/>
              </a:rPr>
              <a:t>There are no gases for which this is true (acting </a:t>
            </a:r>
            <a:r>
              <a:rPr lang="ja-JP" altLang="en-US" sz="4300" dirty="0">
                <a:effectLst/>
                <a:latin typeface="Arial" charset="0"/>
              </a:rPr>
              <a:t>“</a:t>
            </a:r>
            <a:r>
              <a:rPr lang="en-US" sz="4300" dirty="0">
                <a:effectLst/>
                <a:latin typeface="Arial" charset="0"/>
              </a:rPr>
              <a:t>ideal</a:t>
            </a:r>
            <a:r>
              <a:rPr lang="ja-JP" altLang="en-US" sz="4300" dirty="0">
                <a:effectLst/>
                <a:latin typeface="Arial" charset="0"/>
              </a:rPr>
              <a:t>”</a:t>
            </a:r>
            <a:r>
              <a:rPr lang="en-US" sz="4300" dirty="0">
                <a:effectLst/>
                <a:latin typeface="Arial" charset="0"/>
              </a:rPr>
              <a:t>); however,</a:t>
            </a:r>
          </a:p>
          <a:p>
            <a:pPr eaLnBrk="1" hangingPunct="1">
              <a:lnSpc>
                <a:spcPct val="90000"/>
              </a:lnSpc>
            </a:pPr>
            <a:r>
              <a:rPr lang="en-US" sz="4300" dirty="0">
                <a:effectLst/>
                <a:latin typeface="Arial" charset="0"/>
              </a:rPr>
              <a:t>Real gases behave this way at   a) </a:t>
            </a:r>
            <a:r>
              <a:rPr lang="en-US" sz="4300" u="sng" dirty="0">
                <a:solidFill>
                  <a:srgbClr val="FFFF00"/>
                </a:solidFill>
                <a:effectLst/>
                <a:latin typeface="Arial" charset="0"/>
              </a:rPr>
              <a:t>high temperature</a:t>
            </a:r>
            <a:r>
              <a:rPr lang="en-US" sz="4300" dirty="0">
                <a:effectLst/>
                <a:latin typeface="Arial" charset="0"/>
              </a:rPr>
              <a:t>, and            b) </a:t>
            </a:r>
            <a:r>
              <a:rPr lang="en-US" sz="4300" u="sng" dirty="0">
                <a:solidFill>
                  <a:srgbClr val="FFFF00"/>
                </a:solidFill>
                <a:effectLst/>
                <a:latin typeface="Arial" charset="0"/>
              </a:rPr>
              <a:t>low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4300" dirty="0">
                <a:effectLst/>
                <a:latin typeface="Arial" charset="0"/>
                <a:ea typeface="ＭＳ Ｐゴシック" charset="0"/>
              </a:rPr>
              <a:t>Because at these conditions, a gas will </a:t>
            </a:r>
            <a:r>
              <a:rPr lang="en-US" sz="5400" b="1" u="sng" dirty="0">
                <a:solidFill>
                  <a:srgbClr val="FFFF00"/>
                </a:solidFill>
                <a:effectLst/>
                <a:latin typeface="Arial" charset="0"/>
                <a:ea typeface="ＭＳ Ｐゴシック" charset="0"/>
              </a:rPr>
              <a:t>stay</a:t>
            </a:r>
            <a:r>
              <a:rPr lang="en-US" sz="5400" b="1" dirty="0">
                <a:solidFill>
                  <a:srgbClr val="FFFF00"/>
                </a:solidFill>
                <a:effectLst/>
                <a:latin typeface="Arial" charset="0"/>
                <a:ea typeface="ＭＳ Ｐゴシック" charset="0"/>
              </a:rPr>
              <a:t> a gas</a:t>
            </a:r>
            <a:r>
              <a:rPr lang="en-US" sz="4300" dirty="0" smtClean="0">
                <a:effectLst/>
                <a:latin typeface="Arial" charset="0"/>
                <a:ea typeface="ＭＳ Ｐゴシック" charset="0"/>
              </a:rPr>
              <a:t>!</a:t>
            </a:r>
            <a:endParaRPr lang="en-US" sz="4300" dirty="0"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25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6248400" cy="2438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 particle has enough kinetic (moving) energy to escape from other particles.</a:t>
            </a:r>
          </a:p>
        </p:txBody>
      </p:sp>
      <p:pic>
        <p:nvPicPr>
          <p:cNvPr id="8194" name="Picture 2" descr="Individual molecules can escap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6800" y="1524000"/>
            <a:ext cx="2971800" cy="29718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40386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2 ways: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b="1" dirty="0" smtClean="0"/>
              <a:t> Evaporation:</a:t>
            </a:r>
            <a:r>
              <a:rPr lang="en-US" sz="2800" dirty="0" smtClean="0"/>
              <a:t>  happens on surface of a </a:t>
            </a:r>
            <a:br>
              <a:rPr lang="en-US" sz="2800" dirty="0" smtClean="0"/>
            </a:br>
            <a:r>
              <a:rPr lang="en-US" sz="2800" dirty="0" smtClean="0"/>
              <a:t>                           liquid at room temperature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b="1" dirty="0" smtClean="0"/>
              <a:t> Boiling</a:t>
            </a:r>
            <a:r>
              <a:rPr lang="en-US" sz="2800" dirty="0" smtClean="0"/>
              <a:t>:  happens throughout liquid at a </a:t>
            </a:r>
            <a:br>
              <a:rPr lang="en-US" sz="2800" dirty="0" smtClean="0"/>
            </a:br>
            <a:r>
              <a:rPr lang="en-US" sz="2800" dirty="0" smtClean="0"/>
              <a:t>                  specific temperature.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Melting Point vs. Boiling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3810000" cy="4800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 become a liquid, the particles gain enough KE to slip out of their ordered arrangement</a:t>
            </a:r>
          </a:p>
          <a:p>
            <a:r>
              <a:rPr lang="en-US" sz="2800" b="1" u="sng" dirty="0"/>
              <a:t>Heat of </a:t>
            </a:r>
            <a:r>
              <a:rPr lang="en-US" sz="2800" b="1" u="sng" dirty="0" smtClean="0"/>
              <a:t>fusion</a:t>
            </a:r>
            <a:r>
              <a:rPr lang="en-US" sz="2800" u="sng" dirty="0" smtClean="0"/>
              <a:t>:</a:t>
            </a:r>
            <a:r>
              <a:rPr lang="en-US" sz="2800" dirty="0" smtClean="0"/>
              <a:t>  </a:t>
            </a:r>
            <a:r>
              <a:rPr lang="en-US" sz="2800" dirty="0"/>
              <a:t>energy required to change a </a:t>
            </a:r>
            <a:r>
              <a:rPr lang="en-US" sz="2800" dirty="0" smtClean="0"/>
              <a:t>solid to </a:t>
            </a:r>
            <a:r>
              <a:rPr lang="en-US" sz="2800" dirty="0"/>
              <a:t>a </a:t>
            </a:r>
            <a:r>
              <a:rPr lang="en-US" sz="2800" dirty="0" smtClean="0"/>
              <a:t>liquid.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1524000"/>
            <a:ext cx="3810000" cy="4800600"/>
          </a:xfrm>
          <a:prstGeom prst="rect">
            <a:avLst/>
          </a:prstGeom>
          <a:ln>
            <a:solidFill>
              <a:srgbClr val="2F2B2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To become a gas, the pressure of a vapor in the liquid must be higher than the pressure of the air on the surface.</a:t>
            </a:r>
          </a:p>
          <a:p>
            <a:r>
              <a:rPr lang="en-US" sz="2800" b="1" u="sng" dirty="0"/>
              <a:t>Heat of vaporization</a:t>
            </a:r>
            <a:r>
              <a:rPr lang="en-US" sz="2800" u="sng" dirty="0"/>
              <a:t>:</a:t>
            </a:r>
            <a:r>
              <a:rPr lang="en-US" sz="2800" dirty="0"/>
              <a:t>  energy required to change a liquid to a gas.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u="sng" dirty="0" smtClean="0"/>
              <a:t>Diffusion:</a:t>
            </a:r>
            <a:r>
              <a:rPr lang="en-US" sz="3000" b="1" dirty="0" smtClean="0"/>
              <a:t>  </a:t>
            </a:r>
            <a:r>
              <a:rPr lang="en-US" sz="3000" dirty="0" smtClean="0"/>
              <a:t>Spreading of particles throughout a given volume unit they are evenly distributed.</a:t>
            </a:r>
          </a:p>
          <a:p>
            <a:pPr lvl="1"/>
            <a:r>
              <a:rPr lang="en-US" sz="3000" dirty="0" smtClean="0"/>
              <a:t>Example:  spraying perfume in a room</a:t>
            </a:r>
          </a:p>
          <a:p>
            <a:r>
              <a:rPr lang="en-US" sz="2800" dirty="0" smtClean="0">
                <a:hlinkClick r:id="rId3"/>
              </a:rPr>
              <a:t>http://highered.mcgraw-hill.com/sites/0072495855/student_view0/chapter2/animation__how_diffusion_works.html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u="sng" dirty="0"/>
              <a:t>Latent Heat </a:t>
            </a:r>
            <a:r>
              <a:rPr lang="en-US" sz="3500" dirty="0"/>
              <a:t>(enthalpy) is the "hidden" heat when a substance absorbs or releases heat without producing a change in the temperature of the substance, </a:t>
            </a:r>
            <a:r>
              <a:rPr lang="en-US" sz="3500" dirty="0" err="1"/>
              <a:t>eg</a:t>
            </a:r>
            <a:r>
              <a:rPr lang="en-US" sz="3500" dirty="0"/>
              <a:t>, during a change of state.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dirty="0" smtClean="0"/>
              <a:t>Pre-teach </a:t>
            </a:r>
            <a:r>
              <a:rPr lang="en-US" sz="4900" dirty="0" err="1" smtClean="0"/>
              <a:t>vocab</a:t>
            </a:r>
            <a:r>
              <a:rPr lang="en-US" sz="4900" dirty="0" smtClean="0"/>
              <a:t>:  Latent Heat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291605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dirty="0" smtClean="0"/>
              <a:t>Pre-teach </a:t>
            </a:r>
            <a:r>
              <a:rPr lang="en-US" sz="4900" dirty="0" err="1" smtClean="0"/>
              <a:t>vocab</a:t>
            </a:r>
            <a:r>
              <a:rPr lang="en-US" sz="4900" dirty="0" smtClean="0"/>
              <a:t>:  Latent Heat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581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Latent Heat (enthalpy) </a:t>
            </a:r>
            <a:r>
              <a:rPr lang="en-US" u="sng" dirty="0" smtClean="0"/>
              <a:t>of Fusion </a:t>
            </a:r>
            <a:r>
              <a:rPr lang="en-US" dirty="0" smtClean="0"/>
              <a:t>is the heat absorbed per mole when a substance changes state from solid to liquid at constant temperature (melting point). </a:t>
            </a:r>
          </a:p>
          <a:p>
            <a:r>
              <a:rPr lang="en-US" dirty="0" smtClean="0"/>
              <a:t>Latent Heat (enthalpy) </a:t>
            </a:r>
            <a:r>
              <a:rPr lang="en-US" u="sng" dirty="0" smtClean="0"/>
              <a:t>of Vaporization </a:t>
            </a:r>
            <a:r>
              <a:rPr lang="en-US" dirty="0" smtClean="0"/>
              <a:t>(</a:t>
            </a:r>
            <a:r>
              <a:rPr lang="en-US" dirty="0" err="1" smtClean="0"/>
              <a:t>vaporisation</a:t>
            </a:r>
            <a:r>
              <a:rPr lang="en-US" dirty="0" smtClean="0"/>
              <a:t>) is the heat absorbed per mole when a substance changes state from liquid to gas at constant temperature (boiling point). </a:t>
            </a:r>
          </a:p>
          <a:p>
            <a:r>
              <a:rPr lang="en-US" dirty="0" smtClean="0"/>
              <a:t>Latent Heat (enthalpy</a:t>
            </a:r>
            <a:r>
              <a:rPr lang="en-US" u="sng" dirty="0" smtClean="0"/>
              <a:t>) of Sublimation </a:t>
            </a:r>
            <a:r>
              <a:rPr lang="en-US" dirty="0" smtClean="0"/>
              <a:t>is the heat absorbed per mole when a substance changes state from solid to gas, without going through the liquid phase, at constant temperature.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3469341"/>
          </a:xfrm>
        </p:spPr>
        <p:txBody>
          <a:bodyPr/>
          <a:lstStyle/>
          <a:p>
            <a:pPr algn="ctr"/>
            <a:r>
              <a:rPr lang="en-US" dirty="0" smtClean="0"/>
              <a:t>Adding energy changes the state </a:t>
            </a:r>
            <a:br>
              <a:rPr lang="en-US" dirty="0" smtClean="0"/>
            </a:br>
            <a:r>
              <a:rPr lang="en-US" dirty="0" smtClean="0"/>
              <a:t>of matter!</a:t>
            </a:r>
            <a:endParaRPr lang="en-US" dirty="0"/>
          </a:p>
        </p:txBody>
      </p:sp>
      <p:pic>
        <p:nvPicPr>
          <p:cNvPr id="48130" name="Picture 2" descr="Addition of Energy changes st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8382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638800" cy="434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Particles packed tightly together and constantly vibrating in place.</a:t>
            </a:r>
          </a:p>
          <a:p>
            <a:r>
              <a:rPr lang="en-US" sz="2800" dirty="0" smtClean="0"/>
              <a:t>Form a geometric arrangement, which give it specific chemical and physical properties.</a:t>
            </a:r>
          </a:p>
          <a:p>
            <a:r>
              <a:rPr lang="en-US" sz="2800" dirty="0" smtClean="0"/>
              <a:t>Solids have their own shape and a definite shape and volume </a:t>
            </a:r>
            <a:endParaRPr lang="en-US" sz="2800" dirty="0"/>
          </a:p>
        </p:txBody>
      </p:sp>
      <p:pic>
        <p:nvPicPr>
          <p:cNvPr id="4098" name="Picture 2" descr="http://www.dmturner.org/Teacher/Pictures/soli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810000"/>
            <a:ext cx="2743200" cy="2743200"/>
          </a:xfrm>
          <a:prstGeom prst="rect">
            <a:avLst/>
          </a:prstGeom>
          <a:noFill/>
        </p:spPr>
      </p:pic>
      <p:pic>
        <p:nvPicPr>
          <p:cNvPr id="4100" name="Picture 4" descr="http://www.dmturner.org/Teacher/Pictures/solmol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676400"/>
            <a:ext cx="1666875" cy="1666875"/>
          </a:xfrm>
          <a:prstGeom prst="rect">
            <a:avLst/>
          </a:prstGeom>
          <a:noFill/>
        </p:spPr>
      </p:pic>
      <p:pic>
        <p:nvPicPr>
          <p:cNvPr id="14338" name="Picture 2" descr="Atoms move, but stay in posi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28600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Curve</a:t>
            </a:r>
            <a:endParaRPr lang="en-US" dirty="0"/>
          </a:p>
        </p:txBody>
      </p:sp>
      <p:pic>
        <p:nvPicPr>
          <p:cNvPr id="4" name="Content Placeholder 3" descr="Screen shot 2013-01-31 at 9.28.49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3845" r="-13845"/>
          <a:stretch>
            <a:fillRect/>
          </a:stretch>
        </p:blipFill>
        <p:spPr>
          <a:xfrm>
            <a:off x="533400" y="1828800"/>
            <a:ext cx="7977675" cy="4114801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 smtClean="0"/>
              <a:t>Heating Curve explanation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295400"/>
            <a:ext cx="3962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substance is heated at a uniform rate: </a:t>
            </a:r>
          </a:p>
          <a:p>
            <a:r>
              <a:rPr lang="en-US" dirty="0" smtClean="0"/>
              <a:t>Temperature of the solid rises uniformly until the melting point is reached. </a:t>
            </a:r>
          </a:p>
          <a:p>
            <a:r>
              <a:rPr lang="en-US" dirty="0" smtClean="0"/>
              <a:t>At the melting point, heat is absorbed and used to melt the solid without any temperature change (latent heat of fusion), all the energy is going into weakening the </a:t>
            </a:r>
            <a:r>
              <a:rPr lang="en-US" dirty="0" smtClean="0">
                <a:hlinkClick r:id="rId2"/>
              </a:rPr>
              <a:t>intermolecular forces</a:t>
            </a:r>
            <a:r>
              <a:rPr lang="en-US" dirty="0" smtClean="0"/>
              <a:t> between the particles in the solid.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Screen shot 2013-01-31 at 9.28.49 AM.png"/>
          <p:cNvPicPr>
            <a:picLocks noChangeAspect="1"/>
          </p:cNvPicPr>
          <p:nvPr/>
        </p:nvPicPr>
        <p:blipFill>
          <a:blip r:embed="rId3"/>
          <a:srcRect l="-13845" r="-13845"/>
          <a:stretch>
            <a:fillRect/>
          </a:stretch>
        </p:blipFill>
        <p:spPr>
          <a:xfrm>
            <a:off x="-533400" y="2438400"/>
            <a:ext cx="5806073" cy="3625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dirty="0" smtClean="0"/>
              <a:t>Heating Curve explanation cont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066800"/>
            <a:ext cx="38862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all the solid has melted to a liquid, the temperature starts to increase uniformly again until the boiling point is reached. </a:t>
            </a:r>
          </a:p>
          <a:p>
            <a:r>
              <a:rPr lang="en-US" dirty="0" smtClean="0"/>
              <a:t>At the boiling point, heat is absorbed without any change in temperature (latent heat of vaporization), all the energy absorbed is being used to overcome the </a:t>
            </a:r>
            <a:r>
              <a:rPr lang="en-US" dirty="0" smtClean="0">
                <a:hlinkClick r:id="rId2"/>
              </a:rPr>
              <a:t>intermolecular forces</a:t>
            </a:r>
            <a:r>
              <a:rPr lang="en-US" dirty="0" smtClean="0"/>
              <a:t> between the particles in the liquid. </a:t>
            </a:r>
          </a:p>
          <a:p>
            <a:r>
              <a:rPr lang="en-US" dirty="0" smtClean="0"/>
              <a:t>When all the liquid has been vaporized to gas the temperature will once again increase</a:t>
            </a:r>
          </a:p>
          <a:p>
            <a:endParaRPr lang="en-US" dirty="0"/>
          </a:p>
        </p:txBody>
      </p:sp>
      <p:pic>
        <p:nvPicPr>
          <p:cNvPr id="4" name="Content Placeholder 3" descr="Screen shot 2013-01-31 at 9.28.49 AM.png"/>
          <p:cNvPicPr>
            <a:picLocks noChangeAspect="1"/>
          </p:cNvPicPr>
          <p:nvPr/>
        </p:nvPicPr>
        <p:blipFill>
          <a:blip r:embed="rId3"/>
          <a:srcRect l="-13845" r="-13845"/>
          <a:stretch>
            <a:fillRect/>
          </a:stretch>
        </p:blipFill>
        <p:spPr>
          <a:xfrm>
            <a:off x="-685799" y="2362200"/>
            <a:ext cx="6204858" cy="3200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00200"/>
            <a:ext cx="7239000" cy="5029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Latent Heat </a:t>
            </a:r>
            <a:r>
              <a:rPr lang="en-US" dirty="0" smtClean="0"/>
              <a:t>(enthalpy) is the "hidden" heat when a substance absorbs or releases heat without producing a change in the temperature of the substance, </a:t>
            </a:r>
            <a:r>
              <a:rPr lang="en-US" dirty="0" err="1" smtClean="0"/>
              <a:t>eg</a:t>
            </a:r>
            <a:r>
              <a:rPr lang="en-US" dirty="0" smtClean="0"/>
              <a:t>, during a change of state. </a:t>
            </a:r>
          </a:p>
          <a:p>
            <a:r>
              <a:rPr lang="en-US" dirty="0" smtClean="0"/>
              <a:t>Latent Heat (enthalpy) </a:t>
            </a:r>
            <a:r>
              <a:rPr lang="en-US" u="sng" dirty="0" smtClean="0"/>
              <a:t>of Fusion </a:t>
            </a:r>
            <a:r>
              <a:rPr lang="en-US" dirty="0" smtClean="0"/>
              <a:t>is the heat absorbed per mole when a substance changes state from solid to liquid at constant temperature (melting point). </a:t>
            </a:r>
          </a:p>
          <a:p>
            <a:r>
              <a:rPr lang="en-US" dirty="0" smtClean="0"/>
              <a:t>Latent Heat (enthalpy) </a:t>
            </a:r>
            <a:r>
              <a:rPr lang="en-US" u="sng" dirty="0" smtClean="0"/>
              <a:t>of Vaporization </a:t>
            </a:r>
            <a:r>
              <a:rPr lang="en-US" dirty="0" smtClean="0"/>
              <a:t>(</a:t>
            </a:r>
            <a:r>
              <a:rPr lang="en-US" dirty="0" err="1" smtClean="0"/>
              <a:t>vaporisation</a:t>
            </a:r>
            <a:r>
              <a:rPr lang="en-US" dirty="0" smtClean="0"/>
              <a:t>) is the heat absorbed per mole when a substance changes state from liquid to gas at constant temperature (boiling point). </a:t>
            </a:r>
          </a:p>
          <a:p>
            <a:r>
              <a:rPr lang="en-US" dirty="0" smtClean="0"/>
              <a:t>Latent Heat (enthalpy</a:t>
            </a:r>
            <a:r>
              <a:rPr lang="en-US" u="sng" dirty="0" smtClean="0"/>
              <a:t>) of Sublimation </a:t>
            </a:r>
            <a:r>
              <a:rPr lang="en-US" dirty="0" smtClean="0"/>
              <a:t>is the heat absorbed per mole when a substance changes state from solid to gas, without going through the liquid phase, at constant temperature.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259"/>
            <a:ext cx="9144000" cy="1461247"/>
          </a:xfrm>
        </p:spPr>
        <p:txBody>
          <a:bodyPr/>
          <a:lstStyle/>
          <a:p>
            <a:r>
              <a:rPr lang="en-US" dirty="0" smtClean="0"/>
              <a:t>Heating Curve of a liquid</a:t>
            </a:r>
            <a:endParaRPr lang="en-US" dirty="0"/>
          </a:p>
        </p:txBody>
      </p:sp>
      <p:pic>
        <p:nvPicPr>
          <p:cNvPr id="2050" name="Picture 2" descr="http://www.bbc.co.uk/schools/ks3bitesize/science/images/sci_dia_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6705600" cy="50252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010400" y="19812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**Label picture!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638800" cy="434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Particles packed tightly together, but are able to move around more freely.</a:t>
            </a:r>
          </a:p>
          <a:p>
            <a:r>
              <a:rPr lang="en-US" sz="2800" dirty="0" smtClean="0"/>
              <a:t>Liquids can flow; their particles can slide past each other.</a:t>
            </a:r>
          </a:p>
          <a:p>
            <a:r>
              <a:rPr lang="en-US" sz="2800" dirty="0" smtClean="0"/>
              <a:t>Liquids have a definite volume, but take the shape of their container.</a:t>
            </a:r>
            <a:endParaRPr lang="en-US" sz="2800" dirty="0"/>
          </a:p>
        </p:txBody>
      </p:sp>
      <p:pic>
        <p:nvPicPr>
          <p:cNvPr id="31746" name="Picture 2" descr="http://www.dmturner.org/Teacher/Pictures/liqui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505200"/>
            <a:ext cx="3124200" cy="3124200"/>
          </a:xfrm>
          <a:prstGeom prst="rect">
            <a:avLst/>
          </a:prstGeom>
          <a:noFill/>
        </p:spPr>
      </p:pic>
      <p:pic>
        <p:nvPicPr>
          <p:cNvPr id="31748" name="Picture 4" descr="http://www.dmturner.org/Teacher/Pictures/liqmol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447800"/>
            <a:ext cx="166687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638800" cy="434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Particles have enough kinetic (moving) energy to separate and spread far apart or contract.</a:t>
            </a:r>
          </a:p>
          <a:p>
            <a:r>
              <a:rPr lang="en-US" sz="2800" dirty="0" smtClean="0"/>
              <a:t>Gases do not have a fixed volume or shape.  They fill up the space they are in.</a:t>
            </a:r>
            <a:endParaRPr lang="en-US" sz="2800" dirty="0"/>
          </a:p>
        </p:txBody>
      </p:sp>
      <p:pic>
        <p:nvPicPr>
          <p:cNvPr id="33794" name="Picture 2" descr="http://www.dmturner.org/Teacher/Pictures/g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276600"/>
            <a:ext cx="3333750" cy="3333750"/>
          </a:xfrm>
          <a:prstGeom prst="rect">
            <a:avLst/>
          </a:prstGeom>
          <a:noFill/>
        </p:spPr>
      </p:pic>
      <p:pic>
        <p:nvPicPr>
          <p:cNvPr id="33796" name="Picture 4" descr="http://www.dmturner.org/Teacher/Pictures/gasmol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6858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4770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Most common state of matter in the universe.</a:t>
            </a:r>
          </a:p>
          <a:p>
            <a:r>
              <a:rPr lang="en-US" sz="2800" b="1" u="sng" dirty="0" smtClean="0"/>
              <a:t>Plasma:</a:t>
            </a:r>
            <a:r>
              <a:rPr lang="en-US" sz="2800" dirty="0" smtClean="0"/>
              <a:t>  matter made of + and – charged particles, but is neutral overall.  </a:t>
            </a:r>
          </a:p>
          <a:p>
            <a:pPr lvl="1"/>
            <a:r>
              <a:rPr lang="en-US" sz="2400" dirty="0" smtClean="0"/>
              <a:t>The collisions are very intense and cause electrons to be taken away.  </a:t>
            </a:r>
          </a:p>
          <a:p>
            <a:pPr lvl="1"/>
            <a:r>
              <a:rPr lang="en-US" sz="2400" dirty="0" smtClean="0"/>
              <a:t>Examples:  the sun, lightening bolts, neon and fluorescent tubes. </a:t>
            </a:r>
          </a:p>
        </p:txBody>
      </p:sp>
      <p:pic>
        <p:nvPicPr>
          <p:cNvPr id="46082" name="Picture 2" descr="Protons and electrons in plas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04800"/>
            <a:ext cx="2517775" cy="2517775"/>
          </a:xfrm>
          <a:prstGeom prst="rect">
            <a:avLst/>
          </a:prstGeom>
          <a:noFill/>
        </p:spPr>
      </p:pic>
      <p:pic>
        <p:nvPicPr>
          <p:cNvPr id="46084" name="Picture 4" descr="Electric current can create a plas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124200"/>
            <a:ext cx="1752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Explains how particles in matter behave.</a:t>
            </a:r>
          </a:p>
          <a:p>
            <a:r>
              <a:rPr lang="en-US" sz="3200" dirty="0" smtClean="0"/>
              <a:t>Three assumptions:</a:t>
            </a:r>
          </a:p>
          <a:p>
            <a:pPr lvl="1"/>
            <a:r>
              <a:rPr lang="en-US" sz="3200" dirty="0" smtClean="0"/>
              <a:t>1.  All matter is composed of small particles (atoms, molecules, and ions).</a:t>
            </a:r>
          </a:p>
          <a:p>
            <a:pPr lvl="1"/>
            <a:r>
              <a:rPr lang="en-US" sz="3200" dirty="0" smtClean="0"/>
              <a:t>2.  These particles are in constant, random motion.</a:t>
            </a:r>
          </a:p>
          <a:p>
            <a:pPr lvl="1"/>
            <a:r>
              <a:rPr lang="en-US" sz="3200" dirty="0" smtClean="0"/>
              <a:t>3.  These particles are colliding with each other and the walls of their container.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the Behavior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Gases – high KE, there are forces of attraction among the particles in all matter, BUT under ordinary conditions, scientists ignore the forces of attraction in gas.</a:t>
            </a:r>
          </a:p>
          <a:p>
            <a:r>
              <a:rPr lang="en-US" sz="3200" dirty="0" smtClean="0"/>
              <a:t>Liquids – lower KE than gases, are closer to each other, and the attractions between particles do affect the movement</a:t>
            </a:r>
          </a:p>
          <a:p>
            <a:r>
              <a:rPr lang="en-US" sz="3200" dirty="0" smtClean="0"/>
              <a:t>Solids – lower KE than liquids, closer together, stronger attraction between particles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679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1"/>
            <a:ext cx="8534400" cy="3733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Thermal energy = Kinetic energy + Potential energy</a:t>
            </a:r>
            <a:endParaRPr lang="en-US" sz="2500" dirty="0"/>
          </a:p>
        </p:txBody>
      </p:sp>
      <p:pic>
        <p:nvPicPr>
          <p:cNvPr id="1026" name="Picture 2" descr="C:\Users\Malinda\AppData\Local\Microsoft\Windows\Temporary Internet Files\Content.IE5\OS78DL5H\MMj0356622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91000"/>
            <a:ext cx="1981200" cy="198120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8696981">
            <a:off x="1927758" y="3045059"/>
            <a:ext cx="2578356" cy="1219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Moving Energy</a:t>
            </a:r>
            <a:endParaRPr lang="en-US" dirty="0"/>
          </a:p>
        </p:txBody>
      </p:sp>
      <p:pic>
        <p:nvPicPr>
          <p:cNvPr id="1028" name="Picture 4" descr="C:\Users\Malinda\AppData\Local\Microsoft\Windows\Temporary Internet Files\Content.IE5\VXNDQPVH\MCj010520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038600"/>
            <a:ext cx="5120570" cy="2042617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 rot="13475255" flipV="1">
            <a:off x="6158572" y="2754324"/>
            <a:ext cx="2590800" cy="1295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Forces holding particles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8259"/>
            <a:ext cx="8686800" cy="1461247"/>
          </a:xfrm>
        </p:spPr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0" y="1905000"/>
            <a:ext cx="8382000" cy="4343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Temperature</a:t>
            </a:r>
            <a:r>
              <a:rPr lang="en-US" sz="3200" u="sng" dirty="0" smtClean="0"/>
              <a:t>:</a:t>
            </a:r>
            <a:r>
              <a:rPr lang="en-US" sz="3200" dirty="0" smtClean="0"/>
              <a:t>  the measure of average kinetic energy </a:t>
            </a:r>
          </a:p>
          <a:p>
            <a:pPr lvl="1"/>
            <a:r>
              <a:rPr lang="en-US" sz="2800" i="1" dirty="0" smtClean="0"/>
              <a:t>Quick definition:  How fast are the particles moving?</a:t>
            </a:r>
          </a:p>
          <a:p>
            <a:pPr lvl="1"/>
            <a:endParaRPr lang="en-US" sz="2800" i="1" dirty="0" smtClean="0"/>
          </a:p>
          <a:p>
            <a:r>
              <a:rPr lang="en-US" sz="3200" b="1" u="sng" dirty="0" smtClean="0"/>
              <a:t>Absolute Zero</a:t>
            </a:r>
            <a:r>
              <a:rPr lang="en-US" sz="3200" dirty="0" smtClean="0"/>
              <a:t>:  no more thermal energy can be removed; particles barely moving at all.  </a:t>
            </a:r>
          </a:p>
          <a:p>
            <a:pPr lvl="1"/>
            <a:r>
              <a:rPr lang="en-US" sz="2800" dirty="0" smtClean="0"/>
              <a:t>-273.15 °C or 0 K </a:t>
            </a:r>
            <a:r>
              <a:rPr lang="en-US" sz="2800" dirty="0" smtClean="0"/>
              <a:t>(</a:t>
            </a:r>
            <a:r>
              <a:rPr lang="en-US" sz="2800" dirty="0"/>
              <a:t>K</a:t>
            </a:r>
            <a:r>
              <a:rPr lang="en-US" sz="2800" dirty="0" smtClean="0"/>
              <a:t>elvin</a:t>
            </a:r>
            <a:r>
              <a:rPr lang="en-US" sz="2800" dirty="0" smtClean="0"/>
              <a:t>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46004</TotalTime>
  <Words>1305</Words>
  <Application>Microsoft Macintosh PowerPoint</Application>
  <PresentationFormat>On-screen Show (4:3)</PresentationFormat>
  <Paragraphs>130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Chapter 3: States of Matter</vt:lpstr>
      <vt:lpstr>Solid State</vt:lpstr>
      <vt:lpstr>Liquid State</vt:lpstr>
      <vt:lpstr>Gas State</vt:lpstr>
      <vt:lpstr>Plasma</vt:lpstr>
      <vt:lpstr>Kinetic Theory</vt:lpstr>
      <vt:lpstr>Explaining the Behavior of…</vt:lpstr>
      <vt:lpstr>Thermal Energy</vt:lpstr>
      <vt:lpstr>Temperature</vt:lpstr>
      <vt:lpstr>Ch. 3.3:  Phase Changes</vt:lpstr>
      <vt:lpstr>States of Matter</vt:lpstr>
      <vt:lpstr>Ideal Gases</vt:lpstr>
      <vt:lpstr>Ideal Gases</vt:lpstr>
      <vt:lpstr>Vaporization</vt:lpstr>
      <vt:lpstr>Melting Point vs. Boiling Point</vt:lpstr>
      <vt:lpstr>Diffusion</vt:lpstr>
      <vt:lpstr>Pre-teach vocab:  Latent Heat</vt:lpstr>
      <vt:lpstr>Pre-teach vocab:  Latent Heat</vt:lpstr>
      <vt:lpstr>Adding energy changes the state  of matter!</vt:lpstr>
      <vt:lpstr>Heating Curve</vt:lpstr>
      <vt:lpstr>Heating Curve explanation</vt:lpstr>
      <vt:lpstr>Heating Curve explanation cont</vt:lpstr>
      <vt:lpstr>Latent Heat</vt:lpstr>
      <vt:lpstr>Heating Curve of a liquid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Malinda Burk</dc:creator>
  <cp:lastModifiedBy>LPS LPS</cp:lastModifiedBy>
  <cp:revision>96</cp:revision>
  <cp:lastPrinted>2015-01-29T16:06:52Z</cp:lastPrinted>
  <dcterms:created xsi:type="dcterms:W3CDTF">2013-01-29T16:27:26Z</dcterms:created>
  <dcterms:modified xsi:type="dcterms:W3CDTF">2016-01-25T16:28:09Z</dcterms:modified>
</cp:coreProperties>
</file>