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87" r:id="rId3"/>
    <p:sldId id="288" r:id="rId4"/>
    <p:sldId id="289" r:id="rId5"/>
    <p:sldId id="290" r:id="rId6"/>
    <p:sldId id="304" r:id="rId7"/>
    <p:sldId id="305" r:id="rId8"/>
    <p:sldId id="327" r:id="rId9"/>
    <p:sldId id="328" r:id="rId10"/>
    <p:sldId id="313" r:id="rId11"/>
    <p:sldId id="331" r:id="rId12"/>
    <p:sldId id="337" r:id="rId13"/>
    <p:sldId id="338" r:id="rId14"/>
    <p:sldId id="319" r:id="rId15"/>
    <p:sldId id="332" r:id="rId16"/>
    <p:sldId id="333" r:id="rId17"/>
    <p:sldId id="321" r:id="rId18"/>
    <p:sldId id="294" r:id="rId19"/>
    <p:sldId id="291" r:id="rId20"/>
    <p:sldId id="292" r:id="rId21"/>
    <p:sldId id="293" r:id="rId22"/>
    <p:sldId id="295" r:id="rId23"/>
    <p:sldId id="296" r:id="rId24"/>
    <p:sldId id="297" r:id="rId25"/>
    <p:sldId id="298" r:id="rId26"/>
    <p:sldId id="299" r:id="rId27"/>
    <p:sldId id="300" r:id="rId28"/>
    <p:sldId id="301" r:id="rId29"/>
    <p:sldId id="302" r:id="rId30"/>
    <p:sldId id="303" r:id="rId31"/>
    <p:sldId id="318" r:id="rId32"/>
    <p:sldId id="329" r:id="rId33"/>
    <p:sldId id="330" r:id="rId34"/>
    <p:sldId id="326" r:id="rId35"/>
    <p:sldId id="306" r:id="rId36"/>
    <p:sldId id="334" r:id="rId37"/>
    <p:sldId id="308" r:id="rId38"/>
    <p:sldId id="335" r:id="rId39"/>
    <p:sldId id="339" r:id="rId40"/>
    <p:sldId id="33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59" autoAdjust="0"/>
    <p:restoredTop sz="74457" autoAdjust="0"/>
  </p:normalViewPr>
  <p:slideViewPr>
    <p:cSldViewPr>
      <p:cViewPr varScale="1">
        <p:scale>
          <a:sx n="58" d="100"/>
          <a:sy n="58" d="100"/>
        </p:scale>
        <p:origin x="172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93430-8C57-4A4C-836B-B06D8A08FE18}" type="doc">
      <dgm:prSet loTypeId="urn:microsoft.com/office/officeart/2005/8/layout/hList1" loCatId="list" qsTypeId="urn:microsoft.com/office/officeart/2005/8/quickstyle/3d3" qsCatId="3D" csTypeId="urn:microsoft.com/office/officeart/2005/8/colors/colorful1#1" csCatId="colorful" phldr="1"/>
      <dgm:spPr/>
      <dgm:t>
        <a:bodyPr/>
        <a:lstStyle/>
        <a:p>
          <a:endParaRPr lang="en-US"/>
        </a:p>
      </dgm:t>
    </dgm:pt>
    <dgm:pt modelId="{4A63C849-72B1-4D77-AD79-53870B4BEB22}">
      <dgm:prSet phldrT="[Text]"/>
      <dgm:spPr/>
      <dgm:t>
        <a:bodyPr/>
        <a:lstStyle/>
        <a:p>
          <a:r>
            <a:rPr lang="en-US" dirty="0" smtClean="0"/>
            <a:t>Static</a:t>
          </a:r>
          <a:endParaRPr lang="en-US" dirty="0"/>
        </a:p>
      </dgm:t>
    </dgm:pt>
    <dgm:pt modelId="{E632F2B6-E955-4EA4-ACFA-006332EAA57E}" type="parTrans" cxnId="{57118593-CACD-4FD9-AD7A-6F246B4223B2}">
      <dgm:prSet/>
      <dgm:spPr/>
      <dgm:t>
        <a:bodyPr/>
        <a:lstStyle/>
        <a:p>
          <a:endParaRPr lang="en-US"/>
        </a:p>
      </dgm:t>
    </dgm:pt>
    <dgm:pt modelId="{514117D4-9D46-4812-92AB-E0BCD27B92B3}" type="sibTrans" cxnId="{57118593-CACD-4FD9-AD7A-6F246B4223B2}">
      <dgm:prSet/>
      <dgm:spPr/>
      <dgm:t>
        <a:bodyPr/>
        <a:lstStyle/>
        <a:p>
          <a:endParaRPr lang="en-US"/>
        </a:p>
      </dgm:t>
    </dgm:pt>
    <dgm:pt modelId="{839CB036-D168-42FC-8E93-DBC7A08B96C9}">
      <dgm:prSet phldrT="[Text]" custT="1"/>
      <dgm:spPr/>
      <dgm:t>
        <a:bodyPr/>
        <a:lstStyle/>
        <a:p>
          <a:r>
            <a:rPr lang="en-US" sz="3200" dirty="0" smtClean="0"/>
            <a:t>The friction between 2 surfaces that are not moving past each other.	</a:t>
          </a:r>
          <a:endParaRPr lang="en-US" sz="3200" dirty="0"/>
        </a:p>
      </dgm:t>
    </dgm:pt>
    <dgm:pt modelId="{EC51F1BD-5148-4801-9D50-9E758438C255}" type="parTrans" cxnId="{0EF88EBB-D4C3-4FFB-AA0C-9E942AE5E973}">
      <dgm:prSet/>
      <dgm:spPr/>
      <dgm:t>
        <a:bodyPr/>
        <a:lstStyle/>
        <a:p>
          <a:endParaRPr lang="en-US"/>
        </a:p>
      </dgm:t>
    </dgm:pt>
    <dgm:pt modelId="{7B44343A-F408-46DA-A8C7-DA259A0A832C}" type="sibTrans" cxnId="{0EF88EBB-D4C3-4FFB-AA0C-9E942AE5E973}">
      <dgm:prSet/>
      <dgm:spPr/>
      <dgm:t>
        <a:bodyPr/>
        <a:lstStyle/>
        <a:p>
          <a:endParaRPr lang="en-US"/>
        </a:p>
      </dgm:t>
    </dgm:pt>
    <dgm:pt modelId="{0C1639B6-1468-4199-9DF8-3D04575D2A02}">
      <dgm:prSet phldrT="[Text]" custT="1"/>
      <dgm:spPr/>
      <dgm:t>
        <a:bodyPr/>
        <a:lstStyle/>
        <a:p>
          <a:r>
            <a:rPr lang="en-US" sz="3200" dirty="0" smtClean="0"/>
            <a:t>Applied force = friction</a:t>
          </a:r>
          <a:endParaRPr lang="en-US" sz="3200" dirty="0"/>
        </a:p>
      </dgm:t>
    </dgm:pt>
    <dgm:pt modelId="{7677035C-3263-443D-AE27-73DE1D7851C9}" type="parTrans" cxnId="{AC96834D-5329-40AF-80B7-819B3374D6AC}">
      <dgm:prSet/>
      <dgm:spPr/>
      <dgm:t>
        <a:bodyPr/>
        <a:lstStyle/>
        <a:p>
          <a:endParaRPr lang="en-US"/>
        </a:p>
      </dgm:t>
    </dgm:pt>
    <dgm:pt modelId="{AB7BFA85-FD5B-4465-8847-904EA240609E}" type="sibTrans" cxnId="{AC96834D-5329-40AF-80B7-819B3374D6AC}">
      <dgm:prSet/>
      <dgm:spPr/>
      <dgm:t>
        <a:bodyPr/>
        <a:lstStyle/>
        <a:p>
          <a:endParaRPr lang="en-US"/>
        </a:p>
      </dgm:t>
    </dgm:pt>
    <dgm:pt modelId="{6292A3B8-7007-4328-A4BF-7A52DFDD6921}">
      <dgm:prSet phldrT="[Text]"/>
      <dgm:spPr/>
      <dgm:t>
        <a:bodyPr/>
        <a:lstStyle/>
        <a:p>
          <a:r>
            <a:rPr lang="en-US" dirty="0" smtClean="0"/>
            <a:t>Sliding</a:t>
          </a:r>
          <a:endParaRPr lang="en-US" dirty="0"/>
        </a:p>
      </dgm:t>
    </dgm:pt>
    <dgm:pt modelId="{596BB430-94CB-4512-AC84-CFE6BE00BEDB}" type="parTrans" cxnId="{BB75D181-5F10-46FB-8575-748E4016CB2D}">
      <dgm:prSet/>
      <dgm:spPr/>
      <dgm:t>
        <a:bodyPr/>
        <a:lstStyle/>
        <a:p>
          <a:endParaRPr lang="en-US"/>
        </a:p>
      </dgm:t>
    </dgm:pt>
    <dgm:pt modelId="{170698CA-01B2-4361-A68A-B4C2380F41C7}" type="sibTrans" cxnId="{BB75D181-5F10-46FB-8575-748E4016CB2D}">
      <dgm:prSet/>
      <dgm:spPr/>
      <dgm:t>
        <a:bodyPr/>
        <a:lstStyle/>
        <a:p>
          <a:endParaRPr lang="en-US"/>
        </a:p>
      </dgm:t>
    </dgm:pt>
    <dgm:pt modelId="{9E3D446D-0FC5-4C80-8B2E-F173A3E408C5}">
      <dgm:prSet phldrT="[Text]" custT="1"/>
      <dgm:spPr/>
      <dgm:t>
        <a:bodyPr/>
        <a:lstStyle/>
        <a:p>
          <a:r>
            <a:rPr lang="en-US" sz="2800" dirty="0" err="1" smtClean="0"/>
            <a:t>Microwelds</a:t>
          </a:r>
          <a:r>
            <a:rPr lang="en-US" sz="2800" dirty="0" smtClean="0"/>
            <a:t> break and reform when a force is applied.  A constant force is needed to make the box slide.</a:t>
          </a:r>
          <a:endParaRPr lang="en-US" sz="2800" dirty="0"/>
        </a:p>
      </dgm:t>
    </dgm:pt>
    <dgm:pt modelId="{C0F8F7E7-6209-415C-B296-FBD96A3A5F8B}" type="parTrans" cxnId="{2A4C541E-48AB-4B12-840B-916DB2CADAEB}">
      <dgm:prSet/>
      <dgm:spPr/>
      <dgm:t>
        <a:bodyPr/>
        <a:lstStyle/>
        <a:p>
          <a:endParaRPr lang="en-US"/>
        </a:p>
      </dgm:t>
    </dgm:pt>
    <dgm:pt modelId="{2A1315BF-1D51-4F0E-9EB8-53BE47C51C12}" type="sibTrans" cxnId="{2A4C541E-48AB-4B12-840B-916DB2CADAEB}">
      <dgm:prSet/>
      <dgm:spPr/>
      <dgm:t>
        <a:bodyPr/>
        <a:lstStyle/>
        <a:p>
          <a:endParaRPr lang="en-US"/>
        </a:p>
      </dgm:t>
    </dgm:pt>
    <dgm:pt modelId="{BD8D184E-B54D-4B38-A970-C72FE837DE76}">
      <dgm:prSet phldrT="[Text]" custT="1"/>
      <dgm:spPr/>
      <dgm:t>
        <a:bodyPr/>
        <a:lstStyle/>
        <a:p>
          <a:r>
            <a:rPr lang="en-US" sz="2800" dirty="0" smtClean="0"/>
            <a:t>Applied force &gt; friction</a:t>
          </a:r>
          <a:endParaRPr lang="en-US" sz="2800" dirty="0"/>
        </a:p>
      </dgm:t>
    </dgm:pt>
    <dgm:pt modelId="{FF09061E-F06E-4CFF-8CD8-C45CF79348CB}" type="parTrans" cxnId="{4918E18F-E643-4D6B-9DCD-2EF69A552075}">
      <dgm:prSet/>
      <dgm:spPr/>
      <dgm:t>
        <a:bodyPr/>
        <a:lstStyle/>
        <a:p>
          <a:endParaRPr lang="en-US"/>
        </a:p>
      </dgm:t>
    </dgm:pt>
    <dgm:pt modelId="{5DFA6AD9-23A9-4727-BF66-FB69DA312784}" type="sibTrans" cxnId="{4918E18F-E643-4D6B-9DCD-2EF69A552075}">
      <dgm:prSet/>
      <dgm:spPr/>
      <dgm:t>
        <a:bodyPr/>
        <a:lstStyle/>
        <a:p>
          <a:endParaRPr lang="en-US"/>
        </a:p>
      </dgm:t>
    </dgm:pt>
    <dgm:pt modelId="{59C3AC7B-46C1-4F91-908D-1DABA8C3623B}">
      <dgm:prSet phldrT="[Text]"/>
      <dgm:spPr/>
      <dgm:t>
        <a:bodyPr/>
        <a:lstStyle/>
        <a:p>
          <a:r>
            <a:rPr lang="en-US" dirty="0" smtClean="0"/>
            <a:t>Rolling</a:t>
          </a:r>
          <a:endParaRPr lang="en-US" dirty="0"/>
        </a:p>
      </dgm:t>
    </dgm:pt>
    <dgm:pt modelId="{17612FD4-8ADB-402B-9077-73AA50F91E31}" type="parTrans" cxnId="{6ADADED7-39FA-431E-81DB-B9D8B70BD3F5}">
      <dgm:prSet/>
      <dgm:spPr/>
      <dgm:t>
        <a:bodyPr/>
        <a:lstStyle/>
        <a:p>
          <a:endParaRPr lang="en-US"/>
        </a:p>
      </dgm:t>
    </dgm:pt>
    <dgm:pt modelId="{4F2AD608-C6E0-4D1B-B946-383DBCD8D043}" type="sibTrans" cxnId="{6ADADED7-39FA-431E-81DB-B9D8B70BD3F5}">
      <dgm:prSet/>
      <dgm:spPr/>
      <dgm:t>
        <a:bodyPr/>
        <a:lstStyle/>
        <a:p>
          <a:endParaRPr lang="en-US"/>
        </a:p>
      </dgm:t>
    </dgm:pt>
    <dgm:pt modelId="{9C656EAB-69B0-4392-95AA-BADACD524EDE}">
      <dgm:prSet phldrT="[Text]" custT="1"/>
      <dgm:spPr/>
      <dgm:t>
        <a:bodyPr/>
        <a:lstStyle/>
        <a:p>
          <a:r>
            <a:rPr lang="en-US" sz="2800" dirty="0" smtClean="0"/>
            <a:t>The friction between a rolling object and the surface it rolls on.  </a:t>
          </a:r>
          <a:endParaRPr lang="en-US" sz="2800" dirty="0"/>
        </a:p>
      </dgm:t>
    </dgm:pt>
    <dgm:pt modelId="{6E5AE24A-C9D8-4267-948C-F55A0C9C245F}" type="parTrans" cxnId="{7651764B-7541-4314-BF1D-5F134C875B3D}">
      <dgm:prSet/>
      <dgm:spPr/>
      <dgm:t>
        <a:bodyPr/>
        <a:lstStyle/>
        <a:p>
          <a:endParaRPr lang="en-US"/>
        </a:p>
      </dgm:t>
    </dgm:pt>
    <dgm:pt modelId="{A8BF7CE2-411E-473B-82E9-ADF62A68172F}" type="sibTrans" cxnId="{7651764B-7541-4314-BF1D-5F134C875B3D}">
      <dgm:prSet/>
      <dgm:spPr/>
      <dgm:t>
        <a:bodyPr/>
        <a:lstStyle/>
        <a:p>
          <a:endParaRPr lang="en-US"/>
        </a:p>
      </dgm:t>
    </dgm:pt>
    <dgm:pt modelId="{D5EEC79A-ECAD-4176-AAB3-4CFEADDCB5DD}">
      <dgm:prSet phldrT="[Text]" custT="1"/>
      <dgm:spPr/>
      <dgm:t>
        <a:bodyPr/>
        <a:lstStyle/>
        <a:p>
          <a:r>
            <a:rPr lang="en-US" sz="2800" dirty="0" smtClean="0"/>
            <a:t>Takes less force to start. </a:t>
          </a:r>
          <a:endParaRPr lang="en-US" sz="2800" dirty="0"/>
        </a:p>
      </dgm:t>
    </dgm:pt>
    <dgm:pt modelId="{FB8F1F82-1A85-4CFC-88DF-4C4EADC8AAAF}" type="parTrans" cxnId="{34456E96-8C61-470C-B00A-4D1F035648A6}">
      <dgm:prSet/>
      <dgm:spPr/>
      <dgm:t>
        <a:bodyPr/>
        <a:lstStyle/>
        <a:p>
          <a:endParaRPr lang="en-US"/>
        </a:p>
      </dgm:t>
    </dgm:pt>
    <dgm:pt modelId="{2A0AC56E-3A9D-4231-B4AB-A707022983D4}" type="sibTrans" cxnId="{34456E96-8C61-470C-B00A-4D1F035648A6}">
      <dgm:prSet/>
      <dgm:spPr/>
      <dgm:t>
        <a:bodyPr/>
        <a:lstStyle/>
        <a:p>
          <a:endParaRPr lang="en-US"/>
        </a:p>
      </dgm:t>
    </dgm:pt>
    <dgm:pt modelId="{522089C7-7359-4DE9-BA60-86F134549479}">
      <dgm:prSet phldrT="[Text]" custT="1"/>
      <dgm:spPr/>
      <dgm:t>
        <a:bodyPr/>
        <a:lstStyle/>
        <a:p>
          <a:r>
            <a:rPr lang="en-US" sz="2800" dirty="0" smtClean="0"/>
            <a:t>Easier to use a wagon than push on the ground.</a:t>
          </a:r>
          <a:endParaRPr lang="en-US" sz="2800" dirty="0"/>
        </a:p>
      </dgm:t>
    </dgm:pt>
    <dgm:pt modelId="{D54B046B-BA8C-4078-98E3-C51B712D2483}" type="parTrans" cxnId="{94506F38-11E7-4FB4-BDA5-0BAF048A798F}">
      <dgm:prSet/>
      <dgm:spPr/>
      <dgm:t>
        <a:bodyPr/>
        <a:lstStyle/>
        <a:p>
          <a:endParaRPr lang="en-US"/>
        </a:p>
      </dgm:t>
    </dgm:pt>
    <dgm:pt modelId="{B56B6CE2-F679-4960-8B2E-ABB895E321E5}" type="sibTrans" cxnId="{94506F38-11E7-4FB4-BDA5-0BAF048A798F}">
      <dgm:prSet/>
      <dgm:spPr/>
      <dgm:t>
        <a:bodyPr/>
        <a:lstStyle/>
        <a:p>
          <a:endParaRPr lang="en-US"/>
        </a:p>
      </dgm:t>
    </dgm:pt>
    <dgm:pt modelId="{59FEF59D-FDFF-4144-9E49-4FD2B8D3ACEE}" type="pres">
      <dgm:prSet presAssocID="{71893430-8C57-4A4C-836B-B06D8A08FE18}" presName="Name0" presStyleCnt="0">
        <dgm:presLayoutVars>
          <dgm:dir/>
          <dgm:animLvl val="lvl"/>
          <dgm:resizeHandles val="exact"/>
        </dgm:presLayoutVars>
      </dgm:prSet>
      <dgm:spPr/>
      <dgm:t>
        <a:bodyPr/>
        <a:lstStyle/>
        <a:p>
          <a:endParaRPr lang="en-US"/>
        </a:p>
      </dgm:t>
    </dgm:pt>
    <dgm:pt modelId="{A5EEEDE3-1239-4BE3-BEE1-FDB3BB29BEDC}" type="pres">
      <dgm:prSet presAssocID="{4A63C849-72B1-4D77-AD79-53870B4BEB22}" presName="composite" presStyleCnt="0"/>
      <dgm:spPr/>
    </dgm:pt>
    <dgm:pt modelId="{A0797F18-FA7D-4E74-9A2E-E2AFC7C79528}" type="pres">
      <dgm:prSet presAssocID="{4A63C849-72B1-4D77-AD79-53870B4BEB22}" presName="parTx" presStyleLbl="alignNode1" presStyleIdx="0" presStyleCnt="3">
        <dgm:presLayoutVars>
          <dgm:chMax val="0"/>
          <dgm:chPref val="0"/>
          <dgm:bulletEnabled val="1"/>
        </dgm:presLayoutVars>
      </dgm:prSet>
      <dgm:spPr/>
      <dgm:t>
        <a:bodyPr/>
        <a:lstStyle/>
        <a:p>
          <a:endParaRPr lang="en-US"/>
        </a:p>
      </dgm:t>
    </dgm:pt>
    <dgm:pt modelId="{A93835A7-A151-4F4C-84A3-470A9BE04000}" type="pres">
      <dgm:prSet presAssocID="{4A63C849-72B1-4D77-AD79-53870B4BEB22}" presName="desTx" presStyleLbl="alignAccFollowNode1" presStyleIdx="0" presStyleCnt="3">
        <dgm:presLayoutVars>
          <dgm:bulletEnabled val="1"/>
        </dgm:presLayoutVars>
      </dgm:prSet>
      <dgm:spPr/>
      <dgm:t>
        <a:bodyPr/>
        <a:lstStyle/>
        <a:p>
          <a:endParaRPr lang="en-US"/>
        </a:p>
      </dgm:t>
    </dgm:pt>
    <dgm:pt modelId="{7D3F897E-32FE-4F76-AAED-AE238A3FE4FF}" type="pres">
      <dgm:prSet presAssocID="{514117D4-9D46-4812-92AB-E0BCD27B92B3}" presName="space" presStyleCnt="0"/>
      <dgm:spPr/>
    </dgm:pt>
    <dgm:pt modelId="{F465F7D9-3838-4C28-9385-659E52588700}" type="pres">
      <dgm:prSet presAssocID="{6292A3B8-7007-4328-A4BF-7A52DFDD6921}" presName="composite" presStyleCnt="0"/>
      <dgm:spPr/>
    </dgm:pt>
    <dgm:pt modelId="{5B2C318C-2E81-4392-BBEF-7EFA28028AD0}" type="pres">
      <dgm:prSet presAssocID="{6292A3B8-7007-4328-A4BF-7A52DFDD6921}" presName="parTx" presStyleLbl="alignNode1" presStyleIdx="1" presStyleCnt="3">
        <dgm:presLayoutVars>
          <dgm:chMax val="0"/>
          <dgm:chPref val="0"/>
          <dgm:bulletEnabled val="1"/>
        </dgm:presLayoutVars>
      </dgm:prSet>
      <dgm:spPr/>
      <dgm:t>
        <a:bodyPr/>
        <a:lstStyle/>
        <a:p>
          <a:endParaRPr lang="en-US"/>
        </a:p>
      </dgm:t>
    </dgm:pt>
    <dgm:pt modelId="{1198F90C-104F-4EA1-AFAA-D089C509F35D}" type="pres">
      <dgm:prSet presAssocID="{6292A3B8-7007-4328-A4BF-7A52DFDD6921}" presName="desTx" presStyleLbl="alignAccFollowNode1" presStyleIdx="1" presStyleCnt="3">
        <dgm:presLayoutVars>
          <dgm:bulletEnabled val="1"/>
        </dgm:presLayoutVars>
      </dgm:prSet>
      <dgm:spPr/>
      <dgm:t>
        <a:bodyPr/>
        <a:lstStyle/>
        <a:p>
          <a:endParaRPr lang="en-US"/>
        </a:p>
      </dgm:t>
    </dgm:pt>
    <dgm:pt modelId="{9BE9C722-C1B1-4284-AFFF-1B326DC9A8E7}" type="pres">
      <dgm:prSet presAssocID="{170698CA-01B2-4361-A68A-B4C2380F41C7}" presName="space" presStyleCnt="0"/>
      <dgm:spPr/>
    </dgm:pt>
    <dgm:pt modelId="{BD7010FB-DAB4-4622-9800-05511B8B37AF}" type="pres">
      <dgm:prSet presAssocID="{59C3AC7B-46C1-4F91-908D-1DABA8C3623B}" presName="composite" presStyleCnt="0"/>
      <dgm:spPr/>
    </dgm:pt>
    <dgm:pt modelId="{F788536C-56A4-4390-B159-A53CFDAB0ADE}" type="pres">
      <dgm:prSet presAssocID="{59C3AC7B-46C1-4F91-908D-1DABA8C3623B}" presName="parTx" presStyleLbl="alignNode1" presStyleIdx="2" presStyleCnt="3">
        <dgm:presLayoutVars>
          <dgm:chMax val="0"/>
          <dgm:chPref val="0"/>
          <dgm:bulletEnabled val="1"/>
        </dgm:presLayoutVars>
      </dgm:prSet>
      <dgm:spPr/>
      <dgm:t>
        <a:bodyPr/>
        <a:lstStyle/>
        <a:p>
          <a:endParaRPr lang="en-US"/>
        </a:p>
      </dgm:t>
    </dgm:pt>
    <dgm:pt modelId="{76CD7F8D-1159-448E-9CF5-BD99604471AA}" type="pres">
      <dgm:prSet presAssocID="{59C3AC7B-46C1-4F91-908D-1DABA8C3623B}" presName="desTx" presStyleLbl="alignAccFollowNode1" presStyleIdx="2" presStyleCnt="3">
        <dgm:presLayoutVars>
          <dgm:bulletEnabled val="1"/>
        </dgm:presLayoutVars>
      </dgm:prSet>
      <dgm:spPr/>
      <dgm:t>
        <a:bodyPr/>
        <a:lstStyle/>
        <a:p>
          <a:endParaRPr lang="en-US"/>
        </a:p>
      </dgm:t>
    </dgm:pt>
  </dgm:ptLst>
  <dgm:cxnLst>
    <dgm:cxn modelId="{3A4AFD9E-130F-F749-ACEB-F2AAB37BB60A}" type="presOf" srcId="{522089C7-7359-4DE9-BA60-86F134549479}" destId="{76CD7F8D-1159-448E-9CF5-BD99604471AA}" srcOrd="0" destOrd="2" presId="urn:microsoft.com/office/officeart/2005/8/layout/hList1"/>
    <dgm:cxn modelId="{2A4C541E-48AB-4B12-840B-916DB2CADAEB}" srcId="{6292A3B8-7007-4328-A4BF-7A52DFDD6921}" destId="{9E3D446D-0FC5-4C80-8B2E-F173A3E408C5}" srcOrd="0" destOrd="0" parTransId="{C0F8F7E7-6209-415C-B296-FBD96A3A5F8B}" sibTransId="{2A1315BF-1D51-4F0E-9EB8-53BE47C51C12}"/>
    <dgm:cxn modelId="{94506F38-11E7-4FB4-BDA5-0BAF048A798F}" srcId="{59C3AC7B-46C1-4F91-908D-1DABA8C3623B}" destId="{522089C7-7359-4DE9-BA60-86F134549479}" srcOrd="2" destOrd="0" parTransId="{D54B046B-BA8C-4078-98E3-C51B712D2483}" sibTransId="{B56B6CE2-F679-4960-8B2E-ABB895E321E5}"/>
    <dgm:cxn modelId="{F823BBF2-6B54-DF4C-A19B-7B9C98AD486B}" type="presOf" srcId="{D5EEC79A-ECAD-4176-AAB3-4CFEADDCB5DD}" destId="{76CD7F8D-1159-448E-9CF5-BD99604471AA}" srcOrd="0" destOrd="1" presId="urn:microsoft.com/office/officeart/2005/8/layout/hList1"/>
    <dgm:cxn modelId="{63F392CA-87C0-EE41-90BD-DA3583C4DB54}" type="presOf" srcId="{839CB036-D168-42FC-8E93-DBC7A08B96C9}" destId="{A93835A7-A151-4F4C-84A3-470A9BE04000}" srcOrd="0" destOrd="0" presId="urn:microsoft.com/office/officeart/2005/8/layout/hList1"/>
    <dgm:cxn modelId="{34456E96-8C61-470C-B00A-4D1F035648A6}" srcId="{59C3AC7B-46C1-4F91-908D-1DABA8C3623B}" destId="{D5EEC79A-ECAD-4176-AAB3-4CFEADDCB5DD}" srcOrd="1" destOrd="0" parTransId="{FB8F1F82-1A85-4CFC-88DF-4C4EADC8AAAF}" sibTransId="{2A0AC56E-3A9D-4231-B4AB-A707022983D4}"/>
    <dgm:cxn modelId="{0EF88EBB-D4C3-4FFB-AA0C-9E942AE5E973}" srcId="{4A63C849-72B1-4D77-AD79-53870B4BEB22}" destId="{839CB036-D168-42FC-8E93-DBC7A08B96C9}" srcOrd="0" destOrd="0" parTransId="{EC51F1BD-5148-4801-9D50-9E758438C255}" sibTransId="{7B44343A-F408-46DA-A8C7-DA259A0A832C}"/>
    <dgm:cxn modelId="{EB201D64-7B2D-C24E-AE20-9C5291967463}" type="presOf" srcId="{4A63C849-72B1-4D77-AD79-53870B4BEB22}" destId="{A0797F18-FA7D-4E74-9A2E-E2AFC7C79528}" srcOrd="0" destOrd="0" presId="urn:microsoft.com/office/officeart/2005/8/layout/hList1"/>
    <dgm:cxn modelId="{6ADADED7-39FA-431E-81DB-B9D8B70BD3F5}" srcId="{71893430-8C57-4A4C-836B-B06D8A08FE18}" destId="{59C3AC7B-46C1-4F91-908D-1DABA8C3623B}" srcOrd="2" destOrd="0" parTransId="{17612FD4-8ADB-402B-9077-73AA50F91E31}" sibTransId="{4F2AD608-C6E0-4D1B-B946-383DBCD8D043}"/>
    <dgm:cxn modelId="{BB75D181-5F10-46FB-8575-748E4016CB2D}" srcId="{71893430-8C57-4A4C-836B-B06D8A08FE18}" destId="{6292A3B8-7007-4328-A4BF-7A52DFDD6921}" srcOrd="1" destOrd="0" parTransId="{596BB430-94CB-4512-AC84-CFE6BE00BEDB}" sibTransId="{170698CA-01B2-4361-A68A-B4C2380F41C7}"/>
    <dgm:cxn modelId="{2B354851-F25E-D84D-A6F2-4B5D1DC86115}" type="presOf" srcId="{9C656EAB-69B0-4392-95AA-BADACD524EDE}" destId="{76CD7F8D-1159-448E-9CF5-BD99604471AA}" srcOrd="0" destOrd="0" presId="urn:microsoft.com/office/officeart/2005/8/layout/hList1"/>
    <dgm:cxn modelId="{27B2B84B-A9B8-EB42-811B-484242D0E98A}" type="presOf" srcId="{9E3D446D-0FC5-4C80-8B2E-F173A3E408C5}" destId="{1198F90C-104F-4EA1-AFAA-D089C509F35D}" srcOrd="0" destOrd="0" presId="urn:microsoft.com/office/officeart/2005/8/layout/hList1"/>
    <dgm:cxn modelId="{4918E18F-E643-4D6B-9DCD-2EF69A552075}" srcId="{6292A3B8-7007-4328-A4BF-7A52DFDD6921}" destId="{BD8D184E-B54D-4B38-A970-C72FE837DE76}" srcOrd="1" destOrd="0" parTransId="{FF09061E-F06E-4CFF-8CD8-C45CF79348CB}" sibTransId="{5DFA6AD9-23A9-4727-BF66-FB69DA312784}"/>
    <dgm:cxn modelId="{58F2E807-B38E-4241-9025-BAF044651E19}" type="presOf" srcId="{6292A3B8-7007-4328-A4BF-7A52DFDD6921}" destId="{5B2C318C-2E81-4392-BBEF-7EFA28028AD0}" srcOrd="0" destOrd="0" presId="urn:microsoft.com/office/officeart/2005/8/layout/hList1"/>
    <dgm:cxn modelId="{55EA2DC8-708B-F142-B66E-380C209B2974}" type="presOf" srcId="{59C3AC7B-46C1-4F91-908D-1DABA8C3623B}" destId="{F788536C-56A4-4390-B159-A53CFDAB0ADE}" srcOrd="0" destOrd="0" presId="urn:microsoft.com/office/officeart/2005/8/layout/hList1"/>
    <dgm:cxn modelId="{3ED4A0D0-19C7-564E-87BE-FAA40BEC7942}" type="presOf" srcId="{0C1639B6-1468-4199-9DF8-3D04575D2A02}" destId="{A93835A7-A151-4F4C-84A3-470A9BE04000}" srcOrd="0" destOrd="1" presId="urn:microsoft.com/office/officeart/2005/8/layout/hList1"/>
    <dgm:cxn modelId="{02C1D09F-F96B-CC48-B612-8B40001A8966}" type="presOf" srcId="{71893430-8C57-4A4C-836B-B06D8A08FE18}" destId="{59FEF59D-FDFF-4144-9E49-4FD2B8D3ACEE}" srcOrd="0" destOrd="0" presId="urn:microsoft.com/office/officeart/2005/8/layout/hList1"/>
    <dgm:cxn modelId="{57118593-CACD-4FD9-AD7A-6F246B4223B2}" srcId="{71893430-8C57-4A4C-836B-B06D8A08FE18}" destId="{4A63C849-72B1-4D77-AD79-53870B4BEB22}" srcOrd="0" destOrd="0" parTransId="{E632F2B6-E955-4EA4-ACFA-006332EAA57E}" sibTransId="{514117D4-9D46-4812-92AB-E0BCD27B92B3}"/>
    <dgm:cxn modelId="{AC96834D-5329-40AF-80B7-819B3374D6AC}" srcId="{4A63C849-72B1-4D77-AD79-53870B4BEB22}" destId="{0C1639B6-1468-4199-9DF8-3D04575D2A02}" srcOrd="1" destOrd="0" parTransId="{7677035C-3263-443D-AE27-73DE1D7851C9}" sibTransId="{AB7BFA85-FD5B-4465-8847-904EA240609E}"/>
    <dgm:cxn modelId="{7651764B-7541-4314-BF1D-5F134C875B3D}" srcId="{59C3AC7B-46C1-4F91-908D-1DABA8C3623B}" destId="{9C656EAB-69B0-4392-95AA-BADACD524EDE}" srcOrd="0" destOrd="0" parTransId="{6E5AE24A-C9D8-4267-948C-F55A0C9C245F}" sibTransId="{A8BF7CE2-411E-473B-82E9-ADF62A68172F}"/>
    <dgm:cxn modelId="{7CFE1740-A0B2-7D4C-AE39-9DC5170A140B}" type="presOf" srcId="{BD8D184E-B54D-4B38-A970-C72FE837DE76}" destId="{1198F90C-104F-4EA1-AFAA-D089C509F35D}" srcOrd="0" destOrd="1" presId="urn:microsoft.com/office/officeart/2005/8/layout/hList1"/>
    <dgm:cxn modelId="{34C1A24A-84D0-344E-81EC-6201DEAE3072}" type="presParOf" srcId="{59FEF59D-FDFF-4144-9E49-4FD2B8D3ACEE}" destId="{A5EEEDE3-1239-4BE3-BEE1-FDB3BB29BEDC}" srcOrd="0" destOrd="0" presId="urn:microsoft.com/office/officeart/2005/8/layout/hList1"/>
    <dgm:cxn modelId="{74278561-A01D-5341-9A7F-27D13F71B5FC}" type="presParOf" srcId="{A5EEEDE3-1239-4BE3-BEE1-FDB3BB29BEDC}" destId="{A0797F18-FA7D-4E74-9A2E-E2AFC7C79528}" srcOrd="0" destOrd="0" presId="urn:microsoft.com/office/officeart/2005/8/layout/hList1"/>
    <dgm:cxn modelId="{31097F59-BA69-DD45-8718-1006C0E1BB90}" type="presParOf" srcId="{A5EEEDE3-1239-4BE3-BEE1-FDB3BB29BEDC}" destId="{A93835A7-A151-4F4C-84A3-470A9BE04000}" srcOrd="1" destOrd="0" presId="urn:microsoft.com/office/officeart/2005/8/layout/hList1"/>
    <dgm:cxn modelId="{58D7CCE7-4064-5449-811E-CB5151BD9329}" type="presParOf" srcId="{59FEF59D-FDFF-4144-9E49-4FD2B8D3ACEE}" destId="{7D3F897E-32FE-4F76-AAED-AE238A3FE4FF}" srcOrd="1" destOrd="0" presId="urn:microsoft.com/office/officeart/2005/8/layout/hList1"/>
    <dgm:cxn modelId="{F2CDEE54-282F-AC4B-8186-197ED7352EEE}" type="presParOf" srcId="{59FEF59D-FDFF-4144-9E49-4FD2B8D3ACEE}" destId="{F465F7D9-3838-4C28-9385-659E52588700}" srcOrd="2" destOrd="0" presId="urn:microsoft.com/office/officeart/2005/8/layout/hList1"/>
    <dgm:cxn modelId="{5D7AD007-5EF1-C041-9A2F-12AA5F48F65E}" type="presParOf" srcId="{F465F7D9-3838-4C28-9385-659E52588700}" destId="{5B2C318C-2E81-4392-BBEF-7EFA28028AD0}" srcOrd="0" destOrd="0" presId="urn:microsoft.com/office/officeart/2005/8/layout/hList1"/>
    <dgm:cxn modelId="{7A23E401-BDA5-AA46-A8F5-E5BEBE2D64AA}" type="presParOf" srcId="{F465F7D9-3838-4C28-9385-659E52588700}" destId="{1198F90C-104F-4EA1-AFAA-D089C509F35D}" srcOrd="1" destOrd="0" presId="urn:microsoft.com/office/officeart/2005/8/layout/hList1"/>
    <dgm:cxn modelId="{3906ABE1-443F-6B43-BEBD-89D0242A32CB}" type="presParOf" srcId="{59FEF59D-FDFF-4144-9E49-4FD2B8D3ACEE}" destId="{9BE9C722-C1B1-4284-AFFF-1B326DC9A8E7}" srcOrd="3" destOrd="0" presId="urn:microsoft.com/office/officeart/2005/8/layout/hList1"/>
    <dgm:cxn modelId="{FD936F25-3AE9-C649-9734-34A741243012}" type="presParOf" srcId="{59FEF59D-FDFF-4144-9E49-4FD2B8D3ACEE}" destId="{BD7010FB-DAB4-4622-9800-05511B8B37AF}" srcOrd="4" destOrd="0" presId="urn:microsoft.com/office/officeart/2005/8/layout/hList1"/>
    <dgm:cxn modelId="{0DEF7281-11B7-F041-B442-072D11C22E01}" type="presParOf" srcId="{BD7010FB-DAB4-4622-9800-05511B8B37AF}" destId="{F788536C-56A4-4390-B159-A53CFDAB0ADE}" srcOrd="0" destOrd="0" presId="urn:microsoft.com/office/officeart/2005/8/layout/hList1"/>
    <dgm:cxn modelId="{159CE292-08E9-5946-AD56-548AD1F652E6}" type="presParOf" srcId="{BD7010FB-DAB4-4622-9800-05511B8B37AF}" destId="{76CD7F8D-1159-448E-9CF5-BD99604471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97F18-FA7D-4E74-9A2E-E2AFC7C79528}">
      <dsp:nvSpPr>
        <dsp:cNvPr id="0" name=""/>
        <dsp:cNvSpPr/>
      </dsp:nvSpPr>
      <dsp:spPr>
        <a:xfrm>
          <a:off x="2857" y="965298"/>
          <a:ext cx="2786062" cy="1114425"/>
        </a:xfrm>
        <a:prstGeom prst="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kern="1200" dirty="0" smtClean="0"/>
            <a:t>Static</a:t>
          </a:r>
          <a:endParaRPr lang="en-US" sz="5400" kern="1200" dirty="0"/>
        </a:p>
      </dsp:txBody>
      <dsp:txXfrm>
        <a:off x="2857" y="965298"/>
        <a:ext cx="2786062" cy="1114425"/>
      </dsp:txXfrm>
    </dsp:sp>
    <dsp:sp modelId="{A93835A7-A151-4F4C-84A3-470A9BE04000}">
      <dsp:nvSpPr>
        <dsp:cNvPr id="0" name=""/>
        <dsp:cNvSpPr/>
      </dsp:nvSpPr>
      <dsp:spPr>
        <a:xfrm>
          <a:off x="2857" y="2079723"/>
          <a:ext cx="2786062" cy="4803578"/>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t>The friction between 2 surfaces that are not moving past each other.	</a:t>
          </a:r>
          <a:endParaRPr lang="en-US" sz="3200" kern="1200" dirty="0"/>
        </a:p>
        <a:p>
          <a:pPr marL="285750" lvl="1" indent="-285750" algn="l" defTabSz="1422400">
            <a:lnSpc>
              <a:spcPct val="90000"/>
            </a:lnSpc>
            <a:spcBef>
              <a:spcPct val="0"/>
            </a:spcBef>
            <a:spcAft>
              <a:spcPct val="15000"/>
            </a:spcAft>
            <a:buChar char="•"/>
          </a:pPr>
          <a:r>
            <a:rPr lang="en-US" sz="3200" kern="1200" dirty="0" smtClean="0"/>
            <a:t>Applied force = friction</a:t>
          </a:r>
          <a:endParaRPr lang="en-US" sz="3200" kern="1200" dirty="0"/>
        </a:p>
      </dsp:txBody>
      <dsp:txXfrm>
        <a:off x="2857" y="2079723"/>
        <a:ext cx="2786062" cy="4803578"/>
      </dsp:txXfrm>
    </dsp:sp>
    <dsp:sp modelId="{5B2C318C-2E81-4392-BBEF-7EFA28028AD0}">
      <dsp:nvSpPr>
        <dsp:cNvPr id="0" name=""/>
        <dsp:cNvSpPr/>
      </dsp:nvSpPr>
      <dsp:spPr>
        <a:xfrm>
          <a:off x="3178968" y="965298"/>
          <a:ext cx="2786062" cy="1114425"/>
        </a:xfrm>
        <a:prstGeom prst="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kern="1200" dirty="0" smtClean="0"/>
            <a:t>Sliding</a:t>
          </a:r>
          <a:endParaRPr lang="en-US" sz="5400" kern="1200" dirty="0"/>
        </a:p>
      </dsp:txBody>
      <dsp:txXfrm>
        <a:off x="3178968" y="965298"/>
        <a:ext cx="2786062" cy="1114425"/>
      </dsp:txXfrm>
    </dsp:sp>
    <dsp:sp modelId="{1198F90C-104F-4EA1-AFAA-D089C509F35D}">
      <dsp:nvSpPr>
        <dsp:cNvPr id="0" name=""/>
        <dsp:cNvSpPr/>
      </dsp:nvSpPr>
      <dsp:spPr>
        <a:xfrm>
          <a:off x="3178968" y="2079723"/>
          <a:ext cx="2786062" cy="4803578"/>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smtClean="0"/>
            <a:t>Microwelds</a:t>
          </a:r>
          <a:r>
            <a:rPr lang="en-US" sz="2800" kern="1200" dirty="0" smtClean="0"/>
            <a:t> break and reform when a force is applied.  A constant force is needed to make the box slide.</a:t>
          </a:r>
          <a:endParaRPr lang="en-US" sz="2800" kern="1200" dirty="0"/>
        </a:p>
        <a:p>
          <a:pPr marL="285750" lvl="1" indent="-285750" algn="l" defTabSz="1244600">
            <a:lnSpc>
              <a:spcPct val="90000"/>
            </a:lnSpc>
            <a:spcBef>
              <a:spcPct val="0"/>
            </a:spcBef>
            <a:spcAft>
              <a:spcPct val="15000"/>
            </a:spcAft>
            <a:buChar char="•"/>
          </a:pPr>
          <a:r>
            <a:rPr lang="en-US" sz="2800" kern="1200" dirty="0" smtClean="0"/>
            <a:t>Applied force &gt; friction</a:t>
          </a:r>
          <a:endParaRPr lang="en-US" sz="2800" kern="1200" dirty="0"/>
        </a:p>
      </dsp:txBody>
      <dsp:txXfrm>
        <a:off x="3178968" y="2079723"/>
        <a:ext cx="2786062" cy="4803578"/>
      </dsp:txXfrm>
    </dsp:sp>
    <dsp:sp modelId="{F788536C-56A4-4390-B159-A53CFDAB0ADE}">
      <dsp:nvSpPr>
        <dsp:cNvPr id="0" name=""/>
        <dsp:cNvSpPr/>
      </dsp:nvSpPr>
      <dsp:spPr>
        <a:xfrm>
          <a:off x="6355080" y="965298"/>
          <a:ext cx="2786062" cy="1114425"/>
        </a:xfrm>
        <a:prstGeom prst="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en-US" sz="5400" kern="1200" dirty="0" smtClean="0"/>
            <a:t>Rolling</a:t>
          </a:r>
          <a:endParaRPr lang="en-US" sz="5400" kern="1200" dirty="0"/>
        </a:p>
      </dsp:txBody>
      <dsp:txXfrm>
        <a:off x="6355080" y="965298"/>
        <a:ext cx="2786062" cy="1114425"/>
      </dsp:txXfrm>
    </dsp:sp>
    <dsp:sp modelId="{76CD7F8D-1159-448E-9CF5-BD99604471AA}">
      <dsp:nvSpPr>
        <dsp:cNvPr id="0" name=""/>
        <dsp:cNvSpPr/>
      </dsp:nvSpPr>
      <dsp:spPr>
        <a:xfrm>
          <a:off x="6355080" y="2079723"/>
          <a:ext cx="2786062" cy="4803578"/>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The friction between a rolling object and the surface it rolls on.  </a:t>
          </a:r>
          <a:endParaRPr lang="en-US" sz="2800" kern="1200" dirty="0"/>
        </a:p>
        <a:p>
          <a:pPr marL="285750" lvl="1" indent="-285750" algn="l" defTabSz="1244600">
            <a:lnSpc>
              <a:spcPct val="90000"/>
            </a:lnSpc>
            <a:spcBef>
              <a:spcPct val="0"/>
            </a:spcBef>
            <a:spcAft>
              <a:spcPct val="15000"/>
            </a:spcAft>
            <a:buChar char="•"/>
          </a:pPr>
          <a:r>
            <a:rPr lang="en-US" sz="2800" kern="1200" dirty="0" smtClean="0"/>
            <a:t>Takes less force to start. </a:t>
          </a:r>
          <a:endParaRPr lang="en-US" sz="2800" kern="1200" dirty="0"/>
        </a:p>
        <a:p>
          <a:pPr marL="285750" lvl="1" indent="-285750" algn="l" defTabSz="1244600">
            <a:lnSpc>
              <a:spcPct val="90000"/>
            </a:lnSpc>
            <a:spcBef>
              <a:spcPct val="0"/>
            </a:spcBef>
            <a:spcAft>
              <a:spcPct val="15000"/>
            </a:spcAft>
            <a:buChar char="•"/>
          </a:pPr>
          <a:r>
            <a:rPr lang="en-US" sz="2800" kern="1200" dirty="0" smtClean="0"/>
            <a:t>Easier to use a wagon than push on the ground.</a:t>
          </a:r>
          <a:endParaRPr lang="en-US" sz="2800" kern="1200" dirty="0"/>
        </a:p>
      </dsp:txBody>
      <dsp:txXfrm>
        <a:off x="6355080" y="2079723"/>
        <a:ext cx="2786062" cy="48035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44743-216F-B840-8269-29D2940428EE}" type="datetimeFigureOut">
              <a:rPr lang="en-US" smtClean="0"/>
              <a:pPr/>
              <a:t>10/9/17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10F2ED-5C77-EF4D-A79C-D1DBBC9C46F7}" type="slidenum">
              <a:rPr lang="en-US" smtClean="0"/>
              <a:pPr/>
              <a:t>‹#›</a:t>
            </a:fld>
            <a:endParaRPr lang="en-US"/>
          </a:p>
        </p:txBody>
      </p:sp>
    </p:spTree>
    <p:extLst>
      <p:ext uri="{BB962C8B-B14F-4D97-AF65-F5344CB8AC3E}">
        <p14:creationId xmlns:p14="http://schemas.microsoft.com/office/powerpoint/2010/main" val="290047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187856F0-A055-8342-9826-D8B972B857B9}" type="datetimeFigureOut">
              <a:rPr lang="en-US" smtClean="0"/>
              <a:pPr/>
              <a:t>10/9/17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9979B09D-664D-B846-A76C-552BC3D7C889}" type="slidenum">
              <a:rPr lang="en-US" smtClean="0"/>
              <a:pPr/>
              <a:t>‹#›</a:t>
            </a:fld>
            <a:endParaRPr lang="en-US"/>
          </a:p>
        </p:txBody>
      </p:sp>
    </p:spTree>
    <p:extLst>
      <p:ext uri="{BB962C8B-B14F-4D97-AF65-F5344CB8AC3E}">
        <p14:creationId xmlns:p14="http://schemas.microsoft.com/office/powerpoint/2010/main" val="3452153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AB244-7CA2-4DCC-ACD0-FE96AB5AD103}"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98227D-5379-4116-AACF-0E3C11428ED9}"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55AC8-FD12-41F8-BF3A-9B1B6F764B40}"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F1E36-5A91-44D1-B35D-E59C4D5E3CD6}"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8C41E-445C-4264-A7DB-7D201DA1AC53}"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093F6E-D2CE-4496-BC38-B791203F26CE}"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CBC10-3562-4BB6-A746-8F8B36AFA288}"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8FD41-2A58-47C3-B7ED-5A51A4200184}"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BC391-D26D-4713-BBCE-54089D60D34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8C41E-445C-4264-A7DB-7D201DA1AC5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028D7F-3477-4A3D-A3F5-41E853574170}"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Assume that, you push a box with a force of 10N for 2 seconds, the impulse is 20N.s. Then you push it with a 5N force for 4 seconds and impulse does not change. As you see increasing the time decreases the amount of force. Thus, the unwanted results of force can be eliminated by increasing the time of force application. On the contrary if you want big force then you should decrease the time and you get big force. </a:t>
            </a:r>
          </a:p>
          <a:p>
            <a:pPr eaLnBrk="1" hangingPunct="1"/>
            <a:r>
              <a:rPr lang="en-US" dirty="0" smtClean="0"/>
              <a:t>IMPULSE</a:t>
            </a:r>
            <a:r>
              <a:rPr lang="en-US" baseline="0" dirty="0" smtClean="0"/>
              <a:t> STAYS THE SAME, BUT THE FORCE CHANGES WITH THE TIME</a:t>
            </a:r>
            <a:endParaRPr lang="en-US" dirty="0" smtClean="0"/>
          </a:p>
        </p:txBody>
      </p:sp>
      <p:sp>
        <p:nvSpPr>
          <p:cNvPr id="4" name="Slide Number Placeholder 3"/>
          <p:cNvSpPr>
            <a:spLocks noGrp="1"/>
          </p:cNvSpPr>
          <p:nvPr>
            <p:ph type="sldNum" sz="quarter" idx="5"/>
          </p:nvPr>
        </p:nvSpPr>
        <p:spPr/>
        <p:txBody>
          <a:bodyPr/>
          <a:lstStyle/>
          <a:p>
            <a:pPr>
              <a:defRPr/>
            </a:pPr>
            <a:fld id="{E37AA11E-CE83-494C-B31E-D0183A0636B5}"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431B3D-FE3F-4973-A9BC-CF3FB1C84A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02E1E-BA05-474A-A7BF-DB8DED9D453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09831-506E-4E60-9AFA-ECCF6B20CD64}"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Background knowledge:  terminal velocity occurs when the downward force of gravity equals the upward force of air resistance.  At this point, the object (or person) cannot travel any faster.  When a skydiver opens the parachute, air resistance increases because of surface area.  Air resistance also increases as the person picks up speed (they encounter more air particles).  As soon as the air resistance is high enough to equal the downward force of gravity, the skydiver can no longer increase their speed and is said to have reached terminal velocity.  The sooner the skydiver reaches terminal velocity, the sooner they will stop accelerating and the “slower” their maximum velocity will be.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79B09D-664D-B846-A76C-552BC3D7C889}" type="slidenum">
              <a:rPr lang="en-US" smtClean="0"/>
              <a:pPr/>
              <a:t>9</a:t>
            </a:fld>
            <a:endParaRPr lang="en-US"/>
          </a:p>
        </p:txBody>
      </p:sp>
    </p:spTree>
    <p:extLst>
      <p:ext uri="{BB962C8B-B14F-4D97-AF65-F5344CB8AC3E}">
        <p14:creationId xmlns:p14="http://schemas.microsoft.com/office/powerpoint/2010/main" val="109364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624ED-741B-4C71-99F3-30D51B4E3E00}"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A722A-4C6F-4997-98D6-52E042D28E6D}" type="slidenum">
              <a:rPr lang="en-US" smtClean="0"/>
              <a:pPr fontAlgn="base">
                <a:spcBef>
                  <a:spcPct val="0"/>
                </a:spcBef>
                <a:spcAft>
                  <a:spcPct val="0"/>
                </a:spcAft>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6DF347D-790A-4902-8D47-86178BA4195F}" type="datetimeFigureOut">
              <a:rPr lang="en-US" smtClean="0"/>
              <a:pPr/>
              <a:t>10/9/17</a:t>
            </a:fld>
            <a:endParaRPr lang="en-US"/>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9AB385-A360-469C-A6B4-2E1985B43C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DF347D-790A-4902-8D47-86178BA4195F}" type="datetimeFigureOut">
              <a:rPr lang="en-US" smtClean="0"/>
              <a:pPr/>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B385-A360-469C-A6B4-2E1985B43C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3"/>
            <a:ext cx="2209800" cy="365125"/>
          </a:xfrm>
        </p:spPr>
        <p:txBody>
          <a:bodyPr/>
          <a:lstStyle/>
          <a:p>
            <a:fld id="{86DF347D-790A-4902-8D47-86178BA4195F}" type="datetimeFigureOut">
              <a:rPr lang="en-US" smtClean="0"/>
              <a:pPr/>
              <a:t>10/9/17</a:t>
            </a:fld>
            <a:endParaRPr lang="en-US"/>
          </a:p>
        </p:txBody>
      </p:sp>
      <p:sp>
        <p:nvSpPr>
          <p:cNvPr id="5" name="Footer Placeholder 4"/>
          <p:cNvSpPr>
            <a:spLocks noGrp="1"/>
          </p:cNvSpPr>
          <p:nvPr>
            <p:ph type="ftr" sz="quarter" idx="11"/>
          </p:nvPr>
        </p:nvSpPr>
        <p:spPr>
          <a:xfrm>
            <a:off x="457201" y="6248208"/>
            <a:ext cx="5573483" cy="365125"/>
          </a:xfrm>
        </p:spPr>
        <p:txBody>
          <a:bodyPr/>
          <a:lstStyle/>
          <a:p>
            <a:endParaRPr lang="en-US"/>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3"/>
            <a:ext cx="533400" cy="244476"/>
          </a:xfrm>
        </p:spPr>
        <p:txBody>
          <a:bodyPr/>
          <a:lstStyle/>
          <a:p>
            <a:fld id="{E59AB385-A360-469C-A6B4-2E1985B43C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DF347D-790A-4902-8D47-86178BA4195F}" type="datetimeFigureOut">
              <a:rPr lang="en-US" smtClean="0"/>
              <a:pPr/>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9AB385-A360-469C-A6B4-2E1985B43CE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DF347D-790A-4902-8D47-86178BA4195F}" type="datetimeFigureOut">
              <a:rPr lang="en-US" smtClean="0"/>
              <a:pPr/>
              <a:t>10/9/17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9AB385-A360-469C-A6B4-2E1985B43CE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6DF347D-790A-4902-8D47-86178BA4195F}" type="datetimeFigureOut">
              <a:rPr lang="en-US" smtClean="0"/>
              <a:pPr/>
              <a:t>10/9/17</a:t>
            </a:fld>
            <a:endParaRPr lang="en-US"/>
          </a:p>
        </p:txBody>
      </p:sp>
      <p:sp>
        <p:nvSpPr>
          <p:cNvPr id="10" name="Slide Number Placeholder 9"/>
          <p:cNvSpPr>
            <a:spLocks noGrp="1"/>
          </p:cNvSpPr>
          <p:nvPr>
            <p:ph type="sldNum" sz="quarter" idx="16"/>
          </p:nvPr>
        </p:nvSpPr>
        <p:spPr/>
        <p:txBody>
          <a:bodyPr rtlCol="0"/>
          <a:lstStyle/>
          <a:p>
            <a:fld id="{E59AB385-A360-469C-A6B4-2E1985B43CE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6DF347D-790A-4902-8D47-86178BA4195F}" type="datetimeFigureOut">
              <a:rPr lang="en-US" smtClean="0"/>
              <a:pPr/>
              <a:t>10/9/17</a:t>
            </a:fld>
            <a:endParaRPr lang="en-US"/>
          </a:p>
        </p:txBody>
      </p:sp>
      <p:sp>
        <p:nvSpPr>
          <p:cNvPr id="12" name="Slide Number Placeholder 11"/>
          <p:cNvSpPr>
            <a:spLocks noGrp="1"/>
          </p:cNvSpPr>
          <p:nvPr>
            <p:ph type="sldNum" sz="quarter" idx="16"/>
          </p:nvPr>
        </p:nvSpPr>
        <p:spPr/>
        <p:txBody>
          <a:bodyPr rtlCol="0"/>
          <a:lstStyle/>
          <a:p>
            <a:fld id="{E59AB385-A360-469C-A6B4-2E1985B43CE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DF347D-790A-4902-8D47-86178BA4195F}" type="datetimeFigureOut">
              <a:rPr lang="en-US" smtClean="0"/>
              <a:pPr/>
              <a:t>10/9/17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9AB385-A360-469C-A6B4-2E1985B43C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F347D-790A-4902-8D47-86178BA4195F}" type="datetimeFigureOut">
              <a:rPr lang="en-US" smtClean="0"/>
              <a:pPr/>
              <a:t>10/9/17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9AB385-A360-469C-A6B4-2E1985B43C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DF347D-790A-4902-8D47-86178BA4195F}" type="datetimeFigureOut">
              <a:rPr lang="en-US" smtClean="0"/>
              <a:pPr/>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9AB385-A360-469C-A6B4-2E1985B43CE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fld id="{86DF347D-790A-4902-8D47-86178BA4195F}" type="datetimeFigureOut">
              <a:rPr lang="en-US" smtClean="0"/>
              <a:pPr/>
              <a:t>10/9/17</a:t>
            </a:fld>
            <a:endParaRPr lang="en-US"/>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fld id="{E59AB385-A360-469C-A6B4-2E1985B43CE0}" type="slidenum">
              <a:rPr lang="en-US" smtClean="0"/>
              <a:pPr/>
              <a:t>‹#›</a:t>
            </a:fld>
            <a:endParaRPr lang="en-US"/>
          </a:p>
        </p:txBody>
      </p:sp>
      <p:sp>
        <p:nvSpPr>
          <p:cNvPr id="14" name="Footer Placeholder 13"/>
          <p:cNvSpPr>
            <a:spLocks noGrp="1"/>
          </p:cNvSpPr>
          <p:nvPr>
            <p:ph type="ftr" sz="quarter" idx="12"/>
          </p:nvPr>
        </p:nvSpPr>
        <p:spPr>
          <a:xfrm>
            <a:off x="1600200" y="6248207"/>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DF347D-790A-4902-8D47-86178BA4195F}" type="datetimeFigureOut">
              <a:rPr lang="en-US" smtClean="0"/>
              <a:pPr/>
              <a:t>10/9/17</a:t>
            </a:fld>
            <a:endParaRPr lang="en-US"/>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9AB385-A360-469C-A6B4-2E1985B43C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Dp1tiUsZw8&amp;safety_mode=true&amp;persist_safety_mode=1" TargetMode="External"/><Relationship Id="rId3" Type="http://schemas.openxmlformats.org/officeDocument/2006/relationships/hyperlink" Target="http://www.glencoe.com/sites/common_assets/science/virtual_labs/E25/E25.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xRCyokN3g8&amp;safety_mode=true&amp;persist_safety_mode=1" TargetMode="External"/><Relationship Id="rId4" Type="http://schemas.openxmlformats.org/officeDocument/2006/relationships/hyperlink" Target="http://www.youtube.com/watch?v=iyRlZB3cvkg&amp;NR=1"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regentsprep.org/Regents/physics/phys06/amonkdrop/default.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gAMZbeL2ts" TargetMode="External"/><Relationship Id="rId4" Type="http://schemas.openxmlformats.org/officeDocument/2006/relationships/image" Target="../media/image11.w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brainpop.com/science/motionsforcesandtime/for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ashcowrecords.co.uk/" TargetMode="External"/><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abcnews.go.com/GMA/video/federal-goverment-introduces-female-crash-test-dummy-1180164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wmf"/></Relationships>
</file>

<file path=ppt/slides/_rels/slide35.xml.rels><?xml version="1.0" encoding="UTF-8" standalone="yes"?>
<Relationships xmlns="http://schemas.openxmlformats.org/package/2006/relationships"><Relationship Id="rId3" Type="http://schemas.openxmlformats.org/officeDocument/2006/relationships/hyperlink" Target="http://science360.gov/obj/video/d0e16d27-05d4-4511-9394-2758aa066981/science-nfl-football-newtons-third-law-motion"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how.com/info_8119514_differences-between-momentum-inertia.html#ixzz2fIjhyPJ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vimeo.com/1778399"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Forces</a:t>
            </a:r>
            <a:endParaRPr lang="en-US" dirty="0"/>
          </a:p>
        </p:txBody>
      </p:sp>
      <p:sp>
        <p:nvSpPr>
          <p:cNvPr id="3" name="Subtitle 2"/>
          <p:cNvSpPr>
            <a:spLocks noGrp="1"/>
          </p:cNvSpPr>
          <p:nvPr>
            <p:ph type="subTitle" idx="1"/>
          </p:nvPr>
        </p:nvSpPr>
        <p:spPr/>
        <p:txBody>
          <a:bodyPr/>
          <a:lstStyle/>
          <a:p>
            <a:r>
              <a:rPr lang="en-US" dirty="0" smtClean="0"/>
              <a:t>Chapter 12.1-4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
            <a:ext cx="5681265" cy="944562"/>
          </a:xfrm>
        </p:spPr>
        <p:txBody>
          <a:bodyPr>
            <a:normAutofit/>
          </a:bodyPr>
          <a:lstStyle/>
          <a:p>
            <a:pPr eaLnBrk="1" fontAlgn="auto" hangingPunct="1">
              <a:spcAft>
                <a:spcPts val="0"/>
              </a:spcAft>
              <a:defRPr/>
            </a:pPr>
            <a:r>
              <a:rPr lang="en-US" dirty="0" smtClean="0"/>
              <a:t>Without Air Resistance?</a:t>
            </a:r>
            <a:endParaRPr lang="en-US" dirty="0"/>
          </a:p>
        </p:txBody>
      </p:sp>
      <p:sp>
        <p:nvSpPr>
          <p:cNvPr id="3" name="Content Placeholder 2"/>
          <p:cNvSpPr>
            <a:spLocks noGrp="1"/>
          </p:cNvSpPr>
          <p:nvPr>
            <p:ph idx="1"/>
          </p:nvPr>
        </p:nvSpPr>
        <p:spPr>
          <a:xfrm>
            <a:off x="381000" y="1371600"/>
            <a:ext cx="8763000" cy="5486400"/>
          </a:xfrm>
        </p:spPr>
        <p:txBody>
          <a:bodyPr>
            <a:normAutofit/>
          </a:bodyPr>
          <a:lstStyle/>
          <a:p>
            <a:pPr eaLnBrk="1" fontAlgn="auto" hangingPunct="1">
              <a:spcAft>
                <a:spcPts val="0"/>
              </a:spcAft>
              <a:buFontTx/>
              <a:buNone/>
              <a:defRPr/>
            </a:pPr>
            <a:endParaRPr lang="en-US" sz="3600" dirty="0" smtClean="0"/>
          </a:p>
          <a:p>
            <a:pPr eaLnBrk="1" fontAlgn="auto" hangingPunct="1">
              <a:spcAft>
                <a:spcPts val="0"/>
              </a:spcAft>
              <a:defRPr/>
            </a:pPr>
            <a:r>
              <a:rPr lang="en-US" sz="3600" dirty="0" smtClean="0"/>
              <a:t>What occurs if 2 very different items are dropped in a vacuum (no air)?</a:t>
            </a:r>
          </a:p>
          <a:p>
            <a:pPr eaLnBrk="1" fontAlgn="auto" hangingPunct="1">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r>
              <a:rPr lang="en-US" i="1" dirty="0" smtClean="0"/>
              <a:t> </a:t>
            </a:r>
            <a:r>
              <a:rPr lang="en-US" i="1" dirty="0" err="1" smtClean="0"/>
              <a:t>con’t</a:t>
            </a:r>
            <a:endParaRPr lang="en-US" i="1" dirty="0"/>
          </a:p>
        </p:txBody>
      </p:sp>
      <p:sp>
        <p:nvSpPr>
          <p:cNvPr id="3" name="Content Placeholder 2"/>
          <p:cNvSpPr>
            <a:spLocks noGrp="1"/>
          </p:cNvSpPr>
          <p:nvPr>
            <p:ph idx="1"/>
          </p:nvPr>
        </p:nvSpPr>
        <p:spPr>
          <a:xfrm>
            <a:off x="381000" y="1524000"/>
            <a:ext cx="8534400" cy="5105400"/>
          </a:xfrm>
        </p:spPr>
        <p:txBody>
          <a:bodyPr>
            <a:normAutofit fontScale="92500" lnSpcReduction="10000"/>
          </a:bodyPr>
          <a:lstStyle/>
          <a:p>
            <a:r>
              <a:rPr lang="en-US" dirty="0" smtClean="0"/>
              <a:t>Free Fall and Weight</a:t>
            </a:r>
          </a:p>
          <a:p>
            <a:pPr lvl="1"/>
            <a:r>
              <a:rPr lang="en-US" sz="2700" dirty="0" smtClean="0"/>
              <a:t>When gravity is the only force acting on an object, the object is in free fall - </a:t>
            </a:r>
            <a:r>
              <a:rPr lang="en-US" sz="2700" b="1" dirty="0" smtClean="0">
                <a:hlinkClick r:id="rId2"/>
              </a:rPr>
              <a:t>Feather vs. Hammer</a:t>
            </a:r>
            <a:r>
              <a:rPr lang="en-US" sz="2700" b="1" dirty="0" smtClean="0"/>
              <a:t> </a:t>
            </a:r>
            <a:endParaRPr lang="en-US" sz="2700" b="1" dirty="0" smtClean="0"/>
          </a:p>
          <a:p>
            <a:pPr lvl="1"/>
            <a:r>
              <a:rPr lang="en-US" sz="2700" smtClean="0">
                <a:hlinkClick r:id="rId3"/>
              </a:rPr>
              <a:t>Glencoe Gravity Interactive</a:t>
            </a:r>
            <a:r>
              <a:rPr lang="en-US" sz="2700" smtClean="0"/>
              <a:t> </a:t>
            </a:r>
            <a:endParaRPr lang="en-US" sz="2700" dirty="0" smtClean="0"/>
          </a:p>
          <a:p>
            <a:pPr lvl="2"/>
            <a:r>
              <a:rPr lang="en-US" sz="2700" dirty="0" smtClean="0"/>
              <a:t>It is abbreviated by the letter </a:t>
            </a:r>
            <a:r>
              <a:rPr lang="en-US" sz="2700" i="1" dirty="0" smtClean="0"/>
              <a:t>g</a:t>
            </a:r>
            <a:r>
              <a:rPr lang="en-US" sz="2700" dirty="0" smtClean="0"/>
              <a:t> and is equal to 9.8 m/s</a:t>
            </a:r>
            <a:r>
              <a:rPr lang="en-US" sz="2700" baseline="30000" dirty="0" smtClean="0"/>
              <a:t>2</a:t>
            </a:r>
          </a:p>
          <a:p>
            <a:pPr lvl="1"/>
            <a:r>
              <a:rPr lang="en-US" sz="2700" dirty="0" smtClean="0"/>
              <a:t>The force on an object due to gravity is called its weight</a:t>
            </a:r>
          </a:p>
          <a:p>
            <a:pPr lvl="2"/>
            <a:r>
              <a:rPr lang="en-US" sz="2700" dirty="0" smtClean="0"/>
              <a:t>On Earth, your weight is then just the amount of gravitational force exerted on you by Earth</a:t>
            </a:r>
          </a:p>
          <a:p>
            <a:pPr lvl="3"/>
            <a:r>
              <a:rPr lang="en-US" sz="2700" dirty="0" smtClean="0"/>
              <a:t>You can manipulate Newton’s Second Law to get an equation for weight</a:t>
            </a:r>
          </a:p>
          <a:p>
            <a:pPr lvl="4"/>
            <a:r>
              <a:rPr lang="en-US" sz="2700" dirty="0" smtClean="0"/>
              <a:t>Force = weight; mass is still mass; acceleration = </a:t>
            </a:r>
            <a:r>
              <a:rPr lang="en-US" sz="2700" i="1" dirty="0" smtClean="0"/>
              <a:t>g</a:t>
            </a:r>
          </a:p>
          <a:p>
            <a:pPr marL="1036638" lvl="4" indent="0">
              <a:buNone/>
            </a:pPr>
            <a:r>
              <a:rPr lang="en-US" sz="2700" dirty="0" smtClean="0"/>
              <a:t>	weight = mass x acceleration or </a:t>
            </a:r>
            <a:r>
              <a:rPr lang="en-US" sz="2700" i="1" dirty="0" smtClean="0"/>
              <a:t>w = mg</a:t>
            </a:r>
          </a:p>
          <a:p>
            <a:pPr lvl="4"/>
            <a:endParaRPr lang="en-US" dirty="0"/>
          </a:p>
        </p:txBody>
      </p:sp>
    </p:spTree>
    <p:extLst>
      <p:ext uri="{BB962C8B-B14F-4D97-AF65-F5344CB8AC3E}">
        <p14:creationId xmlns:p14="http://schemas.microsoft.com/office/powerpoint/2010/main" val="31421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r>
              <a:rPr lang="en-US" i="1" dirty="0" smtClean="0"/>
              <a:t> </a:t>
            </a:r>
            <a:r>
              <a:rPr lang="en-US" i="1" dirty="0" err="1" smtClean="0"/>
              <a:t>con’t</a:t>
            </a:r>
            <a:endParaRPr lang="en-US" i="1" dirty="0"/>
          </a:p>
        </p:txBody>
      </p:sp>
      <p:sp>
        <p:nvSpPr>
          <p:cNvPr id="3" name="Content Placeholder 2"/>
          <p:cNvSpPr>
            <a:spLocks noGrp="1"/>
          </p:cNvSpPr>
          <p:nvPr>
            <p:ph idx="1"/>
          </p:nvPr>
        </p:nvSpPr>
        <p:spPr/>
        <p:txBody>
          <a:bodyPr>
            <a:normAutofit/>
          </a:bodyPr>
          <a:lstStyle/>
          <a:p>
            <a:r>
              <a:rPr lang="en-US" dirty="0" smtClean="0"/>
              <a:t>Inertia and Gravity</a:t>
            </a:r>
          </a:p>
          <a:p>
            <a:pPr lvl="1"/>
            <a:r>
              <a:rPr lang="en-US" dirty="0" smtClean="0"/>
              <a:t>Suppose you were to drop a bowling ball and a marble from a bridge at the same time.  Which would hit the water below first?</a:t>
            </a:r>
          </a:p>
          <a:p>
            <a:pPr lvl="1"/>
            <a:r>
              <a:rPr lang="en-US" dirty="0" smtClean="0"/>
              <a:t>The force of gravity would be greater on the bowling ball because of its larger mass, but it also has more inertia (resistance to a change in motion).</a:t>
            </a:r>
          </a:p>
          <a:p>
            <a:pPr lvl="1"/>
            <a:r>
              <a:rPr lang="en-US" dirty="0" smtClean="0"/>
              <a:t>The force of gravity would be less on the marble because of its smaller mass, but it also has less inertia.</a:t>
            </a:r>
          </a:p>
          <a:p>
            <a:pPr lvl="1">
              <a:buNone/>
            </a:pPr>
            <a:endParaRPr lang="en-US" dirty="0" smtClean="0"/>
          </a:p>
        </p:txBody>
      </p:sp>
    </p:spTree>
    <p:extLst>
      <p:ext uri="{BB962C8B-B14F-4D97-AF65-F5344CB8AC3E}">
        <p14:creationId xmlns:p14="http://schemas.microsoft.com/office/powerpoint/2010/main" val="314218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sp>
        <p:nvSpPr>
          <p:cNvPr id="3" name="Content Placeholder 2"/>
          <p:cNvSpPr>
            <a:spLocks noGrp="1"/>
          </p:cNvSpPr>
          <p:nvPr>
            <p:ph sz="quarter" idx="1"/>
          </p:nvPr>
        </p:nvSpPr>
        <p:spPr/>
        <p:txBody>
          <a:bodyPr/>
          <a:lstStyle/>
          <a:p>
            <a:r>
              <a:rPr lang="en-US" dirty="0" smtClean="0"/>
              <a:t>The proportions are the same.</a:t>
            </a:r>
            <a:endParaRPr lang="en-US" dirty="0"/>
          </a:p>
        </p:txBody>
      </p:sp>
      <p:pic>
        <p:nvPicPr>
          <p:cNvPr id="4" name="Picture 3"/>
          <p:cNvPicPr>
            <a:picLocks noChangeAspect="1"/>
          </p:cNvPicPr>
          <p:nvPr/>
        </p:nvPicPr>
        <p:blipFill>
          <a:blip r:embed="rId2"/>
          <a:stretch>
            <a:fillRect/>
          </a:stretch>
        </p:blipFill>
        <p:spPr>
          <a:xfrm>
            <a:off x="228600" y="2590800"/>
            <a:ext cx="4622800" cy="3860800"/>
          </a:xfrm>
          <a:prstGeom prst="rect">
            <a:avLst/>
          </a:prstGeom>
        </p:spPr>
      </p:pic>
      <p:pic>
        <p:nvPicPr>
          <p:cNvPr id="5" name="Picture 4"/>
          <p:cNvPicPr>
            <a:picLocks noChangeAspect="1"/>
          </p:cNvPicPr>
          <p:nvPr/>
        </p:nvPicPr>
        <p:blipFill>
          <a:blip r:embed="rId3"/>
          <a:stretch>
            <a:fillRect/>
          </a:stretch>
        </p:blipFill>
        <p:spPr>
          <a:xfrm>
            <a:off x="5867401" y="2667001"/>
            <a:ext cx="2171700" cy="2959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eaLnBrk="1" fontAlgn="auto" hangingPunct="1">
              <a:spcAft>
                <a:spcPts val="0"/>
              </a:spcAft>
              <a:defRPr/>
            </a:pPr>
            <a:r>
              <a:rPr lang="en-US" sz="3150" b="1" dirty="0" smtClean="0"/>
              <a:t>Why do astronauts feel weightless when orbiting Earth, even though about 90% of gravity is present?</a:t>
            </a:r>
            <a:endParaRPr lang="en-US" sz="3150" b="1" dirty="0"/>
          </a:p>
        </p:txBody>
      </p:sp>
      <p:sp>
        <p:nvSpPr>
          <p:cNvPr id="3" name="Content Placeholder 2"/>
          <p:cNvSpPr>
            <a:spLocks noGrp="1"/>
          </p:cNvSpPr>
          <p:nvPr>
            <p:ph idx="1"/>
          </p:nvPr>
        </p:nvSpPr>
        <p:spPr>
          <a:xfrm>
            <a:off x="381000" y="1447800"/>
            <a:ext cx="8458200" cy="5181600"/>
          </a:xfrm>
        </p:spPr>
        <p:txBody>
          <a:bodyPr>
            <a:normAutofit fontScale="92500" lnSpcReduction="10000"/>
          </a:bodyPr>
          <a:lstStyle/>
          <a:p>
            <a:pPr eaLnBrk="1" fontAlgn="auto" hangingPunct="1">
              <a:spcAft>
                <a:spcPts val="0"/>
              </a:spcAft>
              <a:defRPr/>
            </a:pPr>
            <a:r>
              <a:rPr lang="en-US" sz="4000" dirty="0" smtClean="0"/>
              <a:t>In orbit, the shuttle and people are falling toward Earth at the same rate, like you in an elevator.  There is no force supporting them.  </a:t>
            </a:r>
          </a:p>
          <a:p>
            <a:pPr eaLnBrk="1" fontAlgn="auto" hangingPunct="1">
              <a:spcAft>
                <a:spcPts val="0"/>
              </a:spcAft>
              <a:defRPr/>
            </a:pPr>
            <a:r>
              <a:rPr lang="en-US" sz="4000" dirty="0" smtClean="0">
                <a:hlinkClick r:id="rId3"/>
              </a:rPr>
              <a:t>Weightlessness in space</a:t>
            </a:r>
            <a:r>
              <a:rPr lang="en-US" sz="4000" dirty="0" smtClean="0"/>
              <a:t> </a:t>
            </a:r>
          </a:p>
          <a:p>
            <a:pPr eaLnBrk="1" fontAlgn="auto" hangingPunct="1">
              <a:spcAft>
                <a:spcPts val="0"/>
              </a:spcAft>
              <a:defRPr/>
            </a:pPr>
            <a:r>
              <a:rPr lang="en-US" sz="4000" dirty="0" smtClean="0"/>
              <a:t>When would astronauts be truly weightless?</a:t>
            </a:r>
          </a:p>
          <a:p>
            <a:pPr eaLnBrk="1" fontAlgn="auto" hangingPunct="1">
              <a:spcAft>
                <a:spcPts val="0"/>
              </a:spcAft>
              <a:defRPr/>
            </a:pPr>
            <a:r>
              <a:rPr lang="en-US" sz="4000" dirty="0" smtClean="0">
                <a:hlinkClick r:id="rId4"/>
              </a:rPr>
              <a:t>Guest Speaker:  Can we experience weightlessness?</a:t>
            </a:r>
            <a:r>
              <a:rPr lang="en-US" sz="4000"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 Motion</a:t>
            </a:r>
            <a:endParaRPr lang="en-US" dirty="0"/>
          </a:p>
        </p:txBody>
      </p:sp>
      <p:sp>
        <p:nvSpPr>
          <p:cNvPr id="3" name="Content Placeholder 2"/>
          <p:cNvSpPr>
            <a:spLocks noGrp="1"/>
          </p:cNvSpPr>
          <p:nvPr>
            <p:ph idx="1"/>
          </p:nvPr>
        </p:nvSpPr>
        <p:spPr>
          <a:xfrm>
            <a:off x="228601" y="1447801"/>
            <a:ext cx="8610600" cy="5181600"/>
          </a:xfrm>
        </p:spPr>
        <p:txBody>
          <a:bodyPr>
            <a:normAutofit lnSpcReduction="10000"/>
          </a:bodyPr>
          <a:lstStyle/>
          <a:p>
            <a:pPr lvl="1"/>
            <a:r>
              <a:rPr lang="en-US" sz="2500" dirty="0" smtClean="0"/>
              <a:t>Curved path an object follows when thrown, launched or otherwise projected near the surface of Earth</a:t>
            </a:r>
          </a:p>
          <a:p>
            <a:pPr lvl="1"/>
            <a:r>
              <a:rPr lang="en-US" sz="2500" dirty="0" smtClean="0"/>
              <a:t>Has two components:</a:t>
            </a:r>
          </a:p>
          <a:p>
            <a:pPr lvl="2"/>
            <a:r>
              <a:rPr lang="en-US" sz="2500" dirty="0" smtClean="0"/>
              <a:t>Horizontal</a:t>
            </a:r>
          </a:p>
          <a:p>
            <a:pPr lvl="3"/>
            <a:r>
              <a:rPr lang="en-US" sz="2500" dirty="0" smtClean="0"/>
              <a:t>Motion that is perpendicular to Earth’s gravitational field</a:t>
            </a:r>
          </a:p>
          <a:p>
            <a:pPr lvl="3"/>
            <a:r>
              <a:rPr lang="en-US" sz="2500" dirty="0" smtClean="0"/>
              <a:t>Once initial force is applied, object travels at constant [horizontal] velocity</a:t>
            </a:r>
          </a:p>
          <a:p>
            <a:pPr lvl="2"/>
            <a:r>
              <a:rPr lang="en-US" sz="2500" dirty="0" smtClean="0"/>
              <a:t>Vertical</a:t>
            </a:r>
          </a:p>
          <a:p>
            <a:pPr lvl="3"/>
            <a:r>
              <a:rPr lang="en-US" sz="2500" dirty="0" smtClean="0"/>
              <a:t>When an object is released, force of gravity pulls it downward</a:t>
            </a:r>
          </a:p>
          <a:p>
            <a:pPr lvl="2"/>
            <a:r>
              <a:rPr lang="en-US" sz="2500" dirty="0" smtClean="0"/>
              <a:t>You should always aim above a target due to vertical component of gravity</a:t>
            </a:r>
          </a:p>
          <a:p>
            <a:pPr lvl="3"/>
            <a:endParaRPr lang="en-US" dirty="0" smtClean="0"/>
          </a:p>
          <a:p>
            <a:pPr lvl="2"/>
            <a:endParaRPr lang="en-US" dirty="0"/>
          </a:p>
        </p:txBody>
      </p:sp>
    </p:spTree>
    <p:extLst>
      <p:ext uri="{BB962C8B-B14F-4D97-AF65-F5344CB8AC3E}">
        <p14:creationId xmlns:p14="http://schemas.microsoft.com/office/powerpoint/2010/main" val="8212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Projectile Motion</a:t>
            </a:r>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4145" y="2444751"/>
            <a:ext cx="7983537" cy="3270250"/>
          </a:xfrm>
          <a:prstGeom prst="rect">
            <a:avLst/>
          </a:prstGeom>
        </p:spPr>
      </p:pic>
    </p:spTree>
    <p:extLst>
      <p:ext uri="{BB962C8B-B14F-4D97-AF65-F5344CB8AC3E}">
        <p14:creationId xmlns:p14="http://schemas.microsoft.com/office/powerpoint/2010/main" val="2424538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477962"/>
          </a:xfrm>
        </p:spPr>
        <p:txBody>
          <a:bodyPr/>
          <a:lstStyle/>
          <a:p>
            <a:pPr eaLnBrk="1" fontAlgn="auto" hangingPunct="1">
              <a:spcAft>
                <a:spcPts val="0"/>
              </a:spcAft>
              <a:defRPr/>
            </a:pPr>
            <a:r>
              <a:rPr lang="en-US" dirty="0" smtClean="0"/>
              <a:t>Projectile Motion in Action!</a:t>
            </a:r>
            <a:endParaRPr lang="en-US" dirty="0"/>
          </a:p>
        </p:txBody>
      </p:sp>
      <p:sp>
        <p:nvSpPr>
          <p:cNvPr id="3" name="Content Placeholder 2"/>
          <p:cNvSpPr>
            <a:spLocks noGrp="1"/>
          </p:cNvSpPr>
          <p:nvPr>
            <p:ph idx="1"/>
          </p:nvPr>
        </p:nvSpPr>
        <p:spPr/>
        <p:txBody>
          <a:bodyPr/>
          <a:lstStyle/>
          <a:p>
            <a:pPr eaLnBrk="1" fontAlgn="auto" hangingPunct="1">
              <a:spcAft>
                <a:spcPts val="0"/>
              </a:spcAft>
              <a:defRPr/>
            </a:pPr>
            <a:r>
              <a:rPr lang="en-US" smtClean="0">
                <a:hlinkClick r:id="rId3"/>
              </a:rPr>
              <a:t>Monkey Problem</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470025"/>
          </a:xfrm>
        </p:spPr>
        <p:txBody>
          <a:bodyPr/>
          <a:lstStyle/>
          <a:p>
            <a:pPr eaLnBrk="1" fontAlgn="auto" hangingPunct="1">
              <a:spcAft>
                <a:spcPts val="0"/>
              </a:spcAft>
              <a:defRPr/>
            </a:pPr>
            <a:r>
              <a:rPr lang="en-US" sz="8000" dirty="0" smtClean="0">
                <a:hlinkClick r:id="rId3"/>
              </a:rPr>
              <a:t>Newton’s Laws</a:t>
            </a:r>
            <a:endParaRPr lang="en-US" sz="8000" dirty="0"/>
          </a:p>
        </p:txBody>
      </p:sp>
      <p:pic>
        <p:nvPicPr>
          <p:cNvPr id="7171" name="Picture 2"/>
          <p:cNvPicPr>
            <a:picLocks noChangeAspect="1" noChangeArrowheads="1"/>
          </p:cNvPicPr>
          <p:nvPr/>
        </p:nvPicPr>
        <p:blipFill>
          <a:blip r:embed="rId4" cstate="print"/>
          <a:srcRect/>
          <a:stretch>
            <a:fillRect/>
          </a:stretch>
        </p:blipFill>
        <p:spPr bwMode="auto">
          <a:xfrm>
            <a:off x="533400" y="2438401"/>
            <a:ext cx="3352800" cy="4075113"/>
          </a:xfrm>
          <a:prstGeom prst="rect">
            <a:avLst/>
          </a:prstGeom>
          <a:noFill/>
          <a:ln w="9525">
            <a:noFill/>
            <a:miter lim="800000"/>
            <a:headEnd/>
            <a:tailEnd/>
          </a:ln>
        </p:spPr>
      </p:pic>
      <p:sp>
        <p:nvSpPr>
          <p:cNvPr id="5" name="Cloud Callout 4"/>
          <p:cNvSpPr/>
          <p:nvPr/>
        </p:nvSpPr>
        <p:spPr>
          <a:xfrm rot="708951">
            <a:off x="5181600" y="2133600"/>
            <a:ext cx="3505200" cy="2895600"/>
          </a:xfrm>
          <a:prstGeom prst="cloudCallout">
            <a:avLst>
              <a:gd name="adj1" fmla="val -87439"/>
              <a:gd name="adj2" fmla="val -47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How can I be remembered forever?  I know!!  I’ll define 3 </a:t>
            </a:r>
            <a:r>
              <a:rPr lang="en-US" sz="2400" dirty="0" smtClean="0"/>
              <a:t>laws </a:t>
            </a:r>
            <a:r>
              <a:rPr lang="en-US" sz="2400" dirty="0"/>
              <a:t>of Physics!!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1"/>
            <a:ext cx="8686800" cy="1219199"/>
          </a:xfrm>
        </p:spPr>
        <p:txBody>
          <a:bodyPr/>
          <a:lstStyle/>
          <a:p>
            <a:r>
              <a:rPr lang="en-US" dirty="0"/>
              <a:t>Newton’s First Law of Motion</a:t>
            </a:r>
          </a:p>
        </p:txBody>
      </p:sp>
      <p:sp>
        <p:nvSpPr>
          <p:cNvPr id="25603" name="Rectangle 3"/>
          <p:cNvSpPr>
            <a:spLocks noGrp="1" noChangeArrowheads="1"/>
          </p:cNvSpPr>
          <p:nvPr>
            <p:ph type="body" idx="1"/>
          </p:nvPr>
        </p:nvSpPr>
        <p:spPr/>
        <p:txBody>
          <a:bodyPr>
            <a:normAutofit/>
          </a:bodyPr>
          <a:lstStyle/>
          <a:p>
            <a:pPr>
              <a:lnSpc>
                <a:spcPct val="90000"/>
              </a:lnSpc>
            </a:pPr>
            <a:r>
              <a:rPr lang="en-US" sz="3500" u="sng" dirty="0"/>
              <a:t>Official:</a:t>
            </a:r>
            <a:r>
              <a:rPr lang="en-US" sz="3500" dirty="0"/>
              <a:t>  An object moving at a constant velocity keeps moving at a constant velocity unless </a:t>
            </a:r>
            <a:r>
              <a:rPr lang="en-US" sz="3500" dirty="0" smtClean="0"/>
              <a:t>an unbalanced force </a:t>
            </a:r>
            <a:r>
              <a:rPr lang="en-US" sz="3500" dirty="0"/>
              <a:t>acts on it.</a:t>
            </a:r>
          </a:p>
          <a:p>
            <a:pPr>
              <a:lnSpc>
                <a:spcPct val="90000"/>
              </a:lnSpc>
              <a:buFont typeface="Wingdings" pitchFamily="2" charset="2"/>
              <a:buNone/>
            </a:pPr>
            <a:endParaRPr lang="en-US" sz="3500" dirty="0"/>
          </a:p>
          <a:p>
            <a:pPr>
              <a:lnSpc>
                <a:spcPct val="90000"/>
              </a:lnSpc>
            </a:pPr>
            <a:r>
              <a:rPr lang="en-US" sz="3500" u="sng" dirty="0"/>
              <a:t>Simple:</a:t>
            </a:r>
            <a:r>
              <a:rPr lang="en-US" sz="3500" dirty="0"/>
              <a:t>  An object moving, keeps moving.  An object resting, keeps resting.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What is a force?</a:t>
            </a:r>
          </a:p>
        </p:txBody>
      </p:sp>
      <p:sp>
        <p:nvSpPr>
          <p:cNvPr id="21507" name="Rectangle 3"/>
          <p:cNvSpPr>
            <a:spLocks noGrp="1" noChangeArrowheads="1"/>
          </p:cNvSpPr>
          <p:nvPr>
            <p:ph type="body" idx="1"/>
          </p:nvPr>
        </p:nvSpPr>
        <p:spPr/>
        <p:txBody>
          <a:bodyPr/>
          <a:lstStyle/>
          <a:p>
            <a:r>
              <a:rPr lang="en-US" dirty="0"/>
              <a:t>A force is a push or pull that one body exerts on another.  </a:t>
            </a:r>
          </a:p>
          <a:p>
            <a:pPr lvl="1"/>
            <a:r>
              <a:rPr lang="en-US" dirty="0"/>
              <a:t>Examples:  kicking a soccer ball, pushing a chair, </a:t>
            </a:r>
            <a:r>
              <a:rPr lang="en-US" dirty="0" smtClean="0"/>
              <a:t>gravity</a:t>
            </a:r>
          </a:p>
          <a:p>
            <a:pPr lvl="1"/>
            <a:endParaRPr lang="en-US" dirty="0" smtClean="0"/>
          </a:p>
          <a:p>
            <a:pPr lvl="1"/>
            <a:r>
              <a:rPr lang="en-US" dirty="0" smtClean="0">
                <a:hlinkClick r:id="rId3"/>
              </a:rPr>
              <a:t>Brain Pop:  Forces</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76201"/>
            <a:ext cx="7543800" cy="1431925"/>
          </a:xfrm>
        </p:spPr>
        <p:txBody>
          <a:bodyPr/>
          <a:lstStyle/>
          <a:p>
            <a:r>
              <a:rPr lang="en-US"/>
              <a:t>What is inertia?</a:t>
            </a:r>
          </a:p>
        </p:txBody>
      </p:sp>
      <p:sp>
        <p:nvSpPr>
          <p:cNvPr id="26627" name="Rectangle 3"/>
          <p:cNvSpPr>
            <a:spLocks noGrp="1" noChangeArrowheads="1"/>
          </p:cNvSpPr>
          <p:nvPr>
            <p:ph type="body" idx="1"/>
          </p:nvPr>
        </p:nvSpPr>
        <p:spPr>
          <a:xfrm>
            <a:off x="609600" y="1981200"/>
            <a:ext cx="2743200" cy="4876800"/>
          </a:xfrm>
        </p:spPr>
        <p:txBody>
          <a:bodyPr>
            <a:noAutofit/>
          </a:bodyPr>
          <a:lstStyle/>
          <a:p>
            <a:r>
              <a:rPr lang="en-US" sz="3200" dirty="0"/>
              <a:t>An object tends to move on a path at the same speed unless an unbalanced force works on it.</a:t>
            </a:r>
          </a:p>
        </p:txBody>
      </p:sp>
      <p:pic>
        <p:nvPicPr>
          <p:cNvPr id="26633" name="Picture 9" descr="Inertia_Man">
            <a:hlinkClick r:id="rId3"/>
          </p:cNvPr>
          <p:cNvPicPr>
            <a:picLocks noChangeAspect="1" noChangeArrowheads="1"/>
          </p:cNvPicPr>
          <p:nvPr/>
        </p:nvPicPr>
        <p:blipFill>
          <a:blip r:embed="rId4" cstate="print"/>
          <a:srcRect/>
          <a:stretch>
            <a:fillRect/>
          </a:stretch>
        </p:blipFill>
        <p:spPr bwMode="auto">
          <a:xfrm>
            <a:off x="3365500" y="1066800"/>
            <a:ext cx="5637213" cy="5791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Why is a seatbelt important?</a:t>
            </a:r>
          </a:p>
        </p:txBody>
      </p:sp>
      <p:sp>
        <p:nvSpPr>
          <p:cNvPr id="27651" name="Rectangle 3"/>
          <p:cNvSpPr>
            <a:spLocks noGrp="1" noChangeArrowheads="1"/>
          </p:cNvSpPr>
          <p:nvPr>
            <p:ph type="body" idx="1"/>
          </p:nvPr>
        </p:nvSpPr>
        <p:spPr/>
        <p:txBody>
          <a:bodyPr>
            <a:normAutofit/>
          </a:bodyPr>
          <a:lstStyle/>
          <a:p>
            <a:r>
              <a:rPr lang="en-US" sz="3500" dirty="0"/>
              <a:t>In a crash, our body wants to keep moving forward.</a:t>
            </a:r>
          </a:p>
          <a:p>
            <a:r>
              <a:rPr lang="en-US" sz="3500" dirty="0"/>
              <a:t>Unbelted people smash into the steering wheel, dashboard, or windshield at the speed the car was moving.</a:t>
            </a:r>
          </a:p>
          <a:p>
            <a:r>
              <a:rPr lang="en-US" sz="3500" dirty="0"/>
              <a:t>Seatbelts prevent that from occurring</a:t>
            </a:r>
            <a:r>
              <a:rPr lang="en-US" sz="3500" dirty="0" smtClean="0"/>
              <a:t>.</a:t>
            </a:r>
          </a:p>
          <a:p>
            <a:r>
              <a:rPr lang="en-US" sz="3500" dirty="0" smtClean="0">
                <a:hlinkClick r:id="rId3"/>
              </a:rPr>
              <a:t>Crash Testing Females</a:t>
            </a:r>
            <a:r>
              <a:rPr lang="en-US" sz="3500" dirty="0" smtClean="0"/>
              <a:t> </a:t>
            </a:r>
            <a:endParaRPr lang="en-US" sz="3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706562"/>
          </a:xfrm>
        </p:spPr>
        <p:txBody>
          <a:bodyPr>
            <a:noAutofit/>
          </a:bodyPr>
          <a:lstStyle/>
          <a:p>
            <a:pPr eaLnBrk="1" fontAlgn="auto" hangingPunct="1">
              <a:spcAft>
                <a:spcPts val="0"/>
              </a:spcAft>
              <a:defRPr/>
            </a:pPr>
            <a:r>
              <a:rPr lang="en-US" sz="4500" dirty="0" smtClean="0"/>
              <a:t>How are force and acceleration connected?</a:t>
            </a:r>
            <a:endParaRPr lang="en-US" sz="4500" dirty="0"/>
          </a:p>
        </p:txBody>
      </p:sp>
      <p:sp>
        <p:nvSpPr>
          <p:cNvPr id="3" name="Content Placeholder 2"/>
          <p:cNvSpPr>
            <a:spLocks noGrp="1"/>
          </p:cNvSpPr>
          <p:nvPr>
            <p:ph idx="1"/>
          </p:nvPr>
        </p:nvSpPr>
        <p:spPr>
          <a:xfrm>
            <a:off x="457200" y="2057400"/>
            <a:ext cx="8458200" cy="2286000"/>
          </a:xfrm>
        </p:spPr>
        <p:txBody>
          <a:bodyPr/>
          <a:lstStyle/>
          <a:p>
            <a:pPr eaLnBrk="1" fontAlgn="auto" hangingPunct="1">
              <a:spcAft>
                <a:spcPts val="0"/>
              </a:spcAft>
              <a:defRPr/>
            </a:pPr>
            <a:r>
              <a:rPr lang="en-US" sz="4000" dirty="0" smtClean="0">
                <a:solidFill>
                  <a:schemeClr val="tx1"/>
                </a:solidFill>
                <a:latin typeface="Arial" pitchFamily="34" charset="0"/>
                <a:ea typeface="Times New Roman" pitchFamily="18" charset="0"/>
                <a:cs typeface="Arial" pitchFamily="34" charset="0"/>
              </a:rPr>
              <a:t>For any object, the greater the force applied, the greater the acceleration will be.</a:t>
            </a: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defRPr/>
            </a:pPr>
            <a:endParaRPr lang="en-US" dirty="0"/>
          </a:p>
        </p:txBody>
      </p:sp>
      <p:sp>
        <p:nvSpPr>
          <p:cNvPr id="5" name="Rectangle 4"/>
          <p:cNvSpPr/>
          <p:nvPr/>
        </p:nvSpPr>
        <p:spPr>
          <a:xfrm>
            <a:off x="-113702" y="4876800"/>
            <a:ext cx="938121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chemeClr val="bg1">
                    <a:shade val="50000"/>
                  </a:schemeClr>
                </a:solidFill>
                <a:latin typeface="Bookman Old Style"/>
                <a:cs typeface="+mn-cs"/>
              </a:rPr>
              <a:t>↑ Force = ↑ acceleration</a:t>
            </a:r>
            <a:endParaRPr lang="en-US" sz="5400" b="1" dirty="0">
              <a:ln w="50800"/>
              <a:solidFill>
                <a:schemeClr val="bg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96962"/>
          </a:xfrm>
        </p:spPr>
        <p:txBody>
          <a:bodyPr>
            <a:noAutofit/>
          </a:bodyPr>
          <a:lstStyle/>
          <a:p>
            <a:pPr eaLnBrk="1" fontAlgn="auto" hangingPunct="1">
              <a:spcAft>
                <a:spcPts val="0"/>
              </a:spcAft>
              <a:defRPr/>
            </a:pPr>
            <a:r>
              <a:rPr lang="en-US" sz="4500" dirty="0" smtClean="0"/>
              <a:t>How are force and mass connected?</a:t>
            </a:r>
            <a:endParaRPr lang="en-US" sz="4500" dirty="0"/>
          </a:p>
        </p:txBody>
      </p:sp>
      <p:sp>
        <p:nvSpPr>
          <p:cNvPr id="3" name="Content Placeholder 2"/>
          <p:cNvSpPr>
            <a:spLocks noGrp="1"/>
          </p:cNvSpPr>
          <p:nvPr>
            <p:ph idx="1"/>
          </p:nvPr>
        </p:nvSpPr>
        <p:spPr>
          <a:xfrm>
            <a:off x="457200" y="2057400"/>
            <a:ext cx="8458200" cy="2286000"/>
          </a:xfrm>
        </p:spPr>
        <p:txBody>
          <a:bodyPr/>
          <a:lstStyle/>
          <a:p>
            <a:pPr eaLnBrk="1" fontAlgn="auto" hangingPunct="1">
              <a:spcAft>
                <a:spcPts val="0"/>
              </a:spcAft>
              <a:defRPr/>
            </a:pPr>
            <a:r>
              <a:rPr lang="en-US" sz="4000" dirty="0" smtClean="0"/>
              <a:t>If an object has a greater mass, it takes a greater force to increase the acceleration.</a:t>
            </a: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defRPr/>
            </a:pPr>
            <a:endParaRPr lang="en-US" dirty="0"/>
          </a:p>
        </p:txBody>
      </p:sp>
      <p:sp>
        <p:nvSpPr>
          <p:cNvPr id="5" name="Rectangle 4"/>
          <p:cNvSpPr/>
          <p:nvPr/>
        </p:nvSpPr>
        <p:spPr>
          <a:xfrm>
            <a:off x="0" y="4114801"/>
            <a:ext cx="9144000" cy="144655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4400" b="1" dirty="0">
                <a:ln w="50800"/>
                <a:solidFill>
                  <a:schemeClr val="bg1">
                    <a:shade val="50000"/>
                  </a:schemeClr>
                </a:solidFill>
                <a:latin typeface="Bookman Old Style"/>
                <a:cs typeface="+mn-cs"/>
              </a:rPr>
              <a:t>↑ Mass = ↑ force to accelerate</a:t>
            </a:r>
            <a:endParaRPr lang="en-US" sz="5400" b="1" dirty="0">
              <a:ln w="50800"/>
              <a:solidFill>
                <a:schemeClr val="bg1">
                  <a:shade val="50000"/>
                </a:schemeClr>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10600" cy="4572000"/>
          </a:xfrm>
        </p:spPr>
        <p:txBody>
          <a:bodyPr>
            <a:normAutofit fontScale="92500"/>
          </a:bodyPr>
          <a:lstStyle/>
          <a:p>
            <a:pPr eaLnBrk="1" fontAlgn="auto" hangingPunct="1">
              <a:spcAft>
                <a:spcPts val="0"/>
              </a:spcAft>
              <a:defRPr/>
            </a:pPr>
            <a:r>
              <a:rPr lang="en-US" sz="3600" dirty="0" smtClean="0"/>
              <a:t>The unbalanced force acting on an object causes the object to accelerate in the direction of </a:t>
            </a:r>
            <a:r>
              <a:rPr lang="en-US" sz="3600" smtClean="0"/>
              <a:t>the unbalanced force</a:t>
            </a:r>
            <a:r>
              <a:rPr lang="en-US" sz="3600" dirty="0" smtClean="0"/>
              <a:t>.</a:t>
            </a:r>
          </a:p>
          <a:p>
            <a:pPr eaLnBrk="1" fontAlgn="auto" hangingPunct="1">
              <a:spcAft>
                <a:spcPts val="0"/>
              </a:spcAft>
              <a:buFontTx/>
              <a:buNone/>
              <a:defRPr/>
            </a:pPr>
            <a:endParaRPr lang="en-US" sz="3600" dirty="0" smtClean="0"/>
          </a:p>
          <a:p>
            <a:pPr eaLnBrk="1" fontAlgn="auto" hangingPunct="1">
              <a:spcAft>
                <a:spcPts val="0"/>
              </a:spcAft>
              <a:defRPr/>
            </a:pPr>
            <a:r>
              <a:rPr lang="en-US" sz="3600" u="sng" dirty="0" smtClean="0"/>
              <a:t>Simple:</a:t>
            </a:r>
            <a:r>
              <a:rPr lang="en-US" sz="3600" dirty="0" smtClean="0"/>
              <a:t>  An object moves in the direction it is pushed or pulled.</a:t>
            </a:r>
          </a:p>
          <a:p>
            <a:pPr eaLnBrk="1" fontAlgn="auto" hangingPunct="1">
              <a:spcAft>
                <a:spcPts val="0"/>
              </a:spcAft>
              <a:buFontTx/>
              <a:buNone/>
              <a:defRPr/>
            </a:pPr>
            <a:endParaRPr lang="en-US" sz="3600" dirty="0" smtClean="0"/>
          </a:p>
          <a:p>
            <a:pPr eaLnBrk="1" fontAlgn="auto" hangingPunct="1">
              <a:spcAft>
                <a:spcPts val="0"/>
              </a:spcAft>
              <a:defRPr/>
            </a:pPr>
            <a:r>
              <a:rPr lang="en-US" sz="3600" dirty="0" smtClean="0"/>
              <a:t>Calculate using:  </a:t>
            </a:r>
            <a:r>
              <a:rPr lang="en-US" sz="3600" b="1" u="sng" dirty="0" smtClean="0"/>
              <a:t>f</a:t>
            </a:r>
            <a:r>
              <a:rPr lang="en-US" sz="3600" dirty="0" smtClean="0"/>
              <a:t>orce, </a:t>
            </a:r>
            <a:r>
              <a:rPr lang="en-US" sz="3600" b="1" u="sng" dirty="0" smtClean="0"/>
              <a:t>m</a:t>
            </a:r>
            <a:r>
              <a:rPr lang="en-US" sz="3600" dirty="0" smtClean="0"/>
              <a:t>ass, and </a:t>
            </a:r>
            <a:r>
              <a:rPr lang="en-US" sz="3600" b="1" u="sng" dirty="0" smtClean="0"/>
              <a:t>a</a:t>
            </a:r>
            <a:r>
              <a:rPr lang="en-US" sz="3600" dirty="0" smtClean="0"/>
              <a:t>cceleration!</a:t>
            </a:r>
          </a:p>
          <a:p>
            <a:pPr eaLnBrk="1" fontAlgn="auto" hangingPunct="1">
              <a:spcAft>
                <a:spcPts val="0"/>
              </a:spcAft>
              <a:defRPr/>
            </a:pPr>
            <a:endParaRPr lang="en-US" dirty="0"/>
          </a:p>
        </p:txBody>
      </p:sp>
      <p:pic>
        <p:nvPicPr>
          <p:cNvPr id="10243" name="Picture 2"/>
          <p:cNvPicPr>
            <a:picLocks noChangeAspect="1" noChangeArrowheads="1"/>
          </p:cNvPicPr>
          <p:nvPr/>
        </p:nvPicPr>
        <p:blipFill>
          <a:blip r:embed="rId3" cstate="print"/>
          <a:srcRect/>
          <a:stretch>
            <a:fillRect/>
          </a:stretch>
        </p:blipFill>
        <p:spPr bwMode="auto">
          <a:xfrm>
            <a:off x="457200" y="381001"/>
            <a:ext cx="1284288" cy="1560513"/>
          </a:xfrm>
          <a:prstGeom prst="rect">
            <a:avLst/>
          </a:prstGeom>
          <a:noFill/>
          <a:ln w="9525">
            <a:noFill/>
            <a:miter lim="800000"/>
            <a:headEnd/>
            <a:tailEnd/>
          </a:ln>
        </p:spPr>
      </p:pic>
      <p:sp>
        <p:nvSpPr>
          <p:cNvPr id="5" name="Cloud Callout 4"/>
          <p:cNvSpPr/>
          <p:nvPr/>
        </p:nvSpPr>
        <p:spPr>
          <a:xfrm rot="21436546">
            <a:off x="3168651" y="117476"/>
            <a:ext cx="4991100" cy="1985963"/>
          </a:xfrm>
          <a:prstGeom prst="cloudCallout">
            <a:avLst>
              <a:gd name="adj1" fmla="val -75278"/>
              <a:gd name="adj2" fmla="val -34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My Second Law..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533400"/>
            <a:ext cx="2667000" cy="2667000"/>
            <a:chOff x="9801" y="8104"/>
            <a:chExt cx="1800" cy="1800"/>
          </a:xfrm>
        </p:grpSpPr>
        <p:grpSp>
          <p:nvGrpSpPr>
            <p:cNvPr id="3" name="Group 3"/>
            <p:cNvGrpSpPr>
              <a:grpSpLocks/>
            </p:cNvGrpSpPr>
            <p:nvPr/>
          </p:nvGrpSpPr>
          <p:grpSpPr bwMode="auto">
            <a:xfrm>
              <a:off x="9801" y="8104"/>
              <a:ext cx="1800" cy="1800"/>
              <a:chOff x="9801" y="8104"/>
              <a:chExt cx="1800" cy="1800"/>
            </a:xfrm>
          </p:grpSpPr>
          <p:sp>
            <p:nvSpPr>
              <p:cNvPr id="48132" name="Oval 4"/>
              <p:cNvSpPr>
                <a:spLocks noChangeArrowheads="1"/>
              </p:cNvSpPr>
              <p:nvPr/>
            </p:nvSpPr>
            <p:spPr bwMode="auto">
              <a:xfrm>
                <a:off x="9801" y="8104"/>
                <a:ext cx="1800" cy="1800"/>
              </a:xfrm>
              <a:prstGeom prst="ellipse">
                <a:avLst/>
              </a:prstGeom>
              <a:solidFill>
                <a:srgbClr val="FFFFFF"/>
              </a:solidFill>
              <a:ln w="9525">
                <a:solidFill>
                  <a:srgbClr val="000000"/>
                </a:solidFill>
                <a:round/>
                <a:headEnd/>
                <a:tailEnd/>
              </a:ln>
            </p:spPr>
            <p:txBody>
              <a:bodyPr/>
              <a:lstStyle/>
              <a:p>
                <a:pPr fontAlgn="auto">
                  <a:spcBef>
                    <a:spcPts val="0"/>
                  </a:spcBef>
                  <a:spcAft>
                    <a:spcPts val="0"/>
                  </a:spcAft>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11277" name="Line 5"/>
              <p:cNvSpPr>
                <a:spLocks noChangeShapeType="1"/>
              </p:cNvSpPr>
              <p:nvPr/>
            </p:nvSpPr>
            <p:spPr bwMode="auto">
              <a:xfrm>
                <a:off x="9801" y="9004"/>
                <a:ext cx="1800" cy="0"/>
              </a:xfrm>
              <a:prstGeom prst="line">
                <a:avLst/>
              </a:prstGeom>
              <a:noFill/>
              <a:ln w="9525">
                <a:solidFill>
                  <a:srgbClr val="000000"/>
                </a:solidFill>
                <a:round/>
                <a:headEnd/>
                <a:tailEnd/>
              </a:ln>
            </p:spPr>
            <p:txBody>
              <a:bodyPr/>
              <a:lstStyle/>
              <a:p>
                <a:endParaRPr lang="en-US"/>
              </a:p>
            </p:txBody>
          </p:sp>
          <p:sp>
            <p:nvSpPr>
              <p:cNvPr id="11278" name="Line 6"/>
              <p:cNvSpPr>
                <a:spLocks noChangeShapeType="1"/>
              </p:cNvSpPr>
              <p:nvPr/>
            </p:nvSpPr>
            <p:spPr bwMode="auto">
              <a:xfrm>
                <a:off x="10701" y="9004"/>
                <a:ext cx="0" cy="900"/>
              </a:xfrm>
              <a:prstGeom prst="line">
                <a:avLst/>
              </a:prstGeom>
              <a:noFill/>
              <a:ln w="9525">
                <a:solidFill>
                  <a:srgbClr val="000000"/>
                </a:solidFill>
                <a:round/>
                <a:headEnd/>
                <a:tailEnd/>
              </a:ln>
            </p:spPr>
            <p:txBody>
              <a:bodyPr/>
              <a:lstStyle/>
              <a:p>
                <a:endParaRPr lang="en-US"/>
              </a:p>
            </p:txBody>
          </p:sp>
        </p:grpSp>
        <p:sp>
          <p:nvSpPr>
            <p:cNvPr id="11273" name="Text Box 7"/>
            <p:cNvSpPr txBox="1">
              <a:spLocks noChangeArrowheads="1"/>
            </p:cNvSpPr>
            <p:nvPr/>
          </p:nvSpPr>
          <p:spPr bwMode="auto">
            <a:xfrm>
              <a:off x="10341" y="8284"/>
              <a:ext cx="720" cy="720"/>
            </a:xfrm>
            <a:prstGeom prst="rect">
              <a:avLst/>
            </a:prstGeom>
            <a:noFill/>
            <a:ln w="9525">
              <a:noFill/>
              <a:miter lim="800000"/>
              <a:headEnd/>
              <a:tailEnd/>
            </a:ln>
          </p:spPr>
          <p:txBody>
            <a:bodyPr/>
            <a:lstStyle/>
            <a:p>
              <a:pPr algn="ctr">
                <a:spcAft>
                  <a:spcPts val="1000"/>
                </a:spcAft>
              </a:pPr>
              <a:r>
                <a:rPr lang="en-US" sz="2500">
                  <a:latin typeface="Calibri" pitchFamily="34" charset="0"/>
                </a:rPr>
                <a:t>F</a:t>
              </a:r>
              <a:endParaRPr lang="en-US"/>
            </a:p>
          </p:txBody>
        </p:sp>
        <p:sp>
          <p:nvSpPr>
            <p:cNvPr id="11274" name="Text Box 8"/>
            <p:cNvSpPr txBox="1">
              <a:spLocks noChangeArrowheads="1"/>
            </p:cNvSpPr>
            <p:nvPr/>
          </p:nvSpPr>
          <p:spPr bwMode="auto">
            <a:xfrm>
              <a:off x="9981" y="9004"/>
              <a:ext cx="720" cy="540"/>
            </a:xfrm>
            <a:prstGeom prst="rect">
              <a:avLst/>
            </a:prstGeom>
            <a:noFill/>
            <a:ln w="9525">
              <a:noFill/>
              <a:miter lim="800000"/>
              <a:headEnd/>
              <a:tailEnd/>
            </a:ln>
          </p:spPr>
          <p:txBody>
            <a:bodyPr/>
            <a:lstStyle/>
            <a:p>
              <a:pPr algn="ctr">
                <a:spcAft>
                  <a:spcPts val="1000"/>
                </a:spcAft>
              </a:pPr>
              <a:r>
                <a:rPr lang="en-US" sz="2000">
                  <a:latin typeface="Calibri" pitchFamily="34" charset="0"/>
                </a:rPr>
                <a:t>m</a:t>
              </a:r>
              <a:endParaRPr lang="en-US"/>
            </a:p>
          </p:txBody>
        </p:sp>
        <p:sp>
          <p:nvSpPr>
            <p:cNvPr id="11275" name="Text Box 9"/>
            <p:cNvSpPr txBox="1">
              <a:spLocks noChangeArrowheads="1"/>
            </p:cNvSpPr>
            <p:nvPr/>
          </p:nvSpPr>
          <p:spPr bwMode="auto">
            <a:xfrm>
              <a:off x="10701" y="9004"/>
              <a:ext cx="720" cy="540"/>
            </a:xfrm>
            <a:prstGeom prst="rect">
              <a:avLst/>
            </a:prstGeom>
            <a:noFill/>
            <a:ln w="9525">
              <a:noFill/>
              <a:miter lim="800000"/>
              <a:headEnd/>
              <a:tailEnd/>
            </a:ln>
          </p:spPr>
          <p:txBody>
            <a:bodyPr/>
            <a:lstStyle/>
            <a:p>
              <a:pPr algn="ctr">
                <a:spcAft>
                  <a:spcPts val="1000"/>
                </a:spcAft>
              </a:pPr>
              <a:r>
                <a:rPr lang="en-US" sz="2000">
                  <a:latin typeface="Calibri" pitchFamily="34" charset="0"/>
                </a:rPr>
                <a:t>a</a:t>
              </a:r>
              <a:endParaRPr lang="en-US"/>
            </a:p>
          </p:txBody>
        </p:sp>
      </p:grpSp>
      <p:sp>
        <p:nvSpPr>
          <p:cNvPr id="12" name="Rectangle 11"/>
          <p:cNvSpPr/>
          <p:nvPr/>
        </p:nvSpPr>
        <p:spPr>
          <a:xfrm>
            <a:off x="1320304" y="914400"/>
            <a:ext cx="516375"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F</a:t>
            </a:r>
          </a:p>
        </p:txBody>
      </p:sp>
      <p:sp>
        <p:nvSpPr>
          <p:cNvPr id="13" name="Rectangle 12"/>
          <p:cNvSpPr/>
          <p:nvPr/>
        </p:nvSpPr>
        <p:spPr>
          <a:xfrm>
            <a:off x="857323" y="2057400"/>
            <a:ext cx="733118"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m</a:t>
            </a:r>
          </a:p>
        </p:txBody>
      </p:sp>
      <p:sp>
        <p:nvSpPr>
          <p:cNvPr id="14" name="Rectangle 13"/>
          <p:cNvSpPr/>
          <p:nvPr/>
        </p:nvSpPr>
        <p:spPr>
          <a:xfrm>
            <a:off x="1740409" y="2057400"/>
            <a:ext cx="661096"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A</a:t>
            </a:r>
          </a:p>
        </p:txBody>
      </p:sp>
      <p:pic>
        <p:nvPicPr>
          <p:cNvPr id="11270" name="Picture 10"/>
          <p:cNvPicPr>
            <a:picLocks noChangeAspect="1" noChangeArrowheads="1"/>
          </p:cNvPicPr>
          <p:nvPr/>
        </p:nvPicPr>
        <p:blipFill>
          <a:blip r:embed="rId3" cstate="print"/>
          <a:srcRect/>
          <a:stretch>
            <a:fillRect/>
          </a:stretch>
        </p:blipFill>
        <p:spPr bwMode="auto">
          <a:xfrm>
            <a:off x="3505201" y="914400"/>
            <a:ext cx="5349875" cy="1752600"/>
          </a:xfrm>
          <a:prstGeom prst="rect">
            <a:avLst/>
          </a:prstGeom>
          <a:noFill/>
          <a:ln w="9525">
            <a:noFill/>
            <a:miter lim="800000"/>
            <a:headEnd/>
            <a:tailEnd/>
          </a:ln>
        </p:spPr>
      </p:pic>
      <p:sp>
        <p:nvSpPr>
          <p:cNvPr id="16" name="Rectangle 15"/>
          <p:cNvSpPr/>
          <p:nvPr/>
        </p:nvSpPr>
        <p:spPr>
          <a:xfrm>
            <a:off x="457200" y="3048001"/>
            <a:ext cx="8077200" cy="3724097"/>
          </a:xfrm>
          <a:prstGeom prst="rect">
            <a:avLst/>
          </a:prstGeom>
          <a:noFill/>
        </p:spPr>
        <p:txBody>
          <a:bodyPr wrap="square">
            <a:spAutoFit/>
          </a:bodyPr>
          <a:lstStyle/>
          <a:p>
            <a:pPr algn="ctr" fontAlgn="auto">
              <a:spcBef>
                <a:spcPts val="0"/>
              </a:spcBef>
              <a:spcAft>
                <a:spcPts val="0"/>
              </a:spcAft>
              <a:defRPr/>
            </a:pPr>
            <a:r>
              <a:rPr lang="en-US" sz="5900" b="1" dirty="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F = m * </a:t>
            </a:r>
            <a:r>
              <a:rPr lang="en-US" sz="5900"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a</a:t>
            </a:r>
          </a:p>
          <a:p>
            <a:pPr algn="ctr" fontAlgn="auto">
              <a:spcBef>
                <a:spcPts val="0"/>
              </a:spcBef>
              <a:spcAft>
                <a:spcPts val="0"/>
              </a:spcAft>
              <a:defRPr/>
            </a:pPr>
            <a:r>
              <a:rPr lang="en-US" sz="5900"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m = F/a</a:t>
            </a:r>
          </a:p>
          <a:p>
            <a:pPr algn="ctr" fontAlgn="auto">
              <a:spcBef>
                <a:spcPts val="0"/>
              </a:spcBef>
              <a:spcAft>
                <a:spcPts val="0"/>
              </a:spcAft>
              <a:defRPr/>
            </a:pPr>
            <a:r>
              <a:rPr lang="en-US" sz="5900"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a = F/</a:t>
            </a:r>
            <a:r>
              <a:rPr lang="en-US" sz="5900" b="1" dirty="0" err="1"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m</a:t>
            </a:r>
            <a:endParaRPr lang="en-US" sz="5900"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endParaRPr>
          </a:p>
          <a:p>
            <a:pPr algn="ctr" fontAlgn="auto">
              <a:spcBef>
                <a:spcPts val="0"/>
              </a:spcBef>
              <a:spcAft>
                <a:spcPts val="0"/>
              </a:spcAft>
              <a:defRPr/>
            </a:pPr>
            <a:r>
              <a:rPr lang="en-US" sz="5900" b="1" dirty="0" smtClean="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rPr>
              <a:t>Recite Time</a:t>
            </a:r>
            <a:endParaRPr lang="en-US" sz="5900" b="1" dirty="0">
              <a:ln w="900" cmpd="sng">
                <a:solidFill>
                  <a:schemeClr val="accent1">
                    <a:satMod val="190000"/>
                    <a:alpha val="55000"/>
                  </a:schemeClr>
                </a:solidFill>
                <a:prstDash val="solid"/>
              </a:ln>
              <a:solidFill>
                <a:srgbClr val="FF6600"/>
              </a:solidFill>
              <a:effectLst>
                <a:innerShdw blurRad="101600" dist="76200" dir="5400000">
                  <a:schemeClr val="accent1">
                    <a:satMod val="190000"/>
                    <a:tint val="100000"/>
                    <a:alpha val="74000"/>
                  </a:schemeClr>
                </a:innerShdw>
              </a:effectLst>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Mara is pushing a 100kg baby elephant with a F of 50N. What is the </a:t>
            </a:r>
            <a:r>
              <a:rPr lang="en-US" sz="3600" dirty="0" err="1" smtClean="0"/>
              <a:t>accel</a:t>
            </a:r>
            <a:r>
              <a:rPr lang="en-US" sz="3600" dirty="0" smtClean="0"/>
              <a:t> of the elephant?</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700" dirty="0" smtClean="0"/>
              <a:t>A 520kg dog is </a:t>
            </a:r>
            <a:r>
              <a:rPr lang="en-US" sz="3700" dirty="0" err="1" smtClean="0"/>
              <a:t>accel</a:t>
            </a:r>
            <a:r>
              <a:rPr lang="en-US" sz="3700" dirty="0" smtClean="0"/>
              <a:t> at a rate of </a:t>
            </a:r>
            <a:br>
              <a:rPr lang="en-US" sz="3700" dirty="0" smtClean="0"/>
            </a:br>
            <a:r>
              <a:rPr lang="en-US" sz="3700" dirty="0" smtClean="0"/>
              <a:t>.5m/s</a:t>
            </a:r>
            <a:r>
              <a:rPr lang="en-US" sz="3700" baseline="30000" dirty="0" smtClean="0"/>
              <a:t>2</a:t>
            </a:r>
            <a:r>
              <a:rPr lang="en-US" sz="3700" dirty="0" smtClean="0"/>
              <a:t>.  What is the force that caused this </a:t>
            </a:r>
            <a:r>
              <a:rPr lang="en-US" sz="3700" dirty="0" err="1" smtClean="0"/>
              <a:t>accel</a:t>
            </a:r>
            <a:r>
              <a:rPr lang="en-US" sz="3700" dirty="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52600" y="2057400"/>
            <a:ext cx="5562600" cy="3886200"/>
          </a:xfrm>
        </p:spPr>
        <p:txBody>
          <a:bodyPr>
            <a:normAutofit/>
          </a:bodyPr>
          <a:lstStyle/>
          <a:p>
            <a:r>
              <a:rPr lang="en-US" sz="4000" dirty="0" smtClean="0"/>
              <a:t>A rhino is pushing Sabrina with a force of 45N.  Sabrina </a:t>
            </a:r>
            <a:r>
              <a:rPr lang="en-US" sz="4000" dirty="0" err="1" smtClean="0"/>
              <a:t>accel</a:t>
            </a:r>
            <a:r>
              <a:rPr lang="en-US" sz="4000" dirty="0" smtClean="0"/>
              <a:t> at a rate of .5m/s2.  What is the mass of Sabrina?</a:t>
            </a:r>
          </a:p>
          <a:p>
            <a:r>
              <a:rPr lang="en-US" sz="4000" dirty="0" smtClean="0"/>
              <a:t>She lives…dun </a:t>
            </a:r>
            <a:r>
              <a:rPr lang="en-US" sz="4000" smtClean="0"/>
              <a:t>dun duh!</a:t>
            </a:r>
            <a:endParaRPr lang="en-US" sz="4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85802" y="457200"/>
            <a:ext cx="72421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How does a force change motion?</a:t>
            </a:r>
          </a:p>
        </p:txBody>
      </p:sp>
      <p:sp>
        <p:nvSpPr>
          <p:cNvPr id="22531" name="Rectangle 3"/>
          <p:cNvSpPr>
            <a:spLocks noGrp="1" noChangeArrowheads="1"/>
          </p:cNvSpPr>
          <p:nvPr>
            <p:ph type="body" idx="1"/>
          </p:nvPr>
        </p:nvSpPr>
        <p:spPr/>
        <p:txBody>
          <a:bodyPr/>
          <a:lstStyle/>
          <a:p>
            <a:r>
              <a:rPr lang="en-US" sz="3500" u="sng" dirty="0"/>
              <a:t>Net force:</a:t>
            </a:r>
            <a:r>
              <a:rPr lang="en-US" sz="3500" dirty="0"/>
              <a:t>  the combination of 2 or more forces acting on an object.</a:t>
            </a:r>
            <a:endParaRPr lang="en-US" sz="3500" u="sng" dirty="0"/>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990600" y="381000"/>
            <a:ext cx="6781800" cy="387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95400"/>
          </a:xfrm>
        </p:spPr>
        <p:txBody>
          <a:bodyPr/>
          <a:lstStyle/>
          <a:p>
            <a:pPr eaLnBrk="1" fontAlgn="auto" hangingPunct="1">
              <a:spcAft>
                <a:spcPts val="0"/>
              </a:spcAft>
              <a:defRPr/>
            </a:pPr>
            <a:r>
              <a:rPr lang="en-US" sz="3600" b="1" dirty="0" smtClean="0"/>
              <a:t>Why is your </a:t>
            </a:r>
            <a:r>
              <a:rPr lang="en-US" sz="3600" b="1" u="sng" dirty="0" smtClean="0"/>
              <a:t>weight </a:t>
            </a:r>
            <a:r>
              <a:rPr lang="en-US" sz="3600" b="1" dirty="0" smtClean="0"/>
              <a:t>different on other planets or the moon?</a:t>
            </a:r>
            <a:endParaRPr lang="en-US" sz="3600" dirty="0"/>
          </a:p>
        </p:txBody>
      </p:sp>
      <p:sp>
        <p:nvSpPr>
          <p:cNvPr id="3" name="Content Placeholder 2"/>
          <p:cNvSpPr>
            <a:spLocks noGrp="1"/>
          </p:cNvSpPr>
          <p:nvPr>
            <p:ph idx="1"/>
          </p:nvPr>
        </p:nvSpPr>
        <p:spPr>
          <a:xfrm>
            <a:off x="304800" y="1524000"/>
            <a:ext cx="8610600" cy="2590800"/>
          </a:xfrm>
        </p:spPr>
        <p:txBody>
          <a:bodyPr/>
          <a:lstStyle/>
          <a:p>
            <a:pPr eaLnBrk="1" fontAlgn="auto" hangingPunct="1">
              <a:spcAft>
                <a:spcPts val="0"/>
              </a:spcAft>
              <a:defRPr/>
            </a:pPr>
            <a:r>
              <a:rPr lang="en-US" sz="2800" dirty="0" smtClean="0"/>
              <a:t>Weight and mass are </a:t>
            </a:r>
            <a:r>
              <a:rPr lang="en-US" sz="2800" b="1" dirty="0" smtClean="0"/>
              <a:t>NOT</a:t>
            </a:r>
            <a:r>
              <a:rPr lang="en-US" sz="2800" dirty="0" smtClean="0"/>
              <a:t> the same.  Planets and moons have different masses, so they have different gravitational forces.  </a:t>
            </a:r>
          </a:p>
          <a:p>
            <a:pPr eaLnBrk="1" fontAlgn="auto" hangingPunct="1">
              <a:spcAft>
                <a:spcPts val="0"/>
              </a:spcAft>
              <a:defRPr/>
            </a:pPr>
            <a:r>
              <a:rPr lang="en-US" sz="2800" dirty="0" smtClean="0"/>
              <a:t>Moon’s gravity = 1/6 of Earth’s gravity.  Weight on moon &lt; weight on Earth, mass stays the same.  </a:t>
            </a:r>
          </a:p>
          <a:p>
            <a:pPr eaLnBrk="1" fontAlgn="auto" hangingPunct="1">
              <a:spcAft>
                <a:spcPts val="0"/>
              </a:spcAft>
              <a:defRPr/>
            </a:pPr>
            <a:endParaRPr lang="en-US" dirty="0"/>
          </a:p>
        </p:txBody>
      </p:sp>
      <p:sp>
        <p:nvSpPr>
          <p:cNvPr id="4" name="Title 1"/>
          <p:cNvSpPr txBox="1">
            <a:spLocks/>
          </p:cNvSpPr>
          <p:nvPr/>
        </p:nvSpPr>
        <p:spPr>
          <a:xfrm>
            <a:off x="228600" y="3886200"/>
            <a:ext cx="8686800" cy="1295400"/>
          </a:xfrm>
          <a:prstGeom prst="rect">
            <a:avLst/>
          </a:prstGeom>
        </p:spPr>
        <p:txBody>
          <a:bodyPr anchor="b">
            <a:normAutofit/>
          </a:bodyPr>
          <a:lstStyle/>
          <a:p>
            <a:pPr algn="ctr" fontAlgn="auto">
              <a:spcBef>
                <a:spcPts val="0"/>
              </a:spcBef>
              <a:spcAft>
                <a:spcPts val="0"/>
              </a:spcAft>
              <a:defRPr/>
            </a:pPr>
            <a:endParaRPr lang="en-US" sz="3600" dirty="0">
              <a:latin typeface="+mj-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endParaRPr lang="en-US" dirty="0"/>
          </a:p>
        </p:txBody>
      </p:sp>
      <p:sp>
        <p:nvSpPr>
          <p:cNvPr id="3" name="Content Placeholder 2"/>
          <p:cNvSpPr>
            <a:spLocks noGrp="1"/>
          </p:cNvSpPr>
          <p:nvPr>
            <p:ph idx="1"/>
          </p:nvPr>
        </p:nvSpPr>
        <p:spPr/>
        <p:txBody>
          <a:bodyPr>
            <a:normAutofit lnSpcReduction="10000"/>
          </a:bodyPr>
          <a:lstStyle/>
          <a:p>
            <a:r>
              <a:rPr lang="en-US" dirty="0" smtClean="0"/>
              <a:t>Law of Universal Gravitation</a:t>
            </a:r>
          </a:p>
          <a:p>
            <a:pPr lvl="1"/>
            <a:r>
              <a:rPr lang="en-US" dirty="0" smtClean="0"/>
              <a:t>States that all objects in the universe exert an attractive force on each other</a:t>
            </a:r>
          </a:p>
          <a:p>
            <a:pPr lvl="1"/>
            <a:r>
              <a:rPr lang="en-US" dirty="0" smtClean="0"/>
              <a:t>Depends on 1) mass of the two objects and 2) distance between the two objects</a:t>
            </a:r>
          </a:p>
          <a:p>
            <a:pPr lvl="1"/>
            <a:r>
              <a:rPr lang="en-US" dirty="0" smtClean="0"/>
              <a:t>Equation</a:t>
            </a:r>
          </a:p>
          <a:p>
            <a:pPr marL="350838" lvl="1" indent="0">
              <a:buNone/>
            </a:pPr>
            <a:r>
              <a:rPr lang="en-US" dirty="0" smtClean="0"/>
              <a:t>	</a:t>
            </a:r>
          </a:p>
          <a:p>
            <a:pPr lvl="2"/>
            <a:r>
              <a:rPr lang="en-US" dirty="0" smtClean="0"/>
              <a:t>The gravitational force increases as one or both masses increase</a:t>
            </a:r>
          </a:p>
          <a:p>
            <a:pPr lvl="2"/>
            <a:r>
              <a:rPr lang="en-US" dirty="0" smtClean="0"/>
              <a:t>The gravitational force decreases as the distance between the masses increases</a:t>
            </a:r>
          </a:p>
        </p:txBody>
      </p:sp>
      <p:graphicFrame>
        <p:nvGraphicFramePr>
          <p:cNvPr id="4" name="Object 3"/>
          <p:cNvGraphicFramePr>
            <a:graphicFrameLocks noChangeAspect="1"/>
          </p:cNvGraphicFramePr>
          <p:nvPr>
            <p:extLst>
              <p:ext uri="{D42A27DB-BD31-4B8C-83A1-F6EECF244321}">
                <p14:modId xmlns:p14="http://schemas.microsoft.com/office/powerpoint/2010/main" val="1121346878"/>
              </p:ext>
            </p:extLst>
          </p:nvPr>
        </p:nvGraphicFramePr>
        <p:xfrm>
          <a:off x="2854170" y="3739953"/>
          <a:ext cx="1577191" cy="814882"/>
        </p:xfrm>
        <a:graphic>
          <a:graphicData uri="http://schemas.openxmlformats.org/presentationml/2006/ole">
            <mc:AlternateContent xmlns:mc="http://schemas.openxmlformats.org/markup-compatibility/2006">
              <mc:Choice xmlns:v="urn:schemas-microsoft-com:vml" Requires="v">
                <p:oleObj spid="_x0000_s127025" name="Equation" r:id="rId3" imgW="762000" imgH="393700" progId="Equation.3">
                  <p:embed/>
                </p:oleObj>
              </mc:Choice>
              <mc:Fallback>
                <p:oleObj name="Equation" r:id="rId3" imgW="7620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170" y="3739953"/>
                        <a:ext cx="1577191" cy="81488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632085" y="3857960"/>
            <a:ext cx="4099587" cy="667875"/>
          </a:xfrm>
          <a:prstGeom prst="rect">
            <a:avLst/>
          </a:prstGeom>
        </p:spPr>
        <p:txBody>
          <a:bodyPr wrap="square">
            <a:spAutoFit/>
          </a:bodyPr>
          <a:lstStyle/>
          <a:p>
            <a:pPr marL="742950" lvl="1" indent="-285750">
              <a:lnSpc>
                <a:spcPct val="90000"/>
              </a:lnSpc>
              <a:spcBef>
                <a:spcPct val="20000"/>
              </a:spcBef>
              <a:buClr>
                <a:srgbClr val="FFCC00"/>
              </a:buClr>
              <a:buSzPct val="100000"/>
              <a:buFontTx/>
              <a:buChar char="•"/>
            </a:pPr>
            <a:r>
              <a:rPr lang="en-US" sz="1200" baseline="0" dirty="0" smtClean="0">
                <a:solidFill>
                  <a:srgbClr val="504539"/>
                </a:solidFill>
              </a:rPr>
              <a:t>m</a:t>
            </a:r>
            <a:r>
              <a:rPr lang="en-US" sz="1200" baseline="-25000" dirty="0" smtClean="0">
                <a:solidFill>
                  <a:srgbClr val="504539"/>
                </a:solidFill>
              </a:rPr>
              <a:t>1</a:t>
            </a:r>
            <a:r>
              <a:rPr lang="en-US" sz="1200" i="0" baseline="0" dirty="0" smtClean="0">
                <a:solidFill>
                  <a:srgbClr val="504539"/>
                </a:solidFill>
              </a:rPr>
              <a:t> and </a:t>
            </a:r>
            <a:r>
              <a:rPr lang="en-US" sz="1200" baseline="0" dirty="0" smtClean="0">
                <a:solidFill>
                  <a:srgbClr val="504539"/>
                </a:solidFill>
              </a:rPr>
              <a:t>m</a:t>
            </a:r>
            <a:r>
              <a:rPr lang="en-US" sz="1200" baseline="-25000" dirty="0" smtClean="0">
                <a:solidFill>
                  <a:srgbClr val="504539"/>
                </a:solidFill>
              </a:rPr>
              <a:t>2</a:t>
            </a:r>
            <a:r>
              <a:rPr lang="en-US" sz="1200" i="0" baseline="0" dirty="0" smtClean="0">
                <a:solidFill>
                  <a:srgbClr val="504539"/>
                </a:solidFill>
              </a:rPr>
              <a:t> are the masses of the two objects</a:t>
            </a:r>
          </a:p>
          <a:p>
            <a:pPr marL="742950" lvl="1" indent="-285750">
              <a:lnSpc>
                <a:spcPct val="90000"/>
              </a:lnSpc>
              <a:spcBef>
                <a:spcPct val="20000"/>
              </a:spcBef>
              <a:buClr>
                <a:srgbClr val="FFCC00"/>
              </a:buClr>
              <a:buSzPct val="100000"/>
              <a:buFontTx/>
              <a:buChar char="•"/>
            </a:pPr>
            <a:r>
              <a:rPr lang="en-US" sz="1200" baseline="0" dirty="0" smtClean="0">
                <a:solidFill>
                  <a:srgbClr val="504539"/>
                </a:solidFill>
              </a:rPr>
              <a:t>d</a:t>
            </a:r>
            <a:r>
              <a:rPr lang="en-US" sz="1200" i="0" baseline="0" dirty="0" smtClean="0">
                <a:solidFill>
                  <a:srgbClr val="504539"/>
                </a:solidFill>
              </a:rPr>
              <a:t> is the distance between the two objects</a:t>
            </a:r>
          </a:p>
          <a:p>
            <a:pPr marL="742950" lvl="1" indent="-285750">
              <a:lnSpc>
                <a:spcPct val="90000"/>
              </a:lnSpc>
              <a:spcBef>
                <a:spcPct val="20000"/>
              </a:spcBef>
              <a:buClr>
                <a:srgbClr val="FFCC00"/>
              </a:buClr>
              <a:buSzPct val="100000"/>
              <a:buFontTx/>
              <a:buChar char="•"/>
            </a:pPr>
            <a:r>
              <a:rPr lang="en-US" sz="1200" baseline="0" dirty="0" smtClean="0">
                <a:solidFill>
                  <a:srgbClr val="504539"/>
                </a:solidFill>
              </a:rPr>
              <a:t>G</a:t>
            </a:r>
            <a:r>
              <a:rPr lang="en-US" sz="1200" i="0" baseline="0" dirty="0" smtClean="0">
                <a:solidFill>
                  <a:srgbClr val="504539"/>
                </a:solidFill>
              </a:rPr>
              <a:t> is a constant</a:t>
            </a:r>
            <a:endParaRPr lang="en-US" sz="1200" i="0" baseline="0" dirty="0">
              <a:solidFill>
                <a:srgbClr val="504539"/>
              </a:solidFill>
            </a:endParaRPr>
          </a:p>
        </p:txBody>
      </p:sp>
    </p:spTree>
    <p:extLst>
      <p:ext uri="{BB962C8B-B14F-4D97-AF65-F5344CB8AC3E}">
        <p14:creationId xmlns:p14="http://schemas.microsoft.com/office/powerpoint/2010/main" val="627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Law of Universal Gravitation</a:t>
            </a:r>
            <a:endParaRPr lang="en-US" dirty="0"/>
          </a:p>
        </p:txBody>
      </p:sp>
      <p:pic>
        <p:nvPicPr>
          <p:cNvPr id="5" name="Picture 1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4647347"/>
            <a:ext cx="2174875" cy="1144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6" name="Picture 1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6" y="4277459"/>
            <a:ext cx="4981575"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 name="Picture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38400" y="2127984"/>
            <a:ext cx="4316413" cy="1719263"/>
          </a:xfrm>
          <a:prstGeom prst="rect">
            <a:avLst/>
          </a:prstGeom>
        </p:spPr>
      </p:pic>
    </p:spTree>
    <p:extLst>
      <p:ext uri="{BB962C8B-B14F-4D97-AF65-F5344CB8AC3E}">
        <p14:creationId xmlns:p14="http://schemas.microsoft.com/office/powerpoint/2010/main" val="812583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10600" cy="4572000"/>
          </a:xfrm>
        </p:spPr>
        <p:txBody>
          <a:bodyPr>
            <a:normAutofit/>
          </a:bodyPr>
          <a:lstStyle/>
          <a:p>
            <a:pPr>
              <a:defRPr/>
            </a:pPr>
            <a:r>
              <a:rPr lang="en-US" sz="3600" dirty="0" smtClean="0"/>
              <a:t>When one object exerts a force on a second object, the second one exerts a force on the first that is equal in size and opposite in direction.</a:t>
            </a:r>
          </a:p>
          <a:p>
            <a:pPr>
              <a:defRPr/>
            </a:pPr>
            <a:r>
              <a:rPr lang="en-US" sz="3600" b="1" u="sng" dirty="0" smtClean="0"/>
              <a:t>Simple:</a:t>
            </a:r>
            <a:r>
              <a:rPr lang="en-US" sz="3600" dirty="0" smtClean="0"/>
              <a:t>  For every action, there is an equal and opposite reaction.  </a:t>
            </a:r>
          </a:p>
        </p:txBody>
      </p:sp>
      <p:pic>
        <p:nvPicPr>
          <p:cNvPr id="10243" name="Picture 2"/>
          <p:cNvPicPr>
            <a:picLocks noChangeAspect="1" noChangeArrowheads="1"/>
          </p:cNvPicPr>
          <p:nvPr/>
        </p:nvPicPr>
        <p:blipFill>
          <a:blip r:embed="rId3" cstate="print"/>
          <a:srcRect/>
          <a:stretch>
            <a:fillRect/>
          </a:stretch>
        </p:blipFill>
        <p:spPr bwMode="auto">
          <a:xfrm>
            <a:off x="457200" y="381001"/>
            <a:ext cx="1284288" cy="1560513"/>
          </a:xfrm>
          <a:prstGeom prst="rect">
            <a:avLst/>
          </a:prstGeom>
          <a:noFill/>
          <a:ln w="9525">
            <a:noFill/>
            <a:miter lim="800000"/>
            <a:headEnd/>
            <a:tailEnd/>
          </a:ln>
        </p:spPr>
      </p:pic>
      <p:sp>
        <p:nvSpPr>
          <p:cNvPr id="5" name="Cloud Callout 4"/>
          <p:cNvSpPr/>
          <p:nvPr/>
        </p:nvSpPr>
        <p:spPr>
          <a:xfrm rot="21436546">
            <a:off x="3168651" y="117476"/>
            <a:ext cx="4991100" cy="1985963"/>
          </a:xfrm>
          <a:prstGeom prst="cloudCallout">
            <a:avLst>
              <a:gd name="adj1" fmla="val -75278"/>
              <a:gd name="adj2" fmla="val -34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My</a:t>
            </a:r>
            <a:r>
              <a:rPr lang="en-US" sz="3200" dirty="0" smtClean="0"/>
              <a:t> Third </a:t>
            </a:r>
            <a:r>
              <a:rPr lang="en-US" sz="3200" dirty="0"/>
              <a:t>Law..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73162"/>
          </a:xfrm>
        </p:spPr>
        <p:txBody>
          <a:bodyPr/>
          <a:lstStyle/>
          <a:p>
            <a:pPr eaLnBrk="1" fontAlgn="auto" hangingPunct="1">
              <a:spcAft>
                <a:spcPts val="0"/>
              </a:spcAft>
              <a:defRPr/>
            </a:pPr>
            <a:r>
              <a:rPr lang="en-US" dirty="0" smtClean="0"/>
              <a:t>Newton’s Third Law of Motion</a:t>
            </a:r>
            <a:endParaRPr lang="en-US" dirty="0"/>
          </a:p>
        </p:txBody>
      </p:sp>
      <p:sp>
        <p:nvSpPr>
          <p:cNvPr id="3" name="Content Placeholder 2"/>
          <p:cNvSpPr>
            <a:spLocks noGrp="1"/>
          </p:cNvSpPr>
          <p:nvPr>
            <p:ph idx="1"/>
          </p:nvPr>
        </p:nvSpPr>
        <p:spPr>
          <a:xfrm>
            <a:off x="304800" y="1447800"/>
            <a:ext cx="8534400" cy="2438400"/>
          </a:xfrm>
        </p:spPr>
        <p:txBody>
          <a:bodyPr>
            <a:normAutofit/>
          </a:bodyPr>
          <a:lstStyle/>
          <a:p>
            <a:pPr eaLnBrk="1" fontAlgn="auto" hangingPunct="1">
              <a:spcAft>
                <a:spcPts val="0"/>
              </a:spcAft>
              <a:defRPr/>
            </a:pPr>
            <a:r>
              <a:rPr lang="en-US" sz="2500" i="1" dirty="0" smtClean="0"/>
              <a:t>So how do we move if the forces are equal and opposite?</a:t>
            </a:r>
          </a:p>
          <a:p>
            <a:pPr lvl="1" eaLnBrk="1" fontAlgn="auto" hangingPunct="1">
              <a:spcAft>
                <a:spcPts val="0"/>
              </a:spcAft>
              <a:defRPr/>
            </a:pPr>
            <a:r>
              <a:rPr lang="en-US" sz="2500" dirty="0" smtClean="0"/>
              <a:t>The action-reaction forces are acting on different objects.</a:t>
            </a:r>
          </a:p>
          <a:p>
            <a:pPr lvl="1" eaLnBrk="1" fontAlgn="auto" hangingPunct="1">
              <a:spcAft>
                <a:spcPts val="0"/>
              </a:spcAft>
              <a:defRPr/>
            </a:pPr>
            <a:r>
              <a:rPr lang="en-US" sz="2500" dirty="0" smtClean="0"/>
              <a:t>Just because the forces are equal does not mean they are balanced!</a:t>
            </a:r>
          </a:p>
          <a:p>
            <a:pPr lvl="1">
              <a:defRPr/>
            </a:pPr>
            <a:r>
              <a:rPr lang="en-US" sz="2500" u="sng" dirty="0" smtClean="0">
                <a:hlinkClick r:id="rId3"/>
              </a:rPr>
              <a:t>Science of NFL Football-Newton’s Third Law</a:t>
            </a:r>
            <a:endParaRPr lang="en-US" sz="2500" dirty="0" smtClean="0"/>
          </a:p>
          <a:p>
            <a:pPr lvl="1" eaLnBrk="1" fontAlgn="auto" hangingPunct="1">
              <a:spcAft>
                <a:spcPts val="0"/>
              </a:spcAft>
              <a:defRPr/>
            </a:pPr>
            <a:endParaRPr lang="en-US" sz="1800" dirty="0" smtClean="0"/>
          </a:p>
        </p:txBody>
      </p:sp>
      <p:pic>
        <p:nvPicPr>
          <p:cNvPr id="29700" name="Picture 2" descr="http://newsimg.bbc.co.uk/media/images/42381000/jpg/_42381388_swimmers416.jpg"/>
          <p:cNvPicPr>
            <a:picLocks noChangeAspect="1" noChangeArrowheads="1"/>
          </p:cNvPicPr>
          <p:nvPr/>
        </p:nvPicPr>
        <p:blipFill>
          <a:blip r:embed="rId4" cstate="print"/>
          <a:srcRect/>
          <a:stretch>
            <a:fillRect/>
          </a:stretch>
        </p:blipFill>
        <p:spPr bwMode="auto">
          <a:xfrm>
            <a:off x="2590800" y="4027830"/>
            <a:ext cx="3878984" cy="2797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Momentum = Mass in Motion</a:t>
            </a:r>
            <a:endParaRPr lang="en-US" i="1" dirty="0"/>
          </a:p>
        </p:txBody>
      </p:sp>
      <p:sp>
        <p:nvSpPr>
          <p:cNvPr id="3" name="Content Placeholder 2"/>
          <p:cNvSpPr>
            <a:spLocks noGrp="1"/>
          </p:cNvSpPr>
          <p:nvPr>
            <p:ph idx="1"/>
          </p:nvPr>
        </p:nvSpPr>
        <p:spPr>
          <a:xfrm>
            <a:off x="152400" y="1371600"/>
            <a:ext cx="8763000" cy="4724400"/>
          </a:xfrm>
        </p:spPr>
        <p:txBody>
          <a:bodyPr>
            <a:noAutofit/>
          </a:bodyPr>
          <a:lstStyle/>
          <a:p>
            <a:r>
              <a:rPr lang="en-US" sz="2500" dirty="0" smtClean="0"/>
              <a:t>Momentum</a:t>
            </a:r>
          </a:p>
          <a:p>
            <a:pPr lvl="1"/>
            <a:r>
              <a:rPr lang="en-US" sz="2500" dirty="0" smtClean="0"/>
              <a:t>A property of all moving objects that describes how much force is needed to change its motion</a:t>
            </a:r>
          </a:p>
          <a:p>
            <a:pPr lvl="2"/>
            <a:r>
              <a:rPr lang="en-US" sz="2500" dirty="0" smtClean="0"/>
              <a:t>A product of mass and velocity</a:t>
            </a:r>
            <a:br>
              <a:rPr lang="en-US" sz="2500" dirty="0" smtClean="0"/>
            </a:br>
            <a:r>
              <a:rPr lang="en-US" sz="2500" i="1" dirty="0" smtClean="0">
                <a:latin typeface="Arial" charset="0"/>
              </a:rPr>
              <a:t>momentum </a:t>
            </a:r>
            <a:r>
              <a:rPr lang="en-US" sz="2500" i="1" dirty="0">
                <a:latin typeface="Arial" charset="0"/>
              </a:rPr>
              <a:t>= mass </a:t>
            </a:r>
            <a:r>
              <a:rPr lang="en-US" sz="2500" dirty="0">
                <a:latin typeface="Arial" charset="0"/>
                <a:sym typeface="Symbol" charset="0"/>
              </a:rPr>
              <a:t></a:t>
            </a:r>
            <a:r>
              <a:rPr lang="en-US" sz="2500" i="1" dirty="0">
                <a:latin typeface="Arial" charset="0"/>
                <a:sym typeface="Symbol" charset="0"/>
              </a:rPr>
              <a:t> </a:t>
            </a:r>
            <a:r>
              <a:rPr lang="en-US" sz="2500" i="1" dirty="0" smtClean="0">
                <a:latin typeface="Arial" charset="0"/>
                <a:sym typeface="Symbol" charset="0"/>
              </a:rPr>
              <a:t>velocity     OR         p </a:t>
            </a:r>
            <a:r>
              <a:rPr lang="en-US" sz="2500" i="1" dirty="0">
                <a:latin typeface="Arial" charset="0"/>
                <a:sym typeface="Symbol" charset="0"/>
              </a:rPr>
              <a:t>= mv</a:t>
            </a:r>
          </a:p>
          <a:p>
            <a:pPr lvl="3"/>
            <a:r>
              <a:rPr lang="en-US" dirty="0" smtClean="0"/>
              <a:t>The larger the mass, the greater the momentum</a:t>
            </a:r>
          </a:p>
          <a:p>
            <a:pPr lvl="3"/>
            <a:r>
              <a:rPr lang="en-US" dirty="0" smtClean="0"/>
              <a:t>The larger the velocity, the greater the momentum</a:t>
            </a:r>
          </a:p>
          <a:p>
            <a:pPr lvl="1"/>
            <a:r>
              <a:rPr lang="en-US" sz="2500" dirty="0" smtClean="0"/>
              <a:t>Has a direction in the same direction as the velocity</a:t>
            </a:r>
          </a:p>
          <a:p>
            <a:pPr lvl="1"/>
            <a:r>
              <a:rPr lang="en-US" sz="2500" dirty="0" smtClean="0"/>
              <a:t>Force is related to change in momentum</a:t>
            </a:r>
          </a:p>
          <a:p>
            <a:pPr lvl="2"/>
            <a:r>
              <a:rPr lang="en-US" dirty="0" smtClean="0"/>
              <a:t>As the time period of the momentum’s change becomes longer, the force needed to cause this change in momentum becomes smaller</a:t>
            </a:r>
          </a:p>
        </p:txBody>
      </p:sp>
    </p:spTree>
    <p:extLst>
      <p:ext uri="{BB962C8B-B14F-4D97-AF65-F5344CB8AC3E}">
        <p14:creationId xmlns:p14="http://schemas.microsoft.com/office/powerpoint/2010/main" val="360049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274638"/>
            <a:ext cx="8610599" cy="868362"/>
          </a:xfrm>
        </p:spPr>
        <p:txBody>
          <a:bodyPr>
            <a:normAutofit fontScale="90000"/>
          </a:bodyPr>
          <a:lstStyle/>
          <a:p>
            <a:pPr eaLnBrk="1" hangingPunct="1">
              <a:defRPr/>
            </a:pPr>
            <a:r>
              <a:rPr lang="en-US" dirty="0" smtClean="0"/>
              <a:t>Force, Changing Momentum, and Impulse</a:t>
            </a:r>
            <a:endParaRPr lang="en-US" dirty="0"/>
          </a:p>
        </p:txBody>
      </p:sp>
      <p:sp>
        <p:nvSpPr>
          <p:cNvPr id="3" name="Content Placeholder 2"/>
          <p:cNvSpPr>
            <a:spLocks noGrp="1"/>
          </p:cNvSpPr>
          <p:nvPr>
            <p:ph idx="1"/>
          </p:nvPr>
        </p:nvSpPr>
        <p:spPr>
          <a:xfrm>
            <a:off x="304800" y="1600200"/>
            <a:ext cx="8534400" cy="4953000"/>
          </a:xfrm>
        </p:spPr>
        <p:txBody>
          <a:bodyPr/>
          <a:lstStyle/>
          <a:p>
            <a:pPr eaLnBrk="1" hangingPunct="1">
              <a:defRPr/>
            </a:pPr>
            <a:r>
              <a:rPr lang="en-US" sz="3600" dirty="0" smtClean="0"/>
              <a:t>F = (</a:t>
            </a:r>
            <a:r>
              <a:rPr lang="en-US" sz="3600" dirty="0" err="1" smtClean="0"/>
              <a:t>mv</a:t>
            </a:r>
            <a:r>
              <a:rPr lang="en-US" sz="3600" baseline="-25000" dirty="0" err="1" smtClean="0"/>
              <a:t>f</a:t>
            </a:r>
            <a:r>
              <a:rPr lang="en-US" sz="3600" baseline="-25000" dirty="0" smtClean="0"/>
              <a:t> </a:t>
            </a:r>
            <a:r>
              <a:rPr lang="en-US" sz="3600" dirty="0" smtClean="0"/>
              <a:t>– </a:t>
            </a:r>
            <a:r>
              <a:rPr lang="en-US" sz="3600" dirty="0" err="1" smtClean="0"/>
              <a:t>mv</a:t>
            </a:r>
            <a:r>
              <a:rPr lang="en-US" sz="3600" baseline="-25000" dirty="0" err="1" smtClean="0"/>
              <a:t>i</a:t>
            </a:r>
            <a:r>
              <a:rPr lang="en-US" sz="3600" dirty="0" smtClean="0"/>
              <a:t>) / t</a:t>
            </a:r>
          </a:p>
          <a:p>
            <a:pPr eaLnBrk="1" hangingPunct="1">
              <a:defRPr/>
            </a:pPr>
            <a:r>
              <a:rPr lang="en-US" sz="3600" dirty="0" smtClean="0"/>
              <a:t>The net force of an object can be found by calculating the change in momentum and dividing it by the amount of time. </a:t>
            </a:r>
          </a:p>
          <a:p>
            <a:pPr>
              <a:defRPr/>
            </a:pPr>
            <a:r>
              <a:rPr lang="en-US" sz="3600" dirty="0" smtClean="0"/>
              <a:t>Impulse = F x t = </a:t>
            </a:r>
            <a:r>
              <a:rPr lang="en-US" sz="3600" dirty="0"/>
              <a:t>(</a:t>
            </a:r>
            <a:r>
              <a:rPr lang="en-US" sz="3600" dirty="0" err="1"/>
              <a:t>mv</a:t>
            </a:r>
            <a:r>
              <a:rPr lang="en-US" sz="3600" baseline="-25000" dirty="0" err="1"/>
              <a:t>f</a:t>
            </a:r>
            <a:r>
              <a:rPr lang="en-US" sz="3600" baseline="-25000" dirty="0"/>
              <a:t> </a:t>
            </a:r>
            <a:r>
              <a:rPr lang="en-US" sz="3600" dirty="0"/>
              <a:t>– mv</a:t>
            </a:r>
            <a:r>
              <a:rPr lang="en-US" sz="3600" baseline="-25000" dirty="0"/>
              <a:t>i</a:t>
            </a:r>
            <a:r>
              <a:rPr lang="en-US" sz="3600" dirty="0"/>
              <a:t>) / t</a:t>
            </a:r>
          </a:p>
          <a:p>
            <a:pPr>
              <a:defRPr/>
            </a:pPr>
            <a:r>
              <a:rPr lang="en-US" sz="3600" dirty="0" smtClean="0"/>
              <a:t>EX:  Egg drop, seatbelt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Newton’s Third Law, </a:t>
            </a:r>
            <a:r>
              <a:rPr lang="en-US" i="1" dirty="0" err="1"/>
              <a:t>con’t</a:t>
            </a:r>
            <a:endParaRPr lang="en-US" dirty="0"/>
          </a:p>
        </p:txBody>
      </p:sp>
      <p:sp>
        <p:nvSpPr>
          <p:cNvPr id="3" name="Content Placeholder 2"/>
          <p:cNvSpPr>
            <a:spLocks noGrp="1"/>
          </p:cNvSpPr>
          <p:nvPr>
            <p:ph idx="1"/>
          </p:nvPr>
        </p:nvSpPr>
        <p:spPr/>
        <p:txBody>
          <a:bodyPr/>
          <a:lstStyle/>
          <a:p>
            <a:r>
              <a:rPr lang="en-US" i="1" dirty="0" smtClean="0">
                <a:solidFill>
                  <a:schemeClr val="bg1">
                    <a:lumMod val="85000"/>
                  </a:schemeClr>
                </a:solidFill>
              </a:rPr>
              <a:t>Momentum continued</a:t>
            </a:r>
          </a:p>
          <a:p>
            <a:pPr lvl="1"/>
            <a:r>
              <a:rPr lang="en-US" sz="2500" dirty="0" smtClean="0"/>
              <a:t>Law </a:t>
            </a:r>
            <a:r>
              <a:rPr lang="en-US" sz="2500" dirty="0"/>
              <a:t>of </a:t>
            </a:r>
            <a:r>
              <a:rPr lang="en-US" sz="2500" dirty="0" smtClean="0"/>
              <a:t>Conservation </a:t>
            </a:r>
            <a:r>
              <a:rPr lang="en-US" sz="2500" dirty="0"/>
              <a:t>of </a:t>
            </a:r>
            <a:r>
              <a:rPr lang="en-US" sz="2500" dirty="0" smtClean="0"/>
              <a:t>Momentum </a:t>
            </a:r>
          </a:p>
          <a:p>
            <a:pPr lvl="2"/>
            <a:r>
              <a:rPr lang="en-US" sz="2500" dirty="0" smtClean="0"/>
              <a:t>The total amount of momentum in an isolated system is conserved</a:t>
            </a:r>
          </a:p>
          <a:p>
            <a:pPr lvl="3"/>
            <a:r>
              <a:rPr lang="en-US" sz="2500" dirty="0" smtClean="0"/>
              <a:t>When a moving object hits a second object, some or all of the momentum of the first object is transferred to the second object</a:t>
            </a:r>
          </a:p>
          <a:p>
            <a:pPr lvl="2"/>
            <a:r>
              <a:rPr lang="en-US" sz="2800" dirty="0" smtClean="0"/>
              <a:t>See Figure in textbook (elastic and inelastic collisions)</a:t>
            </a:r>
          </a:p>
        </p:txBody>
      </p:sp>
    </p:spTree>
    <p:extLst>
      <p:ext uri="{BB962C8B-B14F-4D97-AF65-F5344CB8AC3E}">
        <p14:creationId xmlns:p14="http://schemas.microsoft.com/office/powerpoint/2010/main" val="97460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9573" y="215590"/>
            <a:ext cx="8852027" cy="6469856"/>
          </a:xfrm>
        </p:spPr>
      </p:pic>
    </p:spTree>
    <p:extLst>
      <p:ext uri="{BB962C8B-B14F-4D97-AF65-F5344CB8AC3E}">
        <p14:creationId xmlns:p14="http://schemas.microsoft.com/office/powerpoint/2010/main" val="131649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Balanced Forces</a:t>
            </a:r>
          </a:p>
        </p:txBody>
      </p:sp>
      <p:sp>
        <p:nvSpPr>
          <p:cNvPr id="23555" name="Rectangle 3"/>
          <p:cNvSpPr>
            <a:spLocks noGrp="1" noChangeArrowheads="1"/>
          </p:cNvSpPr>
          <p:nvPr>
            <p:ph type="body" idx="1"/>
          </p:nvPr>
        </p:nvSpPr>
        <p:spPr/>
        <p:txBody>
          <a:bodyPr/>
          <a:lstStyle/>
          <a:p>
            <a:r>
              <a:rPr lang="en-US"/>
              <a:t>Forces are equal in size and opposite in direction.</a:t>
            </a:r>
          </a:p>
          <a:p>
            <a:endParaRPr lang="en-US"/>
          </a:p>
        </p:txBody>
      </p:sp>
      <p:pic>
        <p:nvPicPr>
          <p:cNvPr id="23557" name="Picture 5" descr="image022"/>
          <p:cNvPicPr>
            <a:picLocks noChangeAspect="1" noChangeArrowheads="1"/>
          </p:cNvPicPr>
          <p:nvPr/>
        </p:nvPicPr>
        <p:blipFill>
          <a:blip r:embed="rId3" cstate="print"/>
          <a:srcRect/>
          <a:stretch>
            <a:fillRect/>
          </a:stretch>
        </p:blipFill>
        <p:spPr bwMode="auto">
          <a:xfrm>
            <a:off x="2209801" y="3124200"/>
            <a:ext cx="4791075" cy="1677988"/>
          </a:xfrm>
          <a:prstGeom prst="rect">
            <a:avLst/>
          </a:prstGeom>
          <a:noFill/>
        </p:spPr>
      </p:pic>
      <p:sp>
        <p:nvSpPr>
          <p:cNvPr id="23559" name="AutoShape 7"/>
          <p:cNvSpPr>
            <a:spLocks noChangeArrowheads="1"/>
          </p:cNvSpPr>
          <p:nvPr/>
        </p:nvSpPr>
        <p:spPr bwMode="auto">
          <a:xfrm>
            <a:off x="2362200" y="4953000"/>
            <a:ext cx="1828800" cy="609600"/>
          </a:xfrm>
          <a:prstGeom prst="lef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23560" name="AutoShape 8"/>
          <p:cNvSpPr>
            <a:spLocks noChangeArrowheads="1"/>
          </p:cNvSpPr>
          <p:nvPr/>
        </p:nvSpPr>
        <p:spPr bwMode="auto">
          <a:xfrm rot="10800000">
            <a:off x="5105400" y="4953000"/>
            <a:ext cx="1828800" cy="609600"/>
          </a:xfrm>
          <a:prstGeom prst="left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n-US"/>
          </a:p>
        </p:txBody>
      </p:sp>
      <p:sp>
        <p:nvSpPr>
          <p:cNvPr id="23561" name="AutoShape 9"/>
          <p:cNvSpPr>
            <a:spLocks noChangeArrowheads="1"/>
          </p:cNvSpPr>
          <p:nvPr/>
        </p:nvSpPr>
        <p:spPr bwMode="auto">
          <a:xfrm>
            <a:off x="4495800" y="5105400"/>
            <a:ext cx="381000" cy="381000"/>
          </a:xfrm>
          <a:prstGeom prst="plus">
            <a:avLst>
              <a:gd name="adj" fmla="val 42500"/>
            </a:avLst>
          </a:prstGeom>
          <a:solidFill>
            <a:schemeClr val="accent1"/>
          </a:solidFill>
          <a:ln w="9525">
            <a:solidFill>
              <a:schemeClr val="tx1"/>
            </a:solidFill>
            <a:miter lim="800000"/>
            <a:headEnd/>
            <a:tailEnd/>
          </a:ln>
          <a:effectLst/>
        </p:spPr>
        <p:txBody>
          <a:bodyPr wrap="none" anchor="ctr"/>
          <a:lstStyle/>
          <a:p>
            <a:endParaRPr lang="en-US"/>
          </a:p>
        </p:txBody>
      </p:sp>
      <p:sp>
        <p:nvSpPr>
          <p:cNvPr id="23562" name="AutoShape 10"/>
          <p:cNvSpPr>
            <a:spLocks noChangeArrowheads="1"/>
          </p:cNvSpPr>
          <p:nvPr/>
        </p:nvSpPr>
        <p:spPr bwMode="auto">
          <a:xfrm>
            <a:off x="7239000" y="5105400"/>
            <a:ext cx="609600" cy="762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3563" name="AutoShape 11"/>
          <p:cNvSpPr>
            <a:spLocks noChangeArrowheads="1"/>
          </p:cNvSpPr>
          <p:nvPr/>
        </p:nvSpPr>
        <p:spPr bwMode="auto">
          <a:xfrm>
            <a:off x="7239000" y="5257800"/>
            <a:ext cx="609600" cy="762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3564" name="AutoShape 12"/>
          <p:cNvSpPr>
            <a:spLocks noChangeArrowheads="1"/>
          </p:cNvSpPr>
          <p:nvPr/>
        </p:nvSpPr>
        <p:spPr bwMode="auto">
          <a:xfrm>
            <a:off x="8077200" y="4648200"/>
            <a:ext cx="762000" cy="990600"/>
          </a:xfrm>
          <a:custGeom>
            <a:avLst/>
            <a:gdLst>
              <a:gd name="G0" fmla="+- 1980 0 0"/>
              <a:gd name="G1" fmla="+- 21600 0 1980"/>
              <a:gd name="G2" fmla="+- 21600 0 198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80" y="10800"/>
                </a:moveTo>
                <a:cubicBezTo>
                  <a:pt x="1980" y="15671"/>
                  <a:pt x="5929" y="19620"/>
                  <a:pt x="10800" y="19620"/>
                </a:cubicBezTo>
                <a:cubicBezTo>
                  <a:pt x="15671" y="19620"/>
                  <a:pt x="19620" y="15671"/>
                  <a:pt x="19620" y="10800"/>
                </a:cubicBezTo>
                <a:cubicBezTo>
                  <a:pt x="19620" y="5929"/>
                  <a:pt x="15671" y="1980"/>
                  <a:pt x="10800" y="1980"/>
                </a:cubicBezTo>
                <a:cubicBezTo>
                  <a:pt x="5929" y="1980"/>
                  <a:pt x="1980" y="5929"/>
                  <a:pt x="1980" y="10800"/>
                </a:cubicBezTo>
                <a:close/>
              </a:path>
            </a:pathLst>
          </a:custGeom>
          <a:solidFill>
            <a:schemeClr val="accent1"/>
          </a:solidFill>
          <a:ln w="9525">
            <a:solidFill>
              <a:schemeClr val="tx1"/>
            </a:solidFill>
            <a:round/>
            <a:headEnd/>
            <a:tailEnd/>
          </a:ln>
          <a:effectLst/>
        </p:spPr>
        <p:txBody>
          <a:bodyPr wrap="none" anchor="ctr"/>
          <a:lstStyle/>
          <a:p>
            <a:endParaRPr lang="en-US"/>
          </a:p>
        </p:txBody>
      </p:sp>
      <p:sp>
        <p:nvSpPr>
          <p:cNvPr id="23565" name="WordArt 13"/>
          <p:cNvSpPr>
            <a:spLocks noChangeArrowheads="1" noChangeShapeType="1" noTextEdit="1"/>
          </p:cNvSpPr>
          <p:nvPr/>
        </p:nvSpPr>
        <p:spPr bwMode="auto">
          <a:xfrm>
            <a:off x="4114800" y="5867400"/>
            <a:ext cx="3371851"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Net Force = 0</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vs. Momentum</a:t>
            </a:r>
            <a:endParaRPr lang="en-US" dirty="0"/>
          </a:p>
        </p:txBody>
      </p:sp>
      <p:sp>
        <p:nvSpPr>
          <p:cNvPr id="3" name="Content Placeholder 2"/>
          <p:cNvSpPr>
            <a:spLocks noGrp="1"/>
          </p:cNvSpPr>
          <p:nvPr>
            <p:ph sz="quarter" idx="1"/>
          </p:nvPr>
        </p:nvSpPr>
        <p:spPr/>
        <p:txBody>
          <a:bodyPr>
            <a:normAutofit/>
          </a:bodyPr>
          <a:lstStyle/>
          <a:p>
            <a:r>
              <a:rPr lang="en-US" dirty="0" smtClean="0"/>
              <a:t>Inertia – physical property based solely on mass</a:t>
            </a:r>
          </a:p>
          <a:p>
            <a:r>
              <a:rPr lang="en-US" dirty="0" smtClean="0"/>
              <a:t>Momentum – vector quantity that describes how matter acts when it is in motion; it is conserved and can be calculated </a:t>
            </a:r>
            <a:r>
              <a:rPr lang="en-US" dirty="0" err="1" smtClean="0"/>
              <a:t>p</a:t>
            </a:r>
            <a:r>
              <a:rPr lang="en-US" dirty="0" smtClean="0"/>
              <a:t> = </a:t>
            </a:r>
            <a:r>
              <a:rPr lang="en-US" dirty="0" err="1" smtClean="0"/>
              <a:t>mv</a:t>
            </a:r>
            <a:r>
              <a:rPr lang="en-US" dirty="0" smtClean="0"/>
              <a:t/>
            </a:r>
            <a:br>
              <a:rPr lang="en-US" dirty="0" smtClean="0"/>
            </a:br>
            <a:r>
              <a:rPr lang="en-US" dirty="0" smtClean="0"/>
              <a:t/>
            </a:r>
            <a:br>
              <a:rPr lang="en-US" dirty="0" smtClean="0"/>
            </a:br>
            <a:r>
              <a:rPr lang="en-US" dirty="0" smtClean="0"/>
              <a:t>Read more: </a:t>
            </a:r>
            <a:r>
              <a:rPr lang="en-US" dirty="0" smtClean="0">
                <a:hlinkClick r:id="rId2"/>
              </a:rPr>
              <a:t>http://www.ehow.com/info_8119514_differences-between-momentum-inertia.html#ixzz2fIjhyPJu</a:t>
            </a: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228600"/>
            <a:ext cx="7543800" cy="974726"/>
          </a:xfrm>
        </p:spPr>
        <p:txBody>
          <a:bodyPr/>
          <a:lstStyle/>
          <a:p>
            <a:r>
              <a:rPr lang="en-US" dirty="0"/>
              <a:t>Unbalanced Forces</a:t>
            </a:r>
          </a:p>
        </p:txBody>
      </p:sp>
      <p:sp>
        <p:nvSpPr>
          <p:cNvPr id="24579" name="Rectangle 3"/>
          <p:cNvSpPr>
            <a:spLocks noGrp="1" noChangeArrowheads="1"/>
          </p:cNvSpPr>
          <p:nvPr>
            <p:ph type="body" idx="1"/>
          </p:nvPr>
        </p:nvSpPr>
        <p:spPr>
          <a:xfrm>
            <a:off x="1066800" y="1371600"/>
            <a:ext cx="7543800" cy="2667000"/>
          </a:xfrm>
        </p:spPr>
        <p:txBody>
          <a:bodyPr/>
          <a:lstStyle/>
          <a:p>
            <a:r>
              <a:rPr lang="en-US" dirty="0"/>
              <a:t>Unequal forces from opposite directions cause an object to move in a certain direction.  </a:t>
            </a:r>
          </a:p>
          <a:p>
            <a:r>
              <a:rPr lang="en-US" dirty="0"/>
              <a:t>Forces in the same direction combine to create an unbalanced net force.</a:t>
            </a:r>
          </a:p>
          <a:p>
            <a:pPr>
              <a:buFont typeface="Wingdings" pitchFamily="2" charset="2"/>
              <a:buNone/>
            </a:pPr>
            <a:endParaRPr lang="en-US" dirty="0"/>
          </a:p>
        </p:txBody>
      </p:sp>
      <p:pic>
        <p:nvPicPr>
          <p:cNvPr id="24584" name="Picture 8" descr="MPj04003460000[1]"/>
          <p:cNvPicPr>
            <a:picLocks noChangeAspect="1" noChangeArrowheads="1"/>
          </p:cNvPicPr>
          <p:nvPr/>
        </p:nvPicPr>
        <p:blipFill>
          <a:blip r:embed="rId3" cstate="print"/>
          <a:srcRect/>
          <a:stretch>
            <a:fillRect/>
          </a:stretch>
        </p:blipFill>
        <p:spPr bwMode="auto">
          <a:xfrm>
            <a:off x="152401" y="3505201"/>
            <a:ext cx="3902075" cy="2600325"/>
          </a:xfrm>
          <a:prstGeom prst="rect">
            <a:avLst/>
          </a:prstGeom>
          <a:noFill/>
        </p:spPr>
      </p:pic>
      <p:sp>
        <p:nvSpPr>
          <p:cNvPr id="24585" name="AutoShape 9"/>
          <p:cNvSpPr>
            <a:spLocks noChangeArrowheads="1"/>
          </p:cNvSpPr>
          <p:nvPr/>
        </p:nvSpPr>
        <p:spPr bwMode="auto">
          <a:xfrm>
            <a:off x="0" y="6172200"/>
            <a:ext cx="1219200" cy="381000"/>
          </a:xfrm>
          <a:prstGeom prst="leftArrow">
            <a:avLst>
              <a:gd name="adj1" fmla="val 50000"/>
              <a:gd name="adj2" fmla="val 80000"/>
            </a:avLst>
          </a:prstGeom>
          <a:solidFill>
            <a:schemeClr val="accent1"/>
          </a:solidFill>
          <a:ln w="9525">
            <a:solidFill>
              <a:schemeClr val="tx1"/>
            </a:solidFill>
            <a:miter lim="800000"/>
            <a:headEnd/>
            <a:tailEnd/>
          </a:ln>
          <a:effectLst/>
        </p:spPr>
        <p:txBody>
          <a:bodyPr wrap="none" anchor="ctr"/>
          <a:lstStyle/>
          <a:p>
            <a:endParaRPr lang="en-US"/>
          </a:p>
        </p:txBody>
      </p:sp>
      <p:sp>
        <p:nvSpPr>
          <p:cNvPr id="24586" name="AutoShape 10"/>
          <p:cNvSpPr>
            <a:spLocks noChangeArrowheads="1"/>
          </p:cNvSpPr>
          <p:nvPr/>
        </p:nvSpPr>
        <p:spPr bwMode="auto">
          <a:xfrm rot="10800000">
            <a:off x="2057400" y="6248400"/>
            <a:ext cx="609600" cy="304800"/>
          </a:xfrm>
          <a:prstGeom prst="lef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24587" name="AutoShape 11"/>
          <p:cNvSpPr>
            <a:spLocks noChangeArrowheads="1"/>
          </p:cNvSpPr>
          <p:nvPr/>
        </p:nvSpPr>
        <p:spPr bwMode="auto">
          <a:xfrm>
            <a:off x="1447800" y="6172200"/>
            <a:ext cx="381000" cy="381000"/>
          </a:xfrm>
          <a:prstGeom prst="plus">
            <a:avLst>
              <a:gd name="adj" fmla="val 42500"/>
            </a:avLst>
          </a:prstGeom>
          <a:solidFill>
            <a:schemeClr val="accent1"/>
          </a:solidFill>
          <a:ln w="9525">
            <a:solidFill>
              <a:schemeClr val="tx1"/>
            </a:solidFill>
            <a:miter lim="800000"/>
            <a:headEnd/>
            <a:tailEnd/>
          </a:ln>
          <a:effectLst/>
        </p:spPr>
        <p:txBody>
          <a:bodyPr wrap="none" anchor="ctr"/>
          <a:lstStyle/>
          <a:p>
            <a:endParaRPr lang="en-US"/>
          </a:p>
        </p:txBody>
      </p:sp>
      <p:sp>
        <p:nvSpPr>
          <p:cNvPr id="24588" name="AutoShape 12"/>
          <p:cNvSpPr>
            <a:spLocks noChangeArrowheads="1"/>
          </p:cNvSpPr>
          <p:nvPr/>
        </p:nvSpPr>
        <p:spPr bwMode="auto">
          <a:xfrm>
            <a:off x="2819400" y="6326188"/>
            <a:ext cx="457200" cy="74612"/>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4589" name="AutoShape 13"/>
          <p:cNvSpPr>
            <a:spLocks noChangeArrowheads="1"/>
          </p:cNvSpPr>
          <p:nvPr/>
        </p:nvSpPr>
        <p:spPr bwMode="auto">
          <a:xfrm>
            <a:off x="2819400" y="6477000"/>
            <a:ext cx="457200" cy="762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4590" name="AutoShape 14"/>
          <p:cNvSpPr>
            <a:spLocks noChangeArrowheads="1"/>
          </p:cNvSpPr>
          <p:nvPr/>
        </p:nvSpPr>
        <p:spPr bwMode="auto">
          <a:xfrm>
            <a:off x="3429000" y="6248400"/>
            <a:ext cx="685800" cy="381000"/>
          </a:xfrm>
          <a:prstGeom prst="leftArrow">
            <a:avLst>
              <a:gd name="adj1" fmla="val 50000"/>
              <a:gd name="adj2" fmla="val 45000"/>
            </a:avLst>
          </a:prstGeom>
          <a:solidFill>
            <a:schemeClr val="accent1"/>
          </a:solidFill>
          <a:ln w="9525">
            <a:solidFill>
              <a:schemeClr val="tx1"/>
            </a:solidFill>
            <a:miter lim="800000"/>
            <a:headEnd/>
            <a:tailEnd/>
          </a:ln>
          <a:effectLst/>
        </p:spPr>
        <p:txBody>
          <a:bodyPr wrap="none" anchor="ctr"/>
          <a:lstStyle/>
          <a:p>
            <a:endParaRPr lang="en-US"/>
          </a:p>
        </p:txBody>
      </p:sp>
      <p:pic>
        <p:nvPicPr>
          <p:cNvPr id="24593" name="Picture 17" descr="MCPE03759_0000[1]"/>
          <p:cNvPicPr>
            <a:picLocks noChangeAspect="1" noChangeArrowheads="1"/>
          </p:cNvPicPr>
          <p:nvPr/>
        </p:nvPicPr>
        <p:blipFill>
          <a:blip r:embed="rId4" cstate="print"/>
          <a:srcRect/>
          <a:stretch>
            <a:fillRect/>
          </a:stretch>
        </p:blipFill>
        <p:spPr bwMode="auto">
          <a:xfrm>
            <a:off x="6248401" y="3581400"/>
            <a:ext cx="1763713" cy="1944688"/>
          </a:xfrm>
          <a:prstGeom prst="rect">
            <a:avLst/>
          </a:prstGeom>
          <a:noFill/>
        </p:spPr>
      </p:pic>
      <p:sp>
        <p:nvSpPr>
          <p:cNvPr id="24594" name="AutoShape 18"/>
          <p:cNvSpPr>
            <a:spLocks noChangeArrowheads="1"/>
          </p:cNvSpPr>
          <p:nvPr/>
        </p:nvSpPr>
        <p:spPr bwMode="auto">
          <a:xfrm rot="10800000">
            <a:off x="5257800" y="5867400"/>
            <a:ext cx="914400" cy="381000"/>
          </a:xfrm>
          <a:prstGeom prst="leftArrow">
            <a:avLst>
              <a:gd name="adj1" fmla="val 50000"/>
              <a:gd name="adj2" fmla="val 60000"/>
            </a:avLst>
          </a:prstGeom>
          <a:solidFill>
            <a:schemeClr val="accent1"/>
          </a:solidFill>
          <a:ln w="9525">
            <a:solidFill>
              <a:schemeClr val="tx1"/>
            </a:solidFill>
            <a:miter lim="800000"/>
            <a:headEnd/>
            <a:tailEnd/>
          </a:ln>
          <a:effectLst/>
        </p:spPr>
        <p:txBody>
          <a:bodyPr wrap="none" anchor="ctr"/>
          <a:lstStyle/>
          <a:p>
            <a:endParaRPr lang="en-US"/>
          </a:p>
        </p:txBody>
      </p:sp>
      <p:sp>
        <p:nvSpPr>
          <p:cNvPr id="24596" name="AutoShape 20"/>
          <p:cNvSpPr>
            <a:spLocks noChangeArrowheads="1"/>
          </p:cNvSpPr>
          <p:nvPr/>
        </p:nvSpPr>
        <p:spPr bwMode="auto">
          <a:xfrm rot="10800000">
            <a:off x="6705600" y="5867400"/>
            <a:ext cx="914400" cy="381000"/>
          </a:xfrm>
          <a:prstGeom prst="leftArrow">
            <a:avLst>
              <a:gd name="adj1" fmla="val 50000"/>
              <a:gd name="adj2" fmla="val 60000"/>
            </a:avLst>
          </a:prstGeom>
          <a:solidFill>
            <a:schemeClr val="accent1"/>
          </a:solidFill>
          <a:ln w="9525">
            <a:solidFill>
              <a:schemeClr val="tx1"/>
            </a:solidFill>
            <a:miter lim="800000"/>
            <a:headEnd/>
            <a:tailEnd/>
          </a:ln>
          <a:effectLst/>
        </p:spPr>
        <p:txBody>
          <a:bodyPr wrap="none" anchor="ctr"/>
          <a:lstStyle/>
          <a:p>
            <a:endParaRPr lang="en-US"/>
          </a:p>
        </p:txBody>
      </p:sp>
      <p:sp>
        <p:nvSpPr>
          <p:cNvPr id="24597" name="AutoShape 21"/>
          <p:cNvSpPr>
            <a:spLocks noChangeArrowheads="1"/>
          </p:cNvSpPr>
          <p:nvPr/>
        </p:nvSpPr>
        <p:spPr bwMode="auto">
          <a:xfrm>
            <a:off x="6248400" y="5867400"/>
            <a:ext cx="381000" cy="381000"/>
          </a:xfrm>
          <a:prstGeom prst="plus">
            <a:avLst>
              <a:gd name="adj" fmla="val 42500"/>
            </a:avLst>
          </a:prstGeom>
          <a:solidFill>
            <a:schemeClr val="accent1"/>
          </a:solidFill>
          <a:ln w="9525">
            <a:solidFill>
              <a:schemeClr val="tx1"/>
            </a:solidFill>
            <a:miter lim="800000"/>
            <a:headEnd/>
            <a:tailEnd/>
          </a:ln>
          <a:effectLst/>
        </p:spPr>
        <p:txBody>
          <a:bodyPr wrap="none" anchor="ctr"/>
          <a:lstStyle/>
          <a:p>
            <a:endParaRPr lang="en-US"/>
          </a:p>
        </p:txBody>
      </p:sp>
      <p:sp>
        <p:nvSpPr>
          <p:cNvPr id="24598" name="AutoShape 22"/>
          <p:cNvSpPr>
            <a:spLocks noChangeArrowheads="1"/>
          </p:cNvSpPr>
          <p:nvPr/>
        </p:nvSpPr>
        <p:spPr bwMode="auto">
          <a:xfrm>
            <a:off x="7696200" y="5943601"/>
            <a:ext cx="457200" cy="74613"/>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4599" name="AutoShape 23"/>
          <p:cNvSpPr>
            <a:spLocks noChangeArrowheads="1"/>
          </p:cNvSpPr>
          <p:nvPr/>
        </p:nvSpPr>
        <p:spPr bwMode="auto">
          <a:xfrm>
            <a:off x="7696200" y="6094413"/>
            <a:ext cx="457200" cy="76200"/>
          </a:xfrm>
          <a:prstGeom prst="flowChartProcess">
            <a:avLst/>
          </a:prstGeom>
          <a:solidFill>
            <a:schemeClr val="accent1"/>
          </a:solidFill>
          <a:ln w="9525">
            <a:solidFill>
              <a:schemeClr val="tx1"/>
            </a:solidFill>
            <a:miter lim="800000"/>
            <a:headEnd/>
            <a:tailEnd/>
          </a:ln>
          <a:effectLst/>
        </p:spPr>
        <p:txBody>
          <a:bodyPr wrap="none" anchor="ctr"/>
          <a:lstStyle/>
          <a:p>
            <a:endParaRPr lang="en-US"/>
          </a:p>
        </p:txBody>
      </p:sp>
      <p:sp>
        <p:nvSpPr>
          <p:cNvPr id="24600" name="AutoShape 24"/>
          <p:cNvSpPr>
            <a:spLocks noChangeArrowheads="1"/>
          </p:cNvSpPr>
          <p:nvPr/>
        </p:nvSpPr>
        <p:spPr bwMode="auto">
          <a:xfrm rot="10800000">
            <a:off x="6934200" y="6248400"/>
            <a:ext cx="1981200" cy="381000"/>
          </a:xfrm>
          <a:prstGeom prst="leftArrow">
            <a:avLst>
              <a:gd name="adj1" fmla="val 50000"/>
              <a:gd name="adj2" fmla="val 13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
            <a:ext cx="8686800" cy="944562"/>
          </a:xfrm>
        </p:spPr>
        <p:txBody>
          <a:bodyPr>
            <a:noAutofit/>
          </a:bodyPr>
          <a:lstStyle/>
          <a:p>
            <a:pPr eaLnBrk="1" fontAlgn="auto" hangingPunct="1">
              <a:spcAft>
                <a:spcPts val="0"/>
              </a:spcAft>
              <a:defRPr/>
            </a:pPr>
            <a:r>
              <a:rPr lang="en-US" sz="5400" dirty="0" smtClean="0"/>
              <a:t>What is friction?</a:t>
            </a:r>
            <a:endParaRPr lang="en-US" sz="5400" dirty="0"/>
          </a:p>
        </p:txBody>
      </p:sp>
      <p:sp>
        <p:nvSpPr>
          <p:cNvPr id="3" name="Content Placeholder 2"/>
          <p:cNvSpPr>
            <a:spLocks noGrp="1"/>
          </p:cNvSpPr>
          <p:nvPr>
            <p:ph idx="1"/>
          </p:nvPr>
        </p:nvSpPr>
        <p:spPr>
          <a:xfrm>
            <a:off x="381000" y="1371600"/>
            <a:ext cx="8458200" cy="2286000"/>
          </a:xfrm>
        </p:spPr>
        <p:txBody>
          <a:bodyPr/>
          <a:lstStyle/>
          <a:p>
            <a:pPr eaLnBrk="1" fontAlgn="auto" hangingPunct="1">
              <a:spcAft>
                <a:spcPts val="0"/>
              </a:spcAft>
              <a:defRPr/>
            </a:pPr>
            <a:r>
              <a:rPr lang="en-US" sz="4000" dirty="0" smtClean="0"/>
              <a:t>The force that opposes motion between two surfaces that are touching each other.</a:t>
            </a: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buFontTx/>
              <a:buNone/>
              <a:defRPr/>
            </a:pPr>
            <a:endParaRPr lang="en-US" sz="4000" dirty="0" smtClean="0">
              <a:solidFill>
                <a:schemeClr val="tx1"/>
              </a:solidFill>
              <a:latin typeface="Arial" pitchFamily="34" charset="0"/>
              <a:cs typeface="Arial" pitchFamily="34" charset="0"/>
            </a:endParaRPr>
          </a:p>
          <a:p>
            <a:pPr eaLnBrk="1" fontAlgn="auto" hangingPunct="1">
              <a:spcAft>
                <a:spcPts val="0"/>
              </a:spcAft>
              <a:defRPr/>
            </a:pPr>
            <a:endParaRPr lang="en-US" dirty="0"/>
          </a:p>
        </p:txBody>
      </p:sp>
      <p:sp>
        <p:nvSpPr>
          <p:cNvPr id="6" name="Title 1"/>
          <p:cNvSpPr txBox="1">
            <a:spLocks/>
          </p:cNvSpPr>
          <p:nvPr/>
        </p:nvSpPr>
        <p:spPr>
          <a:xfrm>
            <a:off x="228600" y="3048000"/>
            <a:ext cx="8686800" cy="944562"/>
          </a:xfrm>
          <a:prstGeom prst="rect">
            <a:avLst/>
          </a:prstGeom>
        </p:spPr>
        <p:txBody>
          <a:bodyPr anchor="b"/>
          <a:lstStyle/>
          <a:p>
            <a:pPr algn="ctr" fontAlgn="auto">
              <a:spcAft>
                <a:spcPts val="0"/>
              </a:spcAft>
              <a:defRPr/>
            </a:pPr>
            <a:r>
              <a:rPr lang="en-US" sz="5400"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What causes friction?</a:t>
            </a:r>
          </a:p>
        </p:txBody>
      </p:sp>
      <p:sp>
        <p:nvSpPr>
          <p:cNvPr id="7" name="Content Placeholder 2"/>
          <p:cNvSpPr txBox="1">
            <a:spLocks/>
          </p:cNvSpPr>
          <p:nvPr/>
        </p:nvSpPr>
        <p:spPr>
          <a:xfrm>
            <a:off x="381000" y="3962400"/>
            <a:ext cx="8458200" cy="2895600"/>
          </a:xfrm>
          <a:prstGeom prst="rect">
            <a:avLst/>
          </a:prstGeom>
        </p:spPr>
        <p:txBody>
          <a:bodyPr>
            <a:normAutofit fontScale="92500" lnSpcReduction="10000"/>
          </a:bodyPr>
          <a:lstStyle/>
          <a:p>
            <a:pPr marL="342900" indent="-342900" fontAlgn="auto">
              <a:spcBef>
                <a:spcPts val="1500"/>
              </a:spcBef>
              <a:spcAft>
                <a:spcPts val="0"/>
              </a:spcAft>
              <a:buFontTx/>
              <a:buBlip>
                <a:blip r:embed="rId3"/>
              </a:buBlip>
              <a:defRPr/>
            </a:pPr>
            <a:r>
              <a:rPr lang="en-US" sz="4300" dirty="0">
                <a:latin typeface="+mn-lt"/>
                <a:cs typeface="+mn-cs"/>
              </a:rPr>
              <a:t>Nearly all surfaces are rough at the microscopic level.  The highest bumps (</a:t>
            </a:r>
            <a:r>
              <a:rPr lang="en-US" sz="4300" b="1" u="sng" dirty="0" err="1">
                <a:latin typeface="+mn-lt"/>
                <a:cs typeface="+mn-cs"/>
              </a:rPr>
              <a:t>microwelds</a:t>
            </a:r>
            <a:r>
              <a:rPr lang="en-US" sz="4300" dirty="0">
                <a:latin typeface="+mn-lt"/>
                <a:cs typeface="+mn-cs"/>
              </a:rPr>
              <a:t>) stick together, so a higher force is needed to move the object.</a:t>
            </a:r>
          </a:p>
          <a:p>
            <a:pPr marL="342900" indent="-342900" fontAlgn="auto">
              <a:spcBef>
                <a:spcPts val="1500"/>
              </a:spcBef>
              <a:spcAft>
                <a:spcPts val="0"/>
              </a:spcAft>
              <a:defRPr/>
            </a:pPr>
            <a:endParaRPr lang="en-US" sz="4000" dirty="0">
              <a:gradFill>
                <a:gsLst>
                  <a:gs pos="0">
                    <a:schemeClr val="tx1">
                      <a:alpha val="70000"/>
                    </a:schemeClr>
                  </a:gs>
                  <a:gs pos="50000">
                    <a:schemeClr val="tx1">
                      <a:alpha val="80000"/>
                    </a:schemeClr>
                  </a:gs>
                  <a:gs pos="100000">
                    <a:schemeClr val="tx1">
                      <a:alpha val="90000"/>
                    </a:schemeClr>
                  </a:gs>
                </a:gsLst>
                <a:lin ang="0" scaled="0"/>
              </a:gradFill>
              <a:latin typeface="+mn-lt"/>
              <a:cs typeface="+mn-cs"/>
            </a:endParaRPr>
          </a:p>
          <a:p>
            <a:pPr marL="342900" indent="-342900" fontAlgn="auto">
              <a:spcBef>
                <a:spcPts val="1500"/>
              </a:spcBef>
              <a:spcAft>
                <a:spcPts val="0"/>
              </a:spcAft>
              <a:defRPr/>
            </a:pPr>
            <a:endParaRPr lang="en-US" sz="4000" dirty="0">
              <a:latin typeface="Arial" pitchFamily="34" charset="0"/>
              <a:cs typeface="Arial" pitchFamily="34" charset="0"/>
            </a:endParaRPr>
          </a:p>
          <a:p>
            <a:pPr marL="342900" indent="-342900" fontAlgn="auto">
              <a:spcBef>
                <a:spcPts val="1500"/>
              </a:spcBef>
              <a:spcAft>
                <a:spcPts val="0"/>
              </a:spcAft>
              <a:defRPr/>
            </a:pPr>
            <a:endParaRPr lang="en-US" sz="4000" dirty="0">
              <a:latin typeface="Arial" pitchFamily="34" charset="0"/>
              <a:cs typeface="Arial" pitchFamily="34" charset="0"/>
            </a:endParaRPr>
          </a:p>
          <a:p>
            <a:pPr marL="342900" indent="-342900" fontAlgn="auto">
              <a:spcBef>
                <a:spcPts val="1500"/>
              </a:spcBef>
              <a:spcAft>
                <a:spcPts val="0"/>
              </a:spcAft>
              <a:buFontTx/>
              <a:buBlip>
                <a:blip r:embed="rId3"/>
              </a:buBlip>
              <a:defRPr/>
            </a:pPr>
            <a:endParaRPr lang="en-US" sz="2000" dirty="0">
              <a:gradFill>
                <a:gsLst>
                  <a:gs pos="0">
                    <a:schemeClr val="tx1">
                      <a:alpha val="70000"/>
                    </a:schemeClr>
                  </a:gs>
                  <a:gs pos="50000">
                    <a:schemeClr val="tx1">
                      <a:alpha val="80000"/>
                    </a:schemeClr>
                  </a:gs>
                  <a:gs pos="100000">
                    <a:schemeClr val="tx1">
                      <a:alpha val="90000"/>
                    </a:schemeClr>
                  </a:gs>
                </a:gsLst>
                <a:lin ang="0" scaled="0"/>
              </a:gradFill>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0"/>
            <a:ext cx="5681265" cy="762000"/>
          </a:xfrm>
        </p:spPr>
        <p:txBody>
          <a:bodyPr/>
          <a:lstStyle/>
          <a:p>
            <a:pPr eaLnBrk="1" fontAlgn="auto" hangingPunct="1">
              <a:spcAft>
                <a:spcPts val="0"/>
              </a:spcAft>
              <a:defRPr/>
            </a:pPr>
            <a:r>
              <a:rPr lang="en-US" dirty="0" smtClean="0"/>
              <a:t>Types of Friction</a:t>
            </a:r>
            <a:endParaRPr lang="en-US" dirty="0"/>
          </a:p>
        </p:txBody>
      </p:sp>
      <p:graphicFrame>
        <p:nvGraphicFramePr>
          <p:cNvPr id="5" name="Content Placeholder 4"/>
          <p:cNvGraphicFramePr>
            <a:graphicFrameLocks noGrp="1"/>
          </p:cNvGraphicFramePr>
          <p:nvPr>
            <p:ph idx="1"/>
          </p:nvPr>
        </p:nvGraphicFramePr>
        <p:xfrm>
          <a:off x="0" y="0"/>
          <a:ext cx="9144000" cy="784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Friction…</a:t>
            </a:r>
            <a:endParaRPr lang="en-US" dirty="0"/>
          </a:p>
        </p:txBody>
      </p:sp>
      <p:sp>
        <p:nvSpPr>
          <p:cNvPr id="3" name="Content Placeholder 2"/>
          <p:cNvSpPr>
            <a:spLocks noGrp="1"/>
          </p:cNvSpPr>
          <p:nvPr>
            <p:ph idx="1"/>
          </p:nvPr>
        </p:nvSpPr>
        <p:spPr/>
        <p:txBody>
          <a:bodyPr>
            <a:noAutofit/>
          </a:bodyPr>
          <a:lstStyle/>
          <a:p>
            <a:r>
              <a:rPr lang="en-US" sz="2500" dirty="0" smtClean="0"/>
              <a:t>Air resistance</a:t>
            </a:r>
          </a:p>
          <a:p>
            <a:pPr lvl="1"/>
            <a:r>
              <a:rPr lang="en-US" sz="2500" dirty="0"/>
              <a:t>Affects anything that moves in Earth’s atmosphere</a:t>
            </a:r>
            <a:endParaRPr lang="en-US" sz="2500" dirty="0" smtClean="0"/>
          </a:p>
          <a:p>
            <a:pPr lvl="1"/>
            <a:r>
              <a:rPr lang="en-US" sz="2500" dirty="0" smtClean="0"/>
              <a:t>Air </a:t>
            </a:r>
            <a:r>
              <a:rPr lang="en-US" sz="2500" dirty="0"/>
              <a:t>resistance is a force that opposes </a:t>
            </a:r>
            <a:r>
              <a:rPr lang="en-US" sz="2500" dirty="0" smtClean="0"/>
              <a:t>gravity</a:t>
            </a:r>
            <a:endParaRPr lang="en-US" sz="2500" dirty="0"/>
          </a:p>
          <a:p>
            <a:pPr lvl="2"/>
            <a:r>
              <a:rPr lang="en-US" sz="2500" dirty="0" smtClean="0">
                <a:solidFill>
                  <a:srgbClr val="FF6600"/>
                </a:solidFill>
              </a:rPr>
              <a:t>Always </a:t>
            </a:r>
            <a:r>
              <a:rPr lang="en-US" sz="2500" dirty="0">
                <a:solidFill>
                  <a:srgbClr val="FF6600"/>
                </a:solidFill>
              </a:rPr>
              <a:t>acts in the opposite direction of motion, too</a:t>
            </a:r>
          </a:p>
          <a:p>
            <a:pPr lvl="1"/>
            <a:r>
              <a:rPr lang="en-US" sz="2500" dirty="0" smtClean="0"/>
              <a:t>When an object falls, it is pulled downward by gravity</a:t>
            </a:r>
            <a:endParaRPr lang="en-US" sz="2500" dirty="0" smtClean="0">
              <a:solidFill>
                <a:schemeClr val="bg1">
                  <a:lumMod val="85000"/>
                </a:schemeClr>
              </a:solidFill>
            </a:endParaRPr>
          </a:p>
          <a:p>
            <a:pPr lvl="1"/>
            <a:r>
              <a:rPr lang="en-US" sz="2500" dirty="0" smtClean="0"/>
              <a:t>Gravity causes objects to accelerate downward</a:t>
            </a:r>
          </a:p>
          <a:p>
            <a:pPr lvl="2"/>
            <a:r>
              <a:rPr lang="en-US" sz="2500" dirty="0" smtClean="0"/>
              <a:t>Air resistance slows down this acceleration</a:t>
            </a:r>
          </a:p>
          <a:p>
            <a:pPr lvl="2"/>
            <a:r>
              <a:rPr lang="en-US" sz="2500" dirty="0" smtClean="0"/>
              <a:t>When the force of air resistance equals gravity, the object does not speed up anymore (= balanced forces)</a:t>
            </a:r>
          </a:p>
          <a:p>
            <a:pPr lvl="3"/>
            <a:r>
              <a:rPr lang="en-US" sz="2500" dirty="0" smtClean="0"/>
              <a:t>This is called terminal velocity</a:t>
            </a:r>
          </a:p>
          <a:p>
            <a:pPr lvl="1"/>
            <a:r>
              <a:rPr lang="en-US" sz="2500" dirty="0"/>
              <a:t>Amount depends on 1) speed, 2) size and 3) shape of </a:t>
            </a:r>
            <a:r>
              <a:rPr lang="en-US" sz="2500" dirty="0" smtClean="0"/>
              <a:t>object</a:t>
            </a:r>
            <a:endParaRPr lang="en-US" sz="2500" dirty="0"/>
          </a:p>
        </p:txBody>
      </p:sp>
    </p:spTree>
    <p:extLst>
      <p:ext uri="{BB962C8B-B14F-4D97-AF65-F5344CB8AC3E}">
        <p14:creationId xmlns:p14="http://schemas.microsoft.com/office/powerpoint/2010/main" val="7654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Velocity</a:t>
            </a:r>
            <a:endParaRPr lang="en-US" dirty="0"/>
          </a:p>
        </p:txBody>
      </p:sp>
      <p:pic>
        <p:nvPicPr>
          <p:cNvPr id="4"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62201" y="1823897"/>
            <a:ext cx="4548188" cy="4572000"/>
          </a:xfrm>
          <a:prstGeom prst="rect">
            <a:avLst/>
          </a:prstGeom>
        </p:spPr>
      </p:pic>
      <p:sp>
        <p:nvSpPr>
          <p:cNvPr id="5" name="TextBox 4"/>
          <p:cNvSpPr txBox="1"/>
          <p:nvPr/>
        </p:nvSpPr>
        <p:spPr>
          <a:xfrm>
            <a:off x="304800" y="6324601"/>
            <a:ext cx="3048000" cy="369332"/>
          </a:xfrm>
          <a:prstGeom prst="rect">
            <a:avLst/>
          </a:prstGeom>
          <a:noFill/>
        </p:spPr>
        <p:txBody>
          <a:bodyPr wrap="square" rtlCol="0">
            <a:spAutoFit/>
          </a:bodyPr>
          <a:lstStyle/>
          <a:p>
            <a:pPr>
              <a:defRPr/>
            </a:pPr>
            <a:r>
              <a:rPr lang="en-US" dirty="0" smtClean="0">
                <a:hlinkClick r:id="rId4"/>
              </a:rPr>
              <a:t>Vimeo:  Base Jumping Video</a:t>
            </a:r>
            <a:r>
              <a:rPr lang="en-US" dirty="0" smtClean="0"/>
              <a:t> </a:t>
            </a:r>
          </a:p>
        </p:txBody>
      </p:sp>
    </p:spTree>
    <p:extLst>
      <p:ext uri="{BB962C8B-B14F-4D97-AF65-F5344CB8AC3E}">
        <p14:creationId xmlns:p14="http://schemas.microsoft.com/office/powerpoint/2010/main" val="1295941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102607</TotalTime>
  <Words>1668</Words>
  <Application>Microsoft Macintosh PowerPoint</Application>
  <PresentationFormat>On-screen Show (4:3)</PresentationFormat>
  <Paragraphs>197</Paragraphs>
  <Slides>40</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 Black</vt:lpstr>
      <vt:lpstr>Bookman Old Style</vt:lpstr>
      <vt:lpstr>Calibri</vt:lpstr>
      <vt:lpstr>Symbol</vt:lpstr>
      <vt:lpstr>Times New Roman</vt:lpstr>
      <vt:lpstr>Tw Cen MT</vt:lpstr>
      <vt:lpstr>Wingdings</vt:lpstr>
      <vt:lpstr>Wingdings 2</vt:lpstr>
      <vt:lpstr>Arial</vt:lpstr>
      <vt:lpstr>Median</vt:lpstr>
      <vt:lpstr>Equation</vt:lpstr>
      <vt:lpstr>Forces</vt:lpstr>
      <vt:lpstr>What is a force?</vt:lpstr>
      <vt:lpstr>How does a force change motion?</vt:lpstr>
      <vt:lpstr>Balanced Forces</vt:lpstr>
      <vt:lpstr>Unbalanced Forces</vt:lpstr>
      <vt:lpstr>What is friction?</vt:lpstr>
      <vt:lpstr>Types of Friction</vt:lpstr>
      <vt:lpstr>More Friction…</vt:lpstr>
      <vt:lpstr>Terminal Velocity</vt:lpstr>
      <vt:lpstr>Without Air Resistance?</vt:lpstr>
      <vt:lpstr>Gravity, con’t</vt:lpstr>
      <vt:lpstr>Gravity, con’t</vt:lpstr>
      <vt:lpstr>Another example:</vt:lpstr>
      <vt:lpstr>Why do astronauts feel weightless when orbiting Earth, even though about 90% of gravity is present?</vt:lpstr>
      <vt:lpstr>Projectile Motion</vt:lpstr>
      <vt:lpstr>Projectile Motion</vt:lpstr>
      <vt:lpstr>Projectile Motion in Action!</vt:lpstr>
      <vt:lpstr>Newton’s Laws</vt:lpstr>
      <vt:lpstr>Newton’s First Law of Motion</vt:lpstr>
      <vt:lpstr>What is inertia?</vt:lpstr>
      <vt:lpstr>Why is a seatbelt important?</vt:lpstr>
      <vt:lpstr>How are force and acceleration connected?</vt:lpstr>
      <vt:lpstr>How are force and mass connected?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your weight different on other planets or the moon?</vt:lpstr>
      <vt:lpstr>Gravity</vt:lpstr>
      <vt:lpstr>Law of Universal Gravitation</vt:lpstr>
      <vt:lpstr>PowerPoint Presentation</vt:lpstr>
      <vt:lpstr>Newton’s Third Law of Motion</vt:lpstr>
      <vt:lpstr>Momentum = Mass in Motion</vt:lpstr>
      <vt:lpstr>Force, Changing Momentum, and Impulse</vt:lpstr>
      <vt:lpstr>Newton’s Third Law, con’t</vt:lpstr>
      <vt:lpstr>PowerPoint Presentation</vt:lpstr>
      <vt:lpstr>Inertia vs. Momentum</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Melly</dc:creator>
  <cp:lastModifiedBy>Microsoft Office User</cp:lastModifiedBy>
  <cp:revision>106</cp:revision>
  <cp:lastPrinted>2013-10-08T15:05:07Z</cp:lastPrinted>
  <dcterms:created xsi:type="dcterms:W3CDTF">2013-10-08T12:44:51Z</dcterms:created>
  <dcterms:modified xsi:type="dcterms:W3CDTF">2017-10-10T20:04:44Z</dcterms:modified>
</cp:coreProperties>
</file>