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0"/>
  </p:notesMasterIdLst>
  <p:handoutMasterIdLst>
    <p:handoutMasterId r:id="rId21"/>
  </p:handoutMasterIdLst>
  <p:sldIdLst>
    <p:sldId id="330" r:id="rId2"/>
    <p:sldId id="275" r:id="rId3"/>
    <p:sldId id="333" r:id="rId4"/>
    <p:sldId id="266" r:id="rId5"/>
    <p:sldId id="328" r:id="rId6"/>
    <p:sldId id="271" r:id="rId7"/>
    <p:sldId id="282" r:id="rId8"/>
    <p:sldId id="319" r:id="rId9"/>
    <p:sldId id="331" r:id="rId10"/>
    <p:sldId id="283" r:id="rId11"/>
    <p:sldId id="285" r:id="rId12"/>
    <p:sldId id="284" r:id="rId13"/>
    <p:sldId id="332" r:id="rId14"/>
    <p:sldId id="356" r:id="rId15"/>
    <p:sldId id="355" r:id="rId16"/>
    <p:sldId id="321" r:id="rId17"/>
    <p:sldId id="322" r:id="rId18"/>
    <p:sldId id="32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8983" autoAdjust="0"/>
    <p:restoredTop sz="67120" autoAdjust="0"/>
  </p:normalViewPr>
  <p:slideViewPr>
    <p:cSldViewPr>
      <p:cViewPr varScale="1">
        <p:scale>
          <a:sx n="38" d="100"/>
          <a:sy n="38" d="100"/>
        </p:scale>
        <p:origin x="122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ABF9CF-8D28-2C49-B114-A5FD636A2019}" type="datetimeFigureOut">
              <a:rPr lang="en-US" smtClean="0"/>
              <a:t>1/16/19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423B30-6297-E74F-84BC-180CC538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1979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ACBBA6-E809-416F-9DB1-8CF3C7A23E12}" type="datetimeFigureOut">
              <a:rPr lang="en-US" smtClean="0"/>
              <a:pPr/>
              <a:t>1/16/19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DC8F42-ACFF-41D9-B415-4428CF34E6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982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C8F42-ACFF-41D9-B415-4428CF34E6B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7775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 exceptions:</a:t>
            </a:r>
          </a:p>
          <a:p>
            <a:r>
              <a:rPr lang="en-US" dirty="0"/>
              <a:t>H and F atoms in HF have an electronegativity difference of 1.9, and the N and H atoms in NH</a:t>
            </a:r>
            <a:r>
              <a:rPr lang="en-US" baseline="-25000" dirty="0"/>
              <a:t>3</a:t>
            </a:r>
            <a:r>
              <a:rPr lang="en-US" dirty="0"/>
              <a:t> a difference of 0.9, yet both of these compounds form bonds that are considered polar covalent. Likewise, the Na and Cl atoms in </a:t>
            </a:r>
            <a:r>
              <a:rPr lang="en-US" dirty="0" err="1"/>
              <a:t>NaCl</a:t>
            </a:r>
            <a:r>
              <a:rPr lang="en-US" dirty="0"/>
              <a:t> have an electronegativity difference of 2.1, and the Mn and I atoms in MnI</a:t>
            </a:r>
            <a:r>
              <a:rPr lang="en-US" baseline="-25000" dirty="0"/>
              <a:t>2</a:t>
            </a:r>
            <a:r>
              <a:rPr lang="en-US" dirty="0"/>
              <a:t> have a difference of 1.0, yet both of these substances form ionic compounds.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DC8F42-ACFF-41D9-B415-4428CF34E6B7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4378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C8F42-ACFF-41D9-B415-4428CF34E6B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0452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</a:t>
            </a:r>
            <a:r>
              <a:rPr lang="en-US" baseline="0" dirty="0"/>
              <a:t> SLIDE IS NOT ONLINE…</a:t>
            </a:r>
          </a:p>
          <a:p>
            <a:r>
              <a:rPr lang="en-US" baseline="0" dirty="0"/>
              <a:t>End here 1/8</a:t>
            </a:r>
          </a:p>
          <a:p>
            <a:r>
              <a:rPr lang="en-US" baseline="0" dirty="0"/>
              <a:t>Then direct to periodic table review…</a:t>
            </a:r>
          </a:p>
          <a:p>
            <a:r>
              <a:rPr lang="en-US" baseline="0" dirty="0"/>
              <a:t>Periodic Table basics…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C8F42-ACFF-41D9-B415-4428CF34E6B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0289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Aka </a:t>
            </a:r>
            <a:r>
              <a:rPr lang="en-US" dirty="0" err="1"/>
              <a:t>lewis</a:t>
            </a:r>
            <a:r>
              <a:rPr lang="en-US" dirty="0"/>
              <a:t> dot</a:t>
            </a:r>
            <a:r>
              <a:rPr lang="en-US" baseline="0" dirty="0"/>
              <a:t> structure</a:t>
            </a:r>
          </a:p>
          <a:p>
            <a:r>
              <a:rPr lang="en-US" baseline="0" dirty="0"/>
              <a:t>Write steps explaining how to draw a Lewis Dot Structure.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C8F42-ACFF-41D9-B415-4428CF34E6B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2026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C8F42-ACFF-41D9-B415-4428CF34E6B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9680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C8F42-ACFF-41D9-B415-4428CF34E6B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5467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END HERE…review</a:t>
            </a:r>
            <a:r>
              <a:rPr lang="en-US" baseline="0" dirty="0"/>
              <a:t> polarity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C8F42-ACFF-41D9-B415-4428CF34E6B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2234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C8F42-ACFF-41D9-B415-4428CF34E6B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9120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C8F42-ACFF-41D9-B415-4428CF34E6B7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328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E6D3F-CF85-4097-9311-76576AC17B97}" type="datetimeFigureOut">
              <a:rPr lang="en-US" smtClean="0"/>
              <a:pPr/>
              <a:t>1/16/19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66941-3901-416A-AB9F-A9275112BC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E6D3F-CF85-4097-9311-76576AC17B97}" type="datetimeFigureOut">
              <a:rPr lang="en-US" smtClean="0"/>
              <a:pPr/>
              <a:t>1/16/19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66941-3901-416A-AB9F-A9275112BC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E6D3F-CF85-4097-9311-76576AC17B97}" type="datetimeFigureOut">
              <a:rPr lang="en-US" smtClean="0"/>
              <a:pPr/>
              <a:t>1/16/19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66941-3901-416A-AB9F-A9275112BC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E6D3F-CF85-4097-9311-76576AC17B97}" type="datetimeFigureOut">
              <a:rPr lang="en-US" smtClean="0"/>
              <a:pPr/>
              <a:t>1/16/19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66941-3901-416A-AB9F-A9275112BC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E6D3F-CF85-4097-9311-76576AC17B97}" type="datetimeFigureOut">
              <a:rPr lang="en-US" smtClean="0"/>
              <a:pPr/>
              <a:t>1/16/19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66941-3901-416A-AB9F-A9275112BC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E6D3F-CF85-4097-9311-76576AC17B97}" type="datetimeFigureOut">
              <a:rPr lang="en-US" smtClean="0"/>
              <a:pPr/>
              <a:t>1/16/19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66941-3901-416A-AB9F-A9275112BC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E6D3F-CF85-4097-9311-76576AC17B97}" type="datetimeFigureOut">
              <a:rPr lang="en-US" smtClean="0"/>
              <a:pPr/>
              <a:t>1/16/19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66941-3901-416A-AB9F-A9275112BC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E6D3F-CF85-4097-9311-76576AC17B97}" type="datetimeFigureOut">
              <a:rPr lang="en-US" smtClean="0"/>
              <a:pPr/>
              <a:t>1/16/19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66941-3901-416A-AB9F-A9275112BC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E6D3F-CF85-4097-9311-76576AC17B97}" type="datetimeFigureOut">
              <a:rPr lang="en-US" smtClean="0"/>
              <a:pPr/>
              <a:t>1/16/19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66941-3901-416A-AB9F-A9275112BC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E6D3F-CF85-4097-9311-76576AC17B97}" type="datetimeFigureOut">
              <a:rPr lang="en-US" smtClean="0"/>
              <a:pPr/>
              <a:t>1/16/19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66941-3901-416A-AB9F-A9275112BC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E6D3F-CF85-4097-9311-76576AC17B97}" type="datetimeFigureOut">
              <a:rPr lang="en-US" smtClean="0"/>
              <a:pPr/>
              <a:t>1/16/19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66941-3901-416A-AB9F-A9275112BC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</a:lstStyle>
          <a:p>
            <a:fld id="{651E6D3F-CF85-4097-9311-76576AC17B97}" type="datetimeFigureOut">
              <a:rPr lang="en-US" smtClean="0"/>
              <a:pPr/>
              <a:t>1/16/19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</a:lstStyle>
          <a:p>
            <a:fld id="{31F66941-3901-416A-AB9F-A9275112BC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hyperlink" Target="https://www.google.com/url?sa=i&amp;rct=j&amp;q=&amp;esrc=s&amp;source=images&amp;cd=&amp;ved=2ahUKEwj6mpXU6u_fAhVLwYMKHQf_Bh0QjRx6BAgBEAU&amp;url=https%3A%2F%2Fsocratic.org%2Fquestions%2Fwhy-are-the-electronegativity-values-of-noble-gases-zero&amp;psig=AOvVaw04aS1L_4nYNm1-8urKoX7i&amp;ust=1547643283562168" TargetMode="Externa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143000"/>
          </a:xfrm>
        </p:spPr>
        <p:txBody>
          <a:bodyPr/>
          <a:lstStyle/>
          <a:p>
            <a:r>
              <a:rPr lang="en-US" dirty="0"/>
              <a:t>Chapter 6:  Chemical Bonds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990600"/>
            <a:ext cx="7498080" cy="5638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When the highest occupied energy level of an atom is filled with e, the atom is stable and not likely to react.</a:t>
            </a:r>
          </a:p>
          <a:p>
            <a:r>
              <a:rPr lang="en-US" dirty="0"/>
              <a:t>In other words, all stable elements have 8 electrons in the outer level.</a:t>
            </a:r>
          </a:p>
          <a:p>
            <a:r>
              <a:rPr lang="en-US" dirty="0"/>
              <a:t>What determines the chemical properties of an atom?</a:t>
            </a:r>
          </a:p>
          <a:p>
            <a:r>
              <a:rPr lang="en-US" dirty="0"/>
              <a:t>How do we know the number of valence electrons an atom has?</a:t>
            </a:r>
          </a:p>
          <a:p>
            <a:r>
              <a:rPr lang="en-US" dirty="0"/>
              <a:t>Why do atoms bond?</a:t>
            </a:r>
          </a:p>
          <a:p>
            <a:r>
              <a:rPr lang="en-US" dirty="0"/>
              <a:t>Are there different ways atoms can bond?</a:t>
            </a:r>
          </a:p>
        </p:txBody>
      </p:sp>
    </p:spTree>
    <p:extLst>
      <p:ext uri="{BB962C8B-B14F-4D97-AF65-F5344CB8AC3E}">
        <p14:creationId xmlns:p14="http://schemas.microsoft.com/office/powerpoint/2010/main" val="17501800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Ch. 6.2:  Covalent Bonds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790688" cy="4800600"/>
          </a:xfrm>
        </p:spPr>
        <p:txBody>
          <a:bodyPr/>
          <a:lstStyle/>
          <a:p>
            <a:r>
              <a:rPr lang="en-US" dirty="0"/>
              <a:t>Nonmetals have high ionization energies, which means what?  So how do they bond?</a:t>
            </a:r>
          </a:p>
          <a:p>
            <a:r>
              <a:rPr lang="en-US" dirty="0"/>
              <a:t>Electrons are shared between 2 or more atoms; creates a </a:t>
            </a:r>
            <a:r>
              <a:rPr lang="en-US" b="1" u="sng" dirty="0"/>
              <a:t>molecule</a:t>
            </a:r>
            <a:r>
              <a:rPr lang="en-US" dirty="0"/>
              <a:t>.</a:t>
            </a:r>
          </a:p>
          <a:p>
            <a:r>
              <a:rPr lang="en-US" dirty="0"/>
              <a:t>Can be diatomic molecules (super 7)</a:t>
            </a:r>
          </a:p>
          <a:p>
            <a:pPr lvl="1"/>
            <a:r>
              <a:rPr lang="en-US" dirty="0"/>
              <a:t>EX:  F</a:t>
            </a:r>
            <a:r>
              <a:rPr lang="en-US" baseline="-25000" dirty="0"/>
              <a:t>2</a:t>
            </a:r>
            <a:r>
              <a:rPr lang="en-US" dirty="0"/>
              <a:t>, N</a:t>
            </a:r>
            <a:r>
              <a:rPr lang="en-US" baseline="-25000" dirty="0"/>
              <a:t>2</a:t>
            </a:r>
            <a:r>
              <a:rPr lang="en-US" dirty="0"/>
              <a:t>, O</a:t>
            </a:r>
            <a:r>
              <a:rPr lang="en-US" baseline="-25000" dirty="0"/>
              <a:t>2</a:t>
            </a:r>
            <a:r>
              <a:rPr lang="en-US" dirty="0"/>
              <a:t>, H</a:t>
            </a:r>
            <a:r>
              <a:rPr lang="en-US" baseline="-25000" dirty="0"/>
              <a:t>2</a:t>
            </a:r>
            <a:r>
              <a:rPr lang="en-US" dirty="0"/>
              <a:t>, Br</a:t>
            </a:r>
            <a:r>
              <a:rPr lang="en-US" baseline="-25000" dirty="0"/>
              <a:t>2</a:t>
            </a:r>
            <a:r>
              <a:rPr lang="en-US" dirty="0"/>
              <a:t>, I</a:t>
            </a:r>
            <a:r>
              <a:rPr lang="en-US" baseline="-25000" dirty="0"/>
              <a:t>2</a:t>
            </a:r>
            <a:r>
              <a:rPr lang="en-US" dirty="0"/>
              <a:t>, Cl</a:t>
            </a:r>
            <a:r>
              <a:rPr lang="en-US" baseline="-25000" dirty="0"/>
              <a:t>2</a:t>
            </a:r>
            <a:endParaRPr lang="en-US" dirty="0"/>
          </a:p>
          <a:p>
            <a:r>
              <a:rPr lang="en-US" dirty="0"/>
              <a:t>Can have multiple covalent bonds</a:t>
            </a:r>
          </a:p>
          <a:p>
            <a:pPr lvl="1"/>
            <a:r>
              <a:rPr lang="en-US" dirty="0"/>
              <a:t>EX:  Double bonds, triple bonds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Covalent, cont.</a:t>
            </a:r>
          </a:p>
        </p:txBody>
      </p:sp>
      <p:pic>
        <p:nvPicPr>
          <p:cNvPr id="74753" name="Picture 1" descr="http://ibchem.com/IB/ibfiles/bonding/bon_img/oxygen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0" y="2133600"/>
            <a:ext cx="4071258" cy="259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Covalent Bonds, continued.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Sometimes</a:t>
            </a:r>
            <a:r>
              <a:rPr lang="en-US" dirty="0"/>
              <a:t> the tug-of-war causes the molecule to be polar.</a:t>
            </a:r>
          </a:p>
          <a:p>
            <a:pPr lvl="1"/>
            <a:r>
              <a:rPr lang="en-US" dirty="0"/>
              <a:t>Has one more negative end and one more positive end.  </a:t>
            </a:r>
          </a:p>
        </p:txBody>
      </p:sp>
      <p:pic>
        <p:nvPicPr>
          <p:cNvPr id="69634" name="Picture 2" descr="http://www.freethought-forum.com/images/anatomy2/wate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0400" y="3505200"/>
            <a:ext cx="2952750" cy="29241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dirty="0"/>
              <a:t>Draw the electron dot diagrams and the ionic bond for the following pairs:   </a:t>
            </a:r>
          </a:p>
          <a:p>
            <a:pPr marL="82296" indent="0">
              <a:buNone/>
            </a:pPr>
            <a:endParaRPr lang="en-US" dirty="0"/>
          </a:p>
          <a:p>
            <a:pPr marL="596646" indent="-514350">
              <a:buAutoNum type="arabicPeriod"/>
            </a:pPr>
            <a:r>
              <a:rPr lang="en-US" dirty="0"/>
              <a:t>H and Br</a:t>
            </a:r>
          </a:p>
          <a:p>
            <a:pPr marL="596646" indent="-514350">
              <a:buAutoNum type="arabicPeriod"/>
            </a:pPr>
            <a:r>
              <a:rPr lang="en-US" dirty="0"/>
              <a:t>C and H</a:t>
            </a:r>
          </a:p>
          <a:p>
            <a:pPr marL="596646" indent="-514350">
              <a:buAutoNum type="arabicPeriod"/>
            </a:pPr>
            <a:r>
              <a:rPr lang="en-US" dirty="0"/>
              <a:t>How many atoms of each element in this chemical formula?  </a:t>
            </a:r>
            <a:r>
              <a:rPr lang="en-US"/>
              <a:t>C</a:t>
            </a:r>
            <a:r>
              <a:rPr lang="en-US" baseline="-25000"/>
              <a:t>6</a:t>
            </a:r>
            <a:r>
              <a:rPr lang="en-US"/>
              <a:t>H</a:t>
            </a:r>
            <a:r>
              <a:rPr lang="en-US" baseline="-25000"/>
              <a:t>12</a:t>
            </a:r>
            <a:r>
              <a:rPr lang="en-US"/>
              <a:t>O</a:t>
            </a:r>
            <a:r>
              <a:rPr lang="en-US" baseline="-25000"/>
              <a:t>6</a:t>
            </a:r>
            <a:endParaRPr lang="en-US" dirty="0"/>
          </a:p>
          <a:p>
            <a:pPr marL="596646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6879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E888C-3DDD-5E4B-AB16-BD6023BCF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Ionic or Covalent: How to know?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561190-26BE-E944-B5F8-FDC1EF0F4D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447800"/>
            <a:ext cx="7790688" cy="513556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Look at element </a:t>
            </a:r>
            <a:r>
              <a:rPr lang="en-US"/>
              <a:t>type AND the </a:t>
            </a:r>
            <a:r>
              <a:rPr lang="en-US" dirty="0"/>
              <a:t>electronegativity differences</a:t>
            </a:r>
          </a:p>
          <a:p>
            <a:pPr lvl="1"/>
            <a:r>
              <a:rPr lang="en-US" dirty="0"/>
              <a:t>Measure of attraction for electrons</a:t>
            </a:r>
          </a:p>
          <a:p>
            <a:r>
              <a:rPr lang="en-US" u="sng" dirty="0"/>
              <a:t>Non-polar Covalent Bonds</a:t>
            </a:r>
            <a:r>
              <a:rPr lang="en-US" dirty="0"/>
              <a:t>: equal or near-equal sharing of electrons </a:t>
            </a:r>
            <a:r>
              <a:rPr lang="en-US" b="1" dirty="0"/>
              <a:t>(EN difference is between 0.0-0.4</a:t>
            </a:r>
          </a:p>
          <a:p>
            <a:r>
              <a:rPr lang="en-US" u="sng" dirty="0"/>
              <a:t>Polar Covalent Bonds</a:t>
            </a:r>
            <a:r>
              <a:rPr lang="en-US" dirty="0"/>
              <a:t>: unequal sharing of electrons </a:t>
            </a:r>
            <a:r>
              <a:rPr lang="en-US" b="1" dirty="0"/>
              <a:t>(EN difference is between 0.5-1.7)</a:t>
            </a:r>
          </a:p>
          <a:p>
            <a:r>
              <a:rPr lang="en-US" u="sng" dirty="0"/>
              <a:t>Ionic Bond</a:t>
            </a:r>
            <a:r>
              <a:rPr lang="en-US" dirty="0"/>
              <a:t>: complete transfer of electrons </a:t>
            </a:r>
            <a:r>
              <a:rPr lang="en-US" b="1" dirty="0"/>
              <a:t>(EN difference is 1.8 or greater)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4408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0902E-D134-2D4E-B952-63B3806FE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Electronegativity Values</a:t>
            </a:r>
          </a:p>
        </p:txBody>
      </p:sp>
      <p:pic>
        <p:nvPicPr>
          <p:cNvPr id="1026" name="Picture 2" descr="Image result for electronegativity values">
            <a:hlinkClick r:id="rId2"/>
            <a:extLst>
              <a:ext uri="{FF2B5EF4-FFF2-40B4-BE49-F238E27FC236}">
                <a16:creationId xmlns:a16="http://schemas.microsoft.com/office/drawing/2014/main" id="{F121B9C6-A1F4-AB4B-A992-AD9820EAFC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6999" y="1187450"/>
            <a:ext cx="7643385" cy="5396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45808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Ch. 6.3: Naming Compounds and Writing Formulas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dirty="0"/>
              <a:t>KEY TERMS:</a:t>
            </a:r>
          </a:p>
          <a:p>
            <a:pPr marL="82296" indent="0">
              <a:buNone/>
            </a:pPr>
            <a:r>
              <a:rPr lang="en-US" dirty="0"/>
              <a:t>Binary Compound:  compound composed of two elements</a:t>
            </a:r>
          </a:p>
          <a:p>
            <a:pPr marL="82296" indent="0">
              <a:buNone/>
            </a:pPr>
            <a:r>
              <a:rPr lang="en-US" dirty="0"/>
              <a:t>Oxidation Number:  tells you how many electrons an atom has gained, lost, or shared to become stable</a:t>
            </a:r>
          </a:p>
          <a:p>
            <a:pPr marL="82296" indent="0">
              <a:buNone/>
            </a:pPr>
            <a:r>
              <a:rPr lang="en-US" dirty="0"/>
              <a:t>Polyatomic ion:  covalently bonded group of atoms that has a positive or negative charge and acts as </a:t>
            </a:r>
            <a:r>
              <a:rPr lang="en-US"/>
              <a:t>a unit</a:t>
            </a:r>
            <a:endParaRPr lang="en-US" dirty="0"/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6017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Compounds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dirty="0" err="1"/>
              <a:t>NaCl</a:t>
            </a:r>
            <a:endParaRPr lang="en-US" dirty="0"/>
          </a:p>
          <a:p>
            <a:pPr marL="82296" indent="0">
              <a:buNone/>
            </a:pPr>
            <a:r>
              <a:rPr lang="en-US" dirty="0"/>
              <a:t>	</a:t>
            </a:r>
            <a:r>
              <a:rPr lang="en-US" dirty="0" err="1"/>
              <a:t>CaO</a:t>
            </a:r>
            <a:endParaRPr lang="en-US" dirty="0"/>
          </a:p>
          <a:p>
            <a:pPr marL="82296" indent="0">
              <a:buNone/>
            </a:pPr>
            <a:r>
              <a:rPr lang="en-US" dirty="0"/>
              <a:t>		Li</a:t>
            </a:r>
            <a:r>
              <a:rPr lang="en-US" baseline="-25000" dirty="0"/>
              <a:t>2</a:t>
            </a:r>
            <a:r>
              <a:rPr lang="en-US" dirty="0"/>
              <a:t>S</a:t>
            </a:r>
          </a:p>
          <a:p>
            <a:pPr marL="82296" indent="0">
              <a:buNone/>
            </a:pPr>
            <a:r>
              <a:rPr lang="en-US" dirty="0"/>
              <a:t>			MgCl</a:t>
            </a:r>
            <a:r>
              <a:rPr lang="en-US" baseline="-25000" dirty="0"/>
              <a:t>2</a:t>
            </a:r>
          </a:p>
          <a:p>
            <a:pPr marL="82296" indent="0">
              <a:buNone/>
            </a:pPr>
            <a:r>
              <a:rPr lang="en-US" dirty="0"/>
              <a:t>H</a:t>
            </a:r>
            <a:r>
              <a:rPr lang="en-US" baseline="-25000" dirty="0"/>
              <a:t>2</a:t>
            </a:r>
            <a:r>
              <a:rPr lang="en-US" dirty="0"/>
              <a:t>O</a:t>
            </a:r>
          </a:p>
          <a:p>
            <a:pPr marL="82296" indent="0">
              <a:buNone/>
            </a:pPr>
            <a:r>
              <a:rPr lang="en-US" dirty="0"/>
              <a:t>	CO</a:t>
            </a:r>
            <a:r>
              <a:rPr lang="en-US" baseline="-25000" dirty="0"/>
              <a:t>2</a:t>
            </a:r>
            <a:r>
              <a:rPr lang="en-US" dirty="0"/>
              <a:t>	</a:t>
            </a:r>
          </a:p>
          <a:p>
            <a:pPr marL="82296" indent="0">
              <a:buNone/>
            </a:pPr>
            <a:r>
              <a:rPr lang="en-US" dirty="0"/>
              <a:t>		CH</a:t>
            </a:r>
            <a:r>
              <a:rPr lang="en-US" baseline="-25000" dirty="0"/>
              <a:t>4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8230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Polyatomic Ions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t="14922" b="13816"/>
          <a:stretch/>
        </p:blipFill>
        <p:spPr>
          <a:xfrm>
            <a:off x="1219200" y="1676400"/>
            <a:ext cx="7693725" cy="4121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2844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914400"/>
          </a:xfrm>
        </p:spPr>
        <p:txBody>
          <a:bodyPr/>
          <a:lstStyle/>
          <a:p>
            <a:r>
              <a:rPr lang="en-US" dirty="0"/>
              <a:t>Combining Elements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838200"/>
            <a:ext cx="8077200" cy="5029200"/>
          </a:xfrm>
        </p:spPr>
        <p:txBody>
          <a:bodyPr>
            <a:normAutofit/>
          </a:bodyPr>
          <a:lstStyle/>
          <a:p>
            <a:r>
              <a:rPr lang="en-US" dirty="0"/>
              <a:t>Combining elements usually changes their properties.</a:t>
            </a:r>
          </a:p>
          <a:p>
            <a:r>
              <a:rPr lang="en-US" dirty="0"/>
              <a:t>EX:  Sodium (explosive) mixed with chlorine (poisonous gas) = table salt (</a:t>
            </a:r>
            <a:r>
              <a:rPr lang="en-US" dirty="0" err="1"/>
              <a:t>NaCl</a:t>
            </a:r>
            <a:r>
              <a:rPr lang="en-US" dirty="0"/>
              <a:t>)</a:t>
            </a:r>
          </a:p>
          <a:p>
            <a:r>
              <a:rPr lang="en-US" dirty="0"/>
              <a:t>Sometimes electrons are shared, sometimes they are transferred.</a:t>
            </a:r>
          </a:p>
          <a:p>
            <a:r>
              <a:rPr lang="en-US" dirty="0"/>
              <a:t>Goal:  have 8 electrons in the outer level.</a:t>
            </a:r>
          </a:p>
          <a:p>
            <a:endParaRPr lang="en-US" dirty="0"/>
          </a:p>
        </p:txBody>
      </p:sp>
      <p:pic>
        <p:nvPicPr>
          <p:cNvPr id="4" name="Picture 2" descr="http://www.chemcool.com/regents/chemicalbonding/aim1.h15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4355400"/>
            <a:ext cx="7391400" cy="250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two metals bond?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Yes, in a different sort of way</a:t>
            </a:r>
            <a:r>
              <a:rPr lang="mr-IN" dirty="0"/>
              <a:t>…</a:t>
            </a:r>
            <a:endParaRPr lang="en-US" dirty="0"/>
          </a:p>
          <a:p>
            <a:r>
              <a:rPr lang="en-US" dirty="0"/>
              <a:t>Sometimes called a transient ionic bond.</a:t>
            </a:r>
          </a:p>
          <a:p>
            <a:r>
              <a:rPr lang="en-US" dirty="0"/>
              <a:t>Think of it as playing hot potato with electrons</a:t>
            </a:r>
            <a:r>
              <a:rPr lang="mr-IN" dirty="0"/>
              <a:t>…</a:t>
            </a:r>
            <a:endParaRPr lang="en-US" dirty="0"/>
          </a:p>
          <a:p>
            <a:r>
              <a:rPr lang="en-US" dirty="0"/>
              <a:t>Or a merry-go-round with 15 people on, but the only way you can stay on is to hold onto a stick</a:t>
            </a:r>
            <a:r>
              <a:rPr lang="mr-IN" dirty="0"/>
              <a:t>…</a:t>
            </a:r>
            <a:r>
              <a:rPr lang="en-US" dirty="0"/>
              <a:t>but there are 12 sticks</a:t>
            </a:r>
            <a:r>
              <a:rPr lang="mr-IN" dirty="0"/>
              <a:t>…</a:t>
            </a:r>
            <a:r>
              <a:rPr lang="en-US"/>
              <a:t>BETTER PASS FAST!!</a:t>
            </a:r>
          </a:p>
        </p:txBody>
      </p:sp>
    </p:spTree>
    <p:extLst>
      <p:ext uri="{BB962C8B-B14F-4D97-AF65-F5344CB8AC3E}">
        <p14:creationId xmlns:p14="http://schemas.microsoft.com/office/powerpoint/2010/main" val="108417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Ch. 6.1:  Ionic Bonding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Electron dot diagram – model of an atom in which each dot represents a valence electron</a:t>
            </a:r>
          </a:p>
          <a:p>
            <a:r>
              <a:rPr lang="en-US" dirty="0"/>
              <a:t>Some elements become stable by transferring electrons between atoms.</a:t>
            </a:r>
          </a:p>
          <a:p>
            <a:r>
              <a:rPr lang="en-US" dirty="0"/>
              <a:t>Anion – negative ion </a:t>
            </a:r>
          </a:p>
          <a:p>
            <a:pPr lvl="1"/>
            <a:r>
              <a:rPr lang="en-US" dirty="0"/>
              <a:t>(named by adding –ide, ex: chloride ion)</a:t>
            </a:r>
          </a:p>
          <a:p>
            <a:r>
              <a:rPr lang="en-US" dirty="0" err="1"/>
              <a:t>Cation</a:t>
            </a:r>
            <a:r>
              <a:rPr lang="en-US" dirty="0"/>
              <a:t> – positive ion</a:t>
            </a:r>
          </a:p>
          <a:p>
            <a:pPr lvl="1"/>
            <a:r>
              <a:rPr lang="en-US" dirty="0"/>
              <a:t>(name is element name, ex: sodium ion)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81534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How to draw an Electron Dot Diagram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AutoNum type="arabicPeriod"/>
            </a:pPr>
            <a:r>
              <a:rPr lang="en-US" dirty="0"/>
              <a:t>Find element on table.</a:t>
            </a:r>
          </a:p>
          <a:p>
            <a:pPr marL="596646" indent="-514350">
              <a:buAutoNum type="arabicPeriod"/>
            </a:pPr>
            <a:r>
              <a:rPr lang="en-US" dirty="0"/>
              <a:t>Write symbol.</a:t>
            </a:r>
          </a:p>
          <a:p>
            <a:pPr marL="596646" indent="-514350">
              <a:buAutoNum type="arabicPeriod"/>
            </a:pPr>
            <a:r>
              <a:rPr lang="en-US" dirty="0"/>
              <a:t>Look at the group number to determine the number of dots.</a:t>
            </a:r>
          </a:p>
          <a:p>
            <a:pPr marL="596646" indent="-514350">
              <a:buAutoNum type="arabicPeriod"/>
            </a:pPr>
            <a:r>
              <a:rPr lang="en-US" dirty="0"/>
              <a:t>Draw dots.</a:t>
            </a:r>
          </a:p>
          <a:p>
            <a:pPr marL="82296" indent="0">
              <a:buNone/>
            </a:pPr>
            <a:r>
              <a:rPr lang="en-US" dirty="0"/>
              <a:t>HUND Rule: Every orbital in a subshell is singly occupied w/1 electron before any one orbital is doubly occupied…</a:t>
            </a:r>
          </a:p>
        </p:txBody>
      </p:sp>
    </p:spTree>
    <p:extLst>
      <p:ext uri="{BB962C8B-B14F-4D97-AF65-F5344CB8AC3E}">
        <p14:creationId xmlns:p14="http://schemas.microsoft.com/office/powerpoint/2010/main" val="11046569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WordArt 2"/>
          <p:cNvSpPr>
            <a:spLocks noChangeArrowheads="1" noChangeShapeType="1" noTextEdit="1"/>
          </p:cNvSpPr>
          <p:nvPr/>
        </p:nvSpPr>
        <p:spPr bwMode="auto">
          <a:xfrm>
            <a:off x="2286000" y="800100"/>
            <a:ext cx="5735731" cy="1104900"/>
          </a:xfrm>
          <a:prstGeom prst="rect">
            <a:avLst/>
          </a:prstGeom>
        </p:spPr>
        <p:txBody>
          <a:bodyPr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 rtl="0"/>
            <a:r>
              <a:rPr lang="en-US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 Black"/>
              </a:rPr>
              <a:t>Electron Dot Diagrams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2133600"/>
            <a:ext cx="7306790" cy="43434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Ionic Bonds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219200"/>
            <a:ext cx="7498080" cy="56388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Bonds where electrons are </a:t>
            </a:r>
            <a:r>
              <a:rPr lang="en-US" b="1" dirty="0"/>
              <a:t>transferred</a:t>
            </a:r>
            <a:r>
              <a:rPr lang="en-US" dirty="0"/>
              <a:t>.  </a:t>
            </a:r>
          </a:p>
          <a:p>
            <a:r>
              <a:rPr lang="en-US" dirty="0"/>
              <a:t>Some atoms have an electron to </a:t>
            </a:r>
            <a:r>
              <a:rPr lang="en-US" u="sng" dirty="0"/>
              <a:t>give away</a:t>
            </a:r>
            <a:r>
              <a:rPr lang="en-US" dirty="0"/>
              <a:t>; hydrogen, sodium (Na), lithium (Li)</a:t>
            </a:r>
          </a:p>
          <a:p>
            <a:pPr marL="82296" indent="0">
              <a:buNone/>
            </a:pPr>
            <a:r>
              <a:rPr lang="en-US" dirty="0"/>
              <a:t>	(think about Lewis dot diagrams)</a:t>
            </a:r>
          </a:p>
          <a:p>
            <a:r>
              <a:rPr lang="en-US" dirty="0"/>
              <a:t>Some atoms want to </a:t>
            </a:r>
            <a:r>
              <a:rPr lang="en-US" u="sng" dirty="0"/>
              <a:t>gain</a:t>
            </a:r>
            <a:r>
              <a:rPr lang="en-US" dirty="0"/>
              <a:t> electrons; chlorine (</a:t>
            </a:r>
            <a:r>
              <a:rPr lang="en-US" dirty="0" err="1"/>
              <a:t>Cl</a:t>
            </a:r>
            <a:r>
              <a:rPr lang="en-US" dirty="0"/>
              <a:t>), iodine (I); oxygen (O)</a:t>
            </a:r>
          </a:p>
          <a:p>
            <a:r>
              <a:rPr lang="en-US" dirty="0"/>
              <a:t>There should always be a zero net charge.</a:t>
            </a:r>
          </a:p>
          <a:p>
            <a:r>
              <a:rPr lang="en-US" dirty="0"/>
              <a:t>Usually metals with nonmetals.</a:t>
            </a:r>
          </a:p>
          <a:p>
            <a:r>
              <a:rPr lang="en-US" dirty="0"/>
              <a:t>One atom loses an electron while the other gains one.  Then the opposite charges attract one another.</a:t>
            </a:r>
          </a:p>
          <a:p>
            <a:r>
              <a:rPr lang="en-US" dirty="0"/>
              <a:t>Ionic compounds are usually crystalline solids with high melting points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0"/>
            <a:ext cx="7498080" cy="990600"/>
          </a:xfrm>
        </p:spPr>
        <p:txBody>
          <a:bodyPr/>
          <a:lstStyle/>
          <a:p>
            <a:r>
              <a:rPr lang="en-US" dirty="0"/>
              <a:t>One more trend…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914400"/>
            <a:ext cx="7498080" cy="5181600"/>
          </a:xfrm>
        </p:spPr>
        <p:txBody>
          <a:bodyPr/>
          <a:lstStyle/>
          <a:p>
            <a:pPr marL="82296" indent="0">
              <a:buNone/>
            </a:pPr>
            <a:r>
              <a:rPr lang="en-US" dirty="0"/>
              <a:t>Oxidation state – hypothetical charge an element would have if it bonded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2093451"/>
            <a:ext cx="7099300" cy="47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7734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dirty="0"/>
              <a:t>Draw the electron dot diagrams and the ionic bond for the following pairs:   </a:t>
            </a:r>
          </a:p>
          <a:p>
            <a:pPr marL="82296" indent="0">
              <a:buNone/>
            </a:pPr>
            <a:endParaRPr lang="en-US" dirty="0"/>
          </a:p>
          <a:p>
            <a:pPr marL="596646" indent="-514350">
              <a:buAutoNum type="arabicPeriod"/>
            </a:pPr>
            <a:r>
              <a:rPr lang="en-US" dirty="0" err="1"/>
              <a:t>Ca</a:t>
            </a:r>
            <a:r>
              <a:rPr lang="en-US" dirty="0"/>
              <a:t> and Br</a:t>
            </a:r>
          </a:p>
          <a:p>
            <a:pPr marL="596646" indent="-514350">
              <a:buAutoNum type="arabicPeriod"/>
            </a:pPr>
            <a:r>
              <a:rPr lang="en-US" dirty="0"/>
              <a:t>K and O</a:t>
            </a:r>
          </a:p>
          <a:p>
            <a:pPr marL="596646" indent="-514350">
              <a:buAutoNum type="arabicPeriod"/>
            </a:pPr>
            <a:r>
              <a:rPr lang="en-US" dirty="0"/>
              <a:t>How many atoms of each element in this chemical formula?  RaCl</a:t>
            </a:r>
            <a:r>
              <a:rPr lang="en-US" baseline="-25000" dirty="0"/>
              <a:t>2</a:t>
            </a:r>
            <a:endParaRPr lang="en-US" dirty="0"/>
          </a:p>
          <a:p>
            <a:pPr marL="596646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1500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192231</TotalTime>
  <Words>784</Words>
  <Application>Microsoft Macintosh PowerPoint</Application>
  <PresentationFormat>On-screen Show (4:3)</PresentationFormat>
  <Paragraphs>105</Paragraphs>
  <Slides>18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 Black</vt:lpstr>
      <vt:lpstr>Calibri</vt:lpstr>
      <vt:lpstr>Gill Sans MT</vt:lpstr>
      <vt:lpstr>Mangal</vt:lpstr>
      <vt:lpstr>Verdana</vt:lpstr>
      <vt:lpstr>Wingdings 2</vt:lpstr>
      <vt:lpstr>Solstice</vt:lpstr>
      <vt:lpstr>Chapter 6:  Chemical Bonds</vt:lpstr>
      <vt:lpstr>Combining Elements</vt:lpstr>
      <vt:lpstr>Do two metals bond?</vt:lpstr>
      <vt:lpstr>Ch. 6.1:  Ionic Bonding</vt:lpstr>
      <vt:lpstr>How to draw an Electron Dot Diagram</vt:lpstr>
      <vt:lpstr>PowerPoint Presentation</vt:lpstr>
      <vt:lpstr>Ionic Bonds</vt:lpstr>
      <vt:lpstr>One more trend…</vt:lpstr>
      <vt:lpstr>Practice</vt:lpstr>
      <vt:lpstr>Ch. 6.2:  Covalent Bonds</vt:lpstr>
      <vt:lpstr>Covalent, cont.</vt:lpstr>
      <vt:lpstr>Covalent Bonds, continued.</vt:lpstr>
      <vt:lpstr>Practice</vt:lpstr>
      <vt:lpstr>Ionic or Covalent: How to know?</vt:lpstr>
      <vt:lpstr>Electronegativity Values</vt:lpstr>
      <vt:lpstr>Ch. 6.3: Naming Compounds and Writing Formulas</vt:lpstr>
      <vt:lpstr>Binary Compounds</vt:lpstr>
      <vt:lpstr>Polyatomic 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18 Notes</dc:title>
  <dc:creator>Malinda Burk</dc:creator>
  <cp:lastModifiedBy>Microsoft Office User</cp:lastModifiedBy>
  <cp:revision>268</cp:revision>
  <cp:lastPrinted>2015-01-29T16:15:41Z</cp:lastPrinted>
  <dcterms:created xsi:type="dcterms:W3CDTF">2013-01-14T13:42:14Z</dcterms:created>
  <dcterms:modified xsi:type="dcterms:W3CDTF">2019-01-16T13:37:38Z</dcterms:modified>
</cp:coreProperties>
</file>