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handoutMasterIdLst>
    <p:handoutMasterId r:id="rId36"/>
  </p:handoutMasterIdLst>
  <p:sldIdLst>
    <p:sldId id="286" r:id="rId2"/>
    <p:sldId id="287" r:id="rId3"/>
    <p:sldId id="289" r:id="rId4"/>
    <p:sldId id="321" r:id="rId5"/>
    <p:sldId id="288" r:id="rId6"/>
    <p:sldId id="308" r:id="rId7"/>
    <p:sldId id="290" r:id="rId8"/>
    <p:sldId id="348" r:id="rId9"/>
    <p:sldId id="310" r:id="rId10"/>
    <p:sldId id="291" r:id="rId11"/>
    <p:sldId id="292" r:id="rId12"/>
    <p:sldId id="293" r:id="rId13"/>
    <p:sldId id="309" r:id="rId14"/>
    <p:sldId id="295" r:id="rId15"/>
    <p:sldId id="296" r:id="rId16"/>
    <p:sldId id="297" r:id="rId17"/>
    <p:sldId id="298" r:id="rId18"/>
    <p:sldId id="294" r:id="rId19"/>
    <p:sldId id="333" r:id="rId20"/>
    <p:sldId id="334" r:id="rId21"/>
    <p:sldId id="335" r:id="rId22"/>
    <p:sldId id="331" r:id="rId23"/>
    <p:sldId id="311" r:id="rId24"/>
    <p:sldId id="314" r:id="rId25"/>
    <p:sldId id="350" r:id="rId26"/>
    <p:sldId id="315" r:id="rId27"/>
    <p:sldId id="299" r:id="rId28"/>
    <p:sldId id="336" r:id="rId29"/>
    <p:sldId id="338" r:id="rId30"/>
    <p:sldId id="339" r:id="rId31"/>
    <p:sldId id="340" r:id="rId32"/>
    <p:sldId id="341" r:id="rId33"/>
    <p:sldId id="34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67130" autoAdjust="0"/>
  </p:normalViewPr>
  <p:slideViewPr>
    <p:cSldViewPr>
      <p:cViewPr varScale="1">
        <p:scale>
          <a:sx n="61" d="100"/>
          <a:sy n="61" d="100"/>
        </p:scale>
        <p:origin x="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BF9CF-8D28-2C49-B114-A5FD636A2019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3B30-6297-E74F-84BC-180CC538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7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CBBA6-E809-416F-9DB1-8CF3C7A23E12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C8F42-ACFF-41D9-B415-4428CF34E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8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2Li + 2H</a:t>
            </a:r>
            <a:r>
              <a:rPr lang="en-US" baseline="-25000" dirty="0"/>
              <a:t>2</a:t>
            </a:r>
            <a:r>
              <a:rPr lang="en-US" baseline="0" dirty="0"/>
              <a:t>O </a:t>
            </a:r>
            <a:r>
              <a:rPr lang="en-US" baseline="0" dirty="0">
                <a:sym typeface="Wingdings" pitchFamily="2" charset="2"/>
              </a:rPr>
              <a:t> 2LiOH + H</a:t>
            </a:r>
            <a:r>
              <a:rPr lang="en-US" baseline="-25000" dirty="0">
                <a:sym typeface="Wingdings" pitchFamily="2" charset="2"/>
              </a:rPr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02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an acid</a:t>
            </a:r>
            <a:r>
              <a:rPr lang="en-US" baseline="0" dirty="0"/>
              <a:t> and a base are placed together, they react to neutralize the acid and base properties, producing a salt.  The H+ </a:t>
            </a:r>
            <a:r>
              <a:rPr lang="en-US" baseline="0" dirty="0" err="1"/>
              <a:t>cation</a:t>
            </a:r>
            <a:r>
              <a:rPr lang="en-US" baseline="0" dirty="0"/>
              <a:t> of the acid combines with the OH- anion of the base to form water.  The compound formed by the </a:t>
            </a:r>
            <a:r>
              <a:rPr lang="en-US" baseline="0" dirty="0" err="1"/>
              <a:t>cation</a:t>
            </a:r>
            <a:r>
              <a:rPr lang="en-US" baseline="0" dirty="0"/>
              <a:t> of the base and the anion of the acid is called a salt.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</a:t>
            </a:r>
            <a:r>
              <a:rPr lang="en-US" baseline="0" dirty="0"/>
              <a:t> a toy together…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9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Dead</a:t>
            </a:r>
            <a:r>
              <a:rPr lang="en-US" baseline="0" dirty="0"/>
              <a:t> bodies decompose or break down into smaller parts…</a:t>
            </a:r>
          </a:p>
          <a:p>
            <a:endParaRPr lang="en-US" baseline="0" dirty="0"/>
          </a:p>
          <a:p>
            <a:r>
              <a:rPr lang="en-US" baseline="0" dirty="0"/>
              <a:t>Most </a:t>
            </a:r>
            <a:r>
              <a:rPr lang="en-US" baseline="0" dirty="0" err="1"/>
              <a:t>decomp</a:t>
            </a:r>
            <a:r>
              <a:rPr lang="en-US" baseline="0" dirty="0"/>
              <a:t> reactions require the use of heat, light, or electricity…like this one where electric current passed through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0" dirty="0"/>
              <a:t> girl goes to a dance with a boy B and ends up leaving with another boy A…</a:t>
            </a:r>
          </a:p>
          <a:p>
            <a:r>
              <a:rPr lang="en-US" baseline="0" dirty="0"/>
              <a:t>A and B are metals, while C is a nonmetal…</a:t>
            </a:r>
          </a:p>
          <a:p>
            <a:endParaRPr lang="en-US" baseline="0" dirty="0"/>
          </a:p>
          <a:p>
            <a:r>
              <a:rPr lang="en-US" baseline="0" dirty="0" err="1"/>
              <a:t>Avril</a:t>
            </a:r>
            <a:r>
              <a:rPr lang="en-US" baseline="0" dirty="0"/>
              <a:t> goes to the dance by herself…</a:t>
            </a:r>
            <a:r>
              <a:rPr lang="en-US" baseline="0" dirty="0" err="1"/>
              <a:t>Beyonce</a:t>
            </a:r>
            <a:r>
              <a:rPr lang="en-US" baseline="0" dirty="0"/>
              <a:t> goes to the dance with Chris…</a:t>
            </a:r>
          </a:p>
          <a:p>
            <a:r>
              <a:rPr lang="en-US" baseline="0" dirty="0"/>
              <a:t>By the end of the night, </a:t>
            </a:r>
            <a:r>
              <a:rPr lang="en-US" baseline="0" dirty="0" err="1"/>
              <a:t>Avril</a:t>
            </a:r>
            <a:r>
              <a:rPr lang="en-US" baseline="0" dirty="0"/>
              <a:t> is with Chris and </a:t>
            </a:r>
            <a:r>
              <a:rPr lang="en-US" baseline="0" dirty="0" err="1"/>
              <a:t>Beyonce</a:t>
            </a:r>
            <a:r>
              <a:rPr lang="en-US" baseline="0" dirty="0"/>
              <a:t> is by herself…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couples double date to the dance and end up switching partners by the end of the night…</a:t>
            </a:r>
          </a:p>
          <a:p>
            <a:endParaRPr lang="en-US" dirty="0"/>
          </a:p>
          <a:p>
            <a:r>
              <a:rPr lang="en-US" dirty="0"/>
              <a:t>Allison and Brad</a:t>
            </a:r>
            <a:r>
              <a:rPr lang="en-US" baseline="0" dirty="0"/>
              <a:t> go to the dance…Claire and Donny double date with them…</a:t>
            </a:r>
          </a:p>
          <a:p>
            <a:endParaRPr lang="en-US" baseline="0" dirty="0"/>
          </a:p>
          <a:p>
            <a:r>
              <a:rPr lang="en-US" baseline="0" dirty="0"/>
              <a:t>By the end of the night, Allison and Donny are dancing, while Claire and Brad are dancing…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7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</a:t>
            </a:r>
            <a:r>
              <a:rPr lang="en-US" baseline="0" dirty="0"/>
              <a:t> about how a candle needs oxygen to burn…</a:t>
            </a:r>
          </a:p>
          <a:p>
            <a:endParaRPr lang="en-US" baseline="0" dirty="0"/>
          </a:p>
          <a:p>
            <a:r>
              <a:rPr lang="en-US" baseline="0" dirty="0"/>
              <a:t>Most times it is an organic molecule with oxygen that yields carbon dioxide and water…</a:t>
            </a:r>
          </a:p>
          <a:p>
            <a:endParaRPr lang="en-US" baseline="0" dirty="0"/>
          </a:p>
          <a:p>
            <a:r>
              <a:rPr lang="en-US" baseline="0" dirty="0"/>
              <a:t>But not always…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EXIT SLIP?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Single</a:t>
            </a:r>
            <a:r>
              <a:rPr lang="en-US" baseline="0" dirty="0"/>
              <a:t> displacement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Synthesis</a:t>
            </a:r>
          </a:p>
          <a:p>
            <a:pPr marL="228600" indent="-228600">
              <a:buAutoNum type="arabicPeriod"/>
            </a:pPr>
            <a:r>
              <a:rPr lang="en-US" baseline="0" dirty="0"/>
              <a:t>Combustion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Double displacement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Decomposition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5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FRIDAY DEMOS – predict the products </a:t>
            </a:r>
          </a:p>
          <a:p>
            <a:endParaRPr lang="en-US" dirty="0"/>
          </a:p>
          <a:p>
            <a:r>
              <a:rPr lang="en-US" dirty="0"/>
              <a:t>COMBUSTION - Methane and oxygen </a:t>
            </a:r>
            <a:r>
              <a:rPr lang="en-US" dirty="0">
                <a:sym typeface="Wingdings"/>
              </a:rPr>
              <a:t> carbon dioxide and water</a:t>
            </a:r>
          </a:p>
          <a:p>
            <a:r>
              <a:rPr lang="en-US" dirty="0">
                <a:sym typeface="Wingdings"/>
              </a:rPr>
              <a:t>SYNTHESIS - Magnesium</a:t>
            </a:r>
            <a:r>
              <a:rPr lang="en-US" baseline="0" dirty="0">
                <a:sym typeface="Wingdings"/>
              </a:rPr>
              <a:t> and oxygen  magnesium oxide</a:t>
            </a:r>
          </a:p>
          <a:p>
            <a:r>
              <a:rPr lang="en-US" dirty="0"/>
              <a:t>DECOMPOSITION</a:t>
            </a:r>
            <a:r>
              <a:rPr lang="en-US" baseline="0" dirty="0"/>
              <a:t> - </a:t>
            </a:r>
            <a:r>
              <a:rPr lang="en-US" dirty="0"/>
              <a:t>Hydrogen peroxide </a:t>
            </a:r>
            <a:r>
              <a:rPr lang="en-US" dirty="0">
                <a:sym typeface="Wingdings"/>
              </a:rPr>
              <a:t> water and oxygen</a:t>
            </a:r>
          </a:p>
          <a:p>
            <a:r>
              <a:rPr lang="en-US" dirty="0">
                <a:sym typeface="Wingdings"/>
              </a:rPr>
              <a:t>SINGLE DISPLACEMENT - Copper</a:t>
            </a:r>
            <a:r>
              <a:rPr lang="en-US" baseline="0" dirty="0">
                <a:sym typeface="Wingdings"/>
              </a:rPr>
              <a:t> and silver nitrate  copper nitrate and silver</a:t>
            </a:r>
          </a:p>
          <a:p>
            <a:r>
              <a:rPr lang="en-US" baseline="0" dirty="0">
                <a:sym typeface="Wingdings"/>
              </a:rPr>
              <a:t>DOUBLE DISPLACEMENT - Lead nitrate and potassium iodide  lead iodide and potassium nitrate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ANSWERS ON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1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84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27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PRESSURE INCLUDES CONCENTRATION, TEMP AND VOLUME</a:t>
            </a:r>
          </a:p>
          <a:p>
            <a:r>
              <a:rPr lang="en-US" dirty="0"/>
              <a:t>P = F/A</a:t>
            </a:r>
          </a:p>
          <a:p>
            <a:r>
              <a:rPr lang="en-US" dirty="0"/>
              <a:t>F = ma</a:t>
            </a:r>
            <a:r>
              <a:rPr lang="en-US" baseline="0" dirty="0"/>
              <a:t> (mass deals with concentration, acceleration deals with temperature) </a:t>
            </a:r>
          </a:p>
          <a:p>
            <a:r>
              <a:rPr lang="en-US" baseline="0" dirty="0"/>
              <a:t>A = deals with surface area</a:t>
            </a:r>
          </a:p>
          <a:p>
            <a:endParaRPr lang="en-US" baseline="0" dirty="0"/>
          </a:p>
          <a:p>
            <a:r>
              <a:rPr lang="en-US" baseline="0" dirty="0"/>
              <a:t>*SA – </a:t>
            </a:r>
            <a:r>
              <a:rPr lang="en-US" baseline="0" dirty="0" err="1"/>
              <a:t>rubix</a:t>
            </a:r>
            <a:r>
              <a:rPr lang="en-US" baseline="0" dirty="0"/>
              <a:t> cube</a:t>
            </a:r>
          </a:p>
          <a:p>
            <a:endParaRPr lang="en-US" baseline="0" dirty="0"/>
          </a:p>
          <a:p>
            <a:r>
              <a:rPr lang="en-US" baseline="0" dirty="0"/>
              <a:t>Catalyst: people throwing balls on one side of the room, people throwing cups on the other side of the room.  A reaction only occurs if the ball lands in the cup.  Catalyst would be someone in the middle catching the balls and cups and putting them together.</a:t>
            </a:r>
          </a:p>
          <a:p>
            <a:r>
              <a:rPr lang="en-US" baseline="0" dirty="0"/>
              <a:t>Inhibitors: cups filled with socks (competitive) OR a stick attached to the cup so the cup can’t catch the ball (non-competitive inhibitor)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4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Lifesaver – SA</a:t>
            </a:r>
          </a:p>
          <a:p>
            <a:r>
              <a:rPr lang="en-US" dirty="0" err="1"/>
              <a:t>Alka</a:t>
            </a:r>
            <a:r>
              <a:rPr lang="en-US" dirty="0"/>
              <a:t> Seltzer – SA and Stirring</a:t>
            </a:r>
          </a:p>
          <a:p>
            <a:r>
              <a:rPr lang="en-US" dirty="0"/>
              <a:t>Fruit Fresh – inhibitor</a:t>
            </a:r>
          </a:p>
          <a:p>
            <a:r>
              <a:rPr lang="en-US" dirty="0"/>
              <a:t>Iodine Clock Reaction – concentration</a:t>
            </a:r>
            <a:r>
              <a:rPr lang="en-US" baseline="0" dirty="0"/>
              <a:t> and temperature</a:t>
            </a:r>
          </a:p>
          <a:p>
            <a:r>
              <a:rPr lang="en-US" baseline="0" dirty="0"/>
              <a:t>The starch (not shown) and the molecular iodine (I</a:t>
            </a:r>
            <a:r>
              <a:rPr lang="en-US" baseline="-25000" dirty="0"/>
              <a:t>2</a:t>
            </a:r>
            <a:r>
              <a:rPr lang="en-US" baseline="0" dirty="0"/>
              <a:t>) produce the color</a:t>
            </a:r>
          </a:p>
          <a:p>
            <a:endParaRPr lang="en-US" baseline="0" dirty="0"/>
          </a:p>
          <a:p>
            <a:r>
              <a:rPr lang="en-US" baseline="0" dirty="0"/>
              <a:t>Concentration, temperature</a:t>
            </a:r>
            <a:r>
              <a:rPr lang="en-US" baseline="0"/>
              <a:t>, surface area, catalyst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3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2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562BF-2D56-4445-B90B-296F343836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7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2HgO </a:t>
            </a:r>
            <a:r>
              <a:rPr lang="en-US" dirty="0">
                <a:sym typeface="Wingdings" pitchFamily="2" charset="2"/>
              </a:rPr>
              <a:t> 2Hg + O</a:t>
            </a:r>
            <a:r>
              <a:rPr lang="en-US" baseline="-25000" dirty="0">
                <a:sym typeface="Wingdings" pitchFamily="2" charset="2"/>
              </a:rPr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5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2Mg + O</a:t>
            </a:r>
            <a:r>
              <a:rPr lang="en-US" baseline="-25000" dirty="0"/>
              <a:t>2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2MgO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8F42-ACFF-41D9-B415-4428CF34E6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2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651E6D3F-CF85-4097-9311-76576AC17B97}" type="datetimeFigureOut">
              <a:rPr lang="en-US" smtClean="0"/>
              <a:pPr/>
              <a:t>1/21/21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31F66941-3901-416A-AB9F-A9275112BC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how-to-speed-up-chemical-reactions-and-get-a-dat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9288" cy="6126162"/>
          </a:xfrm>
        </p:spPr>
        <p:txBody>
          <a:bodyPr/>
          <a:lstStyle/>
          <a:p>
            <a:r>
              <a:rPr lang="en-US" sz="7200" dirty="0"/>
              <a:t>Chapter 7</a:t>
            </a:r>
            <a:br>
              <a:rPr lang="en-US" dirty="0"/>
            </a:br>
            <a:r>
              <a:rPr lang="en-US" dirty="0"/>
              <a:t>Chemical Reactions</a:t>
            </a:r>
            <a:br>
              <a:rPr lang="en-US" dirty="0"/>
            </a:br>
            <a:r>
              <a:rPr lang="en-US" sz="3500" dirty="0" err="1"/>
              <a:t>Ch</a:t>
            </a:r>
            <a:r>
              <a:rPr lang="en-US" sz="3500" dirty="0"/>
              <a:t> 7.1 (</a:t>
            </a:r>
            <a:r>
              <a:rPr lang="en-US" sz="3500" dirty="0" err="1"/>
              <a:t>pg</a:t>
            </a:r>
            <a:r>
              <a:rPr lang="en-US" sz="3500" dirty="0"/>
              <a:t> 192-194):  Describing Reactions</a:t>
            </a:r>
            <a:br>
              <a:rPr lang="en-US" sz="3500" dirty="0"/>
            </a:br>
            <a:r>
              <a:rPr lang="en-US" sz="3500" dirty="0" err="1"/>
              <a:t>Ch</a:t>
            </a:r>
            <a:r>
              <a:rPr lang="en-US" sz="3500" dirty="0"/>
              <a:t> 7.2:  Types of Reactions</a:t>
            </a:r>
            <a:br>
              <a:rPr lang="en-US" sz="3500" dirty="0"/>
            </a:br>
            <a:r>
              <a:rPr lang="en-US" sz="3500" dirty="0" err="1"/>
              <a:t>Ch</a:t>
            </a:r>
            <a:r>
              <a:rPr lang="en-US" sz="3500" dirty="0"/>
              <a:t> 7.3:  Energy Changes in Reactions</a:t>
            </a:r>
            <a:br>
              <a:rPr lang="en-US" sz="3500" dirty="0"/>
            </a:br>
            <a:r>
              <a:rPr lang="en-US" sz="3500" dirty="0" err="1"/>
              <a:t>Ch</a:t>
            </a:r>
            <a:r>
              <a:rPr lang="en-US" sz="3500" dirty="0"/>
              <a:t> 7.4:  Reaction Rates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HgO</a:t>
            </a:r>
            <a:r>
              <a:rPr lang="en-US" dirty="0"/>
              <a:t>   </a:t>
            </a:r>
            <a:r>
              <a:rPr lang="en-US" dirty="0">
                <a:latin typeface="Cambria Math"/>
                <a:ea typeface="Cambria Math"/>
              </a:rPr>
              <a:t>→      Hg +       O</a:t>
            </a:r>
            <a:r>
              <a:rPr lang="en-US" baseline="-25000" dirty="0">
                <a:latin typeface="Cambria Math"/>
                <a:ea typeface="Cambria Math"/>
              </a:rPr>
              <a:t>2</a:t>
            </a:r>
          </a:p>
          <a:p>
            <a:pPr>
              <a:buNone/>
            </a:pPr>
            <a:r>
              <a:rPr lang="en-US" baseline="-25000" dirty="0">
                <a:latin typeface="Cambria Math"/>
                <a:ea typeface="Cambria Math"/>
              </a:rPr>
              <a:t>Atoms:</a:t>
            </a: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aseline="-25000" dirty="0">
                <a:latin typeface="Cambria Math"/>
                <a:ea typeface="Cambria Math"/>
              </a:rPr>
              <a:t>Hg:</a:t>
            </a: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aseline="-25000" dirty="0">
                <a:latin typeface="Cambria Math"/>
                <a:ea typeface="Cambria Math"/>
              </a:rPr>
              <a:t>O:</a:t>
            </a: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Mg </a:t>
            </a:r>
            <a:r>
              <a:rPr lang="en-US" dirty="0">
                <a:latin typeface="Cambria Math"/>
                <a:ea typeface="Cambria Math"/>
              </a:rPr>
              <a:t>+       O</a:t>
            </a:r>
            <a:r>
              <a:rPr lang="en-US" baseline="-25000" dirty="0">
                <a:latin typeface="Cambria Math"/>
                <a:ea typeface="Cambria Math"/>
              </a:rPr>
              <a:t>2</a:t>
            </a:r>
            <a:r>
              <a:rPr lang="en-US" dirty="0"/>
              <a:t>   </a:t>
            </a:r>
            <a:r>
              <a:rPr lang="en-US" dirty="0">
                <a:latin typeface="Cambria Math"/>
                <a:ea typeface="Cambria Math"/>
              </a:rPr>
              <a:t>→      </a:t>
            </a:r>
            <a:r>
              <a:rPr lang="en-US" dirty="0" err="1">
                <a:latin typeface="Cambria Math"/>
                <a:ea typeface="Cambria Math"/>
              </a:rPr>
              <a:t>MgO</a:t>
            </a: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aseline="-25000" dirty="0">
                <a:latin typeface="Cambria Math"/>
                <a:ea typeface="Cambria Math"/>
              </a:rPr>
              <a:t>Atoms:</a:t>
            </a: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aseline="-25000" dirty="0">
                <a:latin typeface="Cambria Math"/>
                <a:ea typeface="Cambria Math"/>
              </a:rPr>
              <a:t>Mg:</a:t>
            </a: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aseline="-25000" dirty="0">
                <a:latin typeface="Cambria Math"/>
                <a:ea typeface="Cambria Math"/>
              </a:rPr>
              <a:t>O:</a:t>
            </a: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52688" cy="48006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Li +       H</a:t>
            </a:r>
            <a:r>
              <a:rPr lang="en-US" baseline="-25000" dirty="0"/>
              <a:t>2</a:t>
            </a:r>
            <a:r>
              <a:rPr lang="en-US" dirty="0"/>
              <a:t>O      →          </a:t>
            </a:r>
            <a:r>
              <a:rPr lang="en-US" dirty="0" err="1"/>
              <a:t>LiOH</a:t>
            </a:r>
            <a:r>
              <a:rPr lang="en-US" dirty="0"/>
              <a:t> +         H</a:t>
            </a:r>
            <a:r>
              <a:rPr lang="en-US" baseline="-25000" dirty="0"/>
              <a:t>2</a:t>
            </a:r>
            <a:endParaRPr lang="en-US" dirty="0"/>
          </a:p>
          <a:p>
            <a:pPr>
              <a:buNone/>
            </a:pPr>
            <a:r>
              <a:rPr lang="en-US" baseline="-25000" dirty="0">
                <a:latin typeface="Cambria Math"/>
                <a:ea typeface="Cambria Math"/>
              </a:rPr>
              <a:t>Atoms:</a:t>
            </a: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aseline="-25000" dirty="0">
                <a:latin typeface="Cambria Math"/>
                <a:ea typeface="Cambria Math"/>
              </a:rPr>
              <a:t>Li:</a:t>
            </a: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aseline="-25000" dirty="0">
                <a:latin typeface="Cambria Math"/>
                <a:ea typeface="Cambria Math"/>
              </a:rPr>
              <a:t>H:</a:t>
            </a: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aseline="-25000" dirty="0">
                <a:latin typeface="Cambria Math"/>
                <a:ea typeface="Cambria Math"/>
              </a:rPr>
              <a:t>O:</a:t>
            </a: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endParaRPr lang="en-US" baseline="-25000" dirty="0">
              <a:latin typeface="Cambria Math"/>
              <a:ea typeface="Cambria Math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7.2 Types of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dirty="0"/>
              <a:t>1. Synthesis</a:t>
            </a:r>
          </a:p>
          <a:p>
            <a:r>
              <a:rPr lang="en-US" dirty="0"/>
              <a:t>2. Decomposition</a:t>
            </a:r>
          </a:p>
          <a:p>
            <a:r>
              <a:rPr lang="en-US" dirty="0"/>
              <a:t>3. Single Displacement</a:t>
            </a:r>
          </a:p>
          <a:p>
            <a:r>
              <a:rPr lang="en-US" dirty="0"/>
              <a:t>4. Double Displacement</a:t>
            </a:r>
          </a:p>
          <a:p>
            <a:r>
              <a:rPr lang="en-US" dirty="0"/>
              <a:t>5. Combustion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Synthesis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 substances combine to form a different substance.</a:t>
            </a:r>
          </a:p>
          <a:p>
            <a:r>
              <a:rPr lang="en-US" sz="5400" dirty="0"/>
              <a:t>A + B </a:t>
            </a:r>
            <a:r>
              <a:rPr lang="en-US" sz="5400" dirty="0">
                <a:ea typeface="Cambria Math"/>
              </a:rPr>
              <a:t>→ AB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410199"/>
            <a:ext cx="5486400" cy="8348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Decomposition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 substance breaks down into 2 or more substances.</a:t>
            </a:r>
          </a:p>
          <a:p>
            <a:r>
              <a:rPr lang="en-US" sz="6000" dirty="0"/>
              <a:t>AB </a:t>
            </a:r>
            <a:r>
              <a:rPr lang="en-US" sz="6000" dirty="0">
                <a:ea typeface="Cambria Math"/>
              </a:rPr>
              <a:t>→ A + B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486400"/>
            <a:ext cx="4953000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2H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  <a:r>
              <a:rPr lang="en-US" sz="3200" dirty="0">
                <a:sym typeface="Wingdings"/>
              </a:rPr>
              <a:t> 2H</a:t>
            </a:r>
            <a:r>
              <a:rPr lang="en-US" sz="3200" baseline="-25000" dirty="0">
                <a:sym typeface="Wingdings"/>
              </a:rPr>
              <a:t>2 </a:t>
            </a:r>
            <a:r>
              <a:rPr lang="en-US" sz="3200" dirty="0">
                <a:sym typeface="Wingdings"/>
              </a:rPr>
              <a:t>+ O</a:t>
            </a:r>
            <a:r>
              <a:rPr lang="en-US" sz="3200" baseline="-25000" dirty="0">
                <a:sym typeface="Wingdings"/>
              </a:rPr>
              <a:t>2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Single Displacement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/>
          </a:bodyPr>
          <a:lstStyle/>
          <a:p>
            <a:r>
              <a:rPr lang="en-US" sz="6000" dirty="0"/>
              <a:t>One element replaces another in the equation.</a:t>
            </a:r>
          </a:p>
          <a:p>
            <a:r>
              <a:rPr lang="en-US" sz="6000" dirty="0"/>
              <a:t>A + BC </a:t>
            </a:r>
            <a:r>
              <a:rPr lang="en-US" sz="6000" dirty="0">
                <a:ea typeface="Cambria Math"/>
              </a:rPr>
              <a:t>→ AC + B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19800"/>
            <a:ext cx="4953000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</a:t>
            </a:r>
            <a:r>
              <a:rPr lang="en-US" sz="3200" baseline="-25000" dirty="0"/>
              <a:t>2</a:t>
            </a:r>
            <a:r>
              <a:rPr lang="en-US" sz="3200" dirty="0"/>
              <a:t> + 2KI </a:t>
            </a:r>
            <a:r>
              <a:rPr lang="en-US" sz="3200" dirty="0">
                <a:sym typeface="Wingdings"/>
              </a:rPr>
              <a:t> I</a:t>
            </a:r>
            <a:r>
              <a:rPr lang="en-US" sz="3200" baseline="-25000" dirty="0">
                <a:sym typeface="Wingdings"/>
              </a:rPr>
              <a:t>2</a:t>
            </a:r>
            <a:r>
              <a:rPr lang="en-US" sz="3200" dirty="0">
                <a:sym typeface="Wingdings"/>
              </a:rPr>
              <a:t> + 2KCl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334000"/>
            <a:ext cx="4953000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Ca</a:t>
            </a:r>
            <a:r>
              <a:rPr lang="en-US" sz="3200" dirty="0"/>
              <a:t> + 2KCl </a:t>
            </a:r>
            <a:r>
              <a:rPr lang="en-US" sz="3200" dirty="0">
                <a:sym typeface="Wingdings"/>
              </a:rPr>
              <a:t> CaCl</a:t>
            </a:r>
            <a:r>
              <a:rPr lang="en-US" sz="3200" baseline="-25000" dirty="0">
                <a:sym typeface="Wingdings"/>
              </a:rPr>
              <a:t>2</a:t>
            </a:r>
            <a:r>
              <a:rPr lang="en-US" sz="3200" dirty="0">
                <a:sym typeface="Wingdings"/>
              </a:rPr>
              <a:t> + 2K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5410200"/>
            <a:ext cx="2971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Metal replaces metal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5867400"/>
            <a:ext cx="297180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Nonmetal replaces nonmetal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/>
              <a:t>4.  Double Displacement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14400"/>
            <a:ext cx="7498080" cy="4800600"/>
          </a:xfrm>
        </p:spPr>
        <p:txBody>
          <a:bodyPr>
            <a:noAutofit/>
          </a:bodyPr>
          <a:lstStyle/>
          <a:p>
            <a:r>
              <a:rPr lang="en-US" sz="4400" dirty="0"/>
              <a:t>+ ion of one compound replaces the + ion of another compound</a:t>
            </a:r>
          </a:p>
          <a:p>
            <a:r>
              <a:rPr lang="en-US" sz="4400" dirty="0"/>
              <a:t>Sometimes get a </a:t>
            </a:r>
            <a:r>
              <a:rPr lang="en-US" sz="4400" b="1" u="sng" dirty="0"/>
              <a:t>precipitate</a:t>
            </a:r>
            <a:r>
              <a:rPr lang="en-US" sz="4400" dirty="0"/>
              <a:t>—a solid that separates from the liquid.</a:t>
            </a:r>
          </a:p>
          <a:p>
            <a:r>
              <a:rPr lang="en-US" sz="4400" dirty="0"/>
              <a:t>AB + CD </a:t>
            </a:r>
            <a:r>
              <a:rPr lang="en-US" sz="4400" dirty="0">
                <a:ea typeface="Cambria Math"/>
              </a:rPr>
              <a:t>→ AD + CB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943600"/>
            <a:ext cx="7567448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 Combustion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01000" cy="48006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5400" dirty="0"/>
              <a:t>Hydrocarbon + Oxygen produce CO</a:t>
            </a:r>
            <a:r>
              <a:rPr lang="en-US" sz="5400" baseline="-25000" dirty="0"/>
              <a:t>2</a:t>
            </a:r>
            <a:r>
              <a:rPr lang="en-US" sz="5400" dirty="0"/>
              <a:t> &amp; H</a:t>
            </a:r>
            <a:r>
              <a:rPr lang="en-US" sz="5400" baseline="-25000" dirty="0"/>
              <a:t>2</a:t>
            </a:r>
            <a:r>
              <a:rPr lang="en-US" sz="5400" dirty="0"/>
              <a:t>O giving off energy (as heat and light)</a:t>
            </a:r>
          </a:p>
          <a:p>
            <a:pPr lvl="1"/>
            <a:r>
              <a:rPr lang="en-US" sz="5400" dirty="0"/>
              <a:t>A + O</a:t>
            </a:r>
            <a:r>
              <a:rPr lang="en-US" sz="5400" baseline="-25000" dirty="0"/>
              <a:t>2</a:t>
            </a:r>
            <a:r>
              <a:rPr lang="en-US" sz="5400" dirty="0"/>
              <a:t> </a:t>
            </a:r>
            <a:r>
              <a:rPr lang="en-US" sz="5400" dirty="0">
                <a:ea typeface="Cambria Math"/>
              </a:rPr>
              <a:t>→  </a:t>
            </a:r>
            <a:r>
              <a:rPr lang="en-US" sz="5400" dirty="0"/>
              <a:t>CO</a:t>
            </a:r>
            <a:r>
              <a:rPr lang="en-US" sz="5400" baseline="-25000" dirty="0"/>
              <a:t>2</a:t>
            </a:r>
            <a:r>
              <a:rPr lang="en-US" sz="5400" dirty="0"/>
              <a:t> + H</a:t>
            </a:r>
            <a:r>
              <a:rPr lang="en-US" sz="5400" baseline="-25000" dirty="0"/>
              <a:t>2</a:t>
            </a:r>
            <a:r>
              <a:rPr lang="en-US" sz="5400" dirty="0"/>
              <a:t>O + energy</a:t>
            </a:r>
          </a:p>
          <a:p>
            <a:pPr marL="402336" lvl="1" indent="0">
              <a:buNone/>
            </a:pPr>
            <a:br>
              <a:rPr lang="en-US" sz="5400" dirty="0"/>
            </a:br>
            <a:endParaRPr lang="en-US" sz="5400" dirty="0">
              <a:ea typeface="Cambria Math"/>
            </a:endParaRPr>
          </a:p>
          <a:p>
            <a:pPr lvl="1"/>
            <a:endParaRPr lang="en-US" sz="5400" dirty="0"/>
          </a:p>
          <a:p>
            <a:pPr marL="402336" lvl="1" indent="0">
              <a:buNone/>
            </a:pP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79" y="4648200"/>
            <a:ext cx="822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1" y="5562600"/>
            <a:ext cx="5638800" cy="667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54864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CFU:  Name that reaction!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dirty="0"/>
              <a:t>1.  Zn(s) + CuCl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ZnCl</a:t>
            </a:r>
            <a:r>
              <a:rPr lang="en-US" baseline="-25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(</a:t>
            </a:r>
            <a:r>
              <a:rPr lang="en-US" dirty="0" err="1">
                <a:sym typeface="Wingdings"/>
              </a:rPr>
              <a:t>aq</a:t>
            </a:r>
            <a:r>
              <a:rPr lang="en-US" dirty="0">
                <a:sym typeface="Wingdings"/>
              </a:rPr>
              <a:t>) + Cu(s)</a:t>
            </a: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2.  2H</a:t>
            </a:r>
            <a:r>
              <a:rPr lang="en-US" baseline="-25000" dirty="0"/>
              <a:t>2</a:t>
            </a:r>
            <a:r>
              <a:rPr lang="en-US" dirty="0"/>
              <a:t>(g) + O</a:t>
            </a:r>
            <a:r>
              <a:rPr lang="en-US" baseline="-25000" dirty="0"/>
              <a:t>2</a:t>
            </a:r>
            <a:r>
              <a:rPr lang="en-US" dirty="0"/>
              <a:t>(g) </a:t>
            </a:r>
            <a:r>
              <a:rPr lang="en-US" dirty="0">
                <a:sym typeface="Wingdings"/>
              </a:rPr>
              <a:t> 2H</a:t>
            </a:r>
            <a:r>
              <a:rPr lang="en-US" baseline="-25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O(g)</a:t>
            </a: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3. 2C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+ 7O</a:t>
            </a:r>
            <a:r>
              <a:rPr lang="en-US" baseline="-25000" dirty="0"/>
              <a:t>2</a:t>
            </a:r>
            <a:r>
              <a:rPr lang="en-US" dirty="0"/>
              <a:t>→ 4CO</a:t>
            </a:r>
            <a:r>
              <a:rPr lang="en-US" baseline="-25000" dirty="0"/>
              <a:t>2</a:t>
            </a:r>
            <a:r>
              <a:rPr lang="en-US" dirty="0"/>
              <a:t>+ 6H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4.  Ba(NO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				    BaSO</a:t>
            </a:r>
            <a:r>
              <a:rPr lang="en-US" baseline="-25000" dirty="0">
                <a:sym typeface="Wingdings"/>
              </a:rPr>
              <a:t>4</a:t>
            </a:r>
            <a:r>
              <a:rPr lang="en-US" dirty="0">
                <a:sym typeface="Wingdings"/>
              </a:rPr>
              <a:t>(s) + 2KNO</a:t>
            </a:r>
            <a:r>
              <a:rPr lang="en-US" baseline="-25000" dirty="0">
                <a:sym typeface="Wingdings"/>
              </a:rPr>
              <a:t>3</a:t>
            </a:r>
            <a:r>
              <a:rPr lang="en-US" dirty="0">
                <a:sym typeface="Wingdings"/>
              </a:rPr>
              <a:t>(</a:t>
            </a:r>
            <a:r>
              <a:rPr lang="en-US" dirty="0" err="1">
                <a:sym typeface="Wingdings"/>
              </a:rPr>
              <a:t>aq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5.  2H</a:t>
            </a:r>
            <a:r>
              <a:rPr lang="en-US" baseline="-25000" dirty="0"/>
              <a:t>2</a:t>
            </a:r>
            <a:r>
              <a:rPr lang="en-US" dirty="0"/>
              <a:t>O(l) </a:t>
            </a:r>
            <a:r>
              <a:rPr lang="en-US" dirty="0">
                <a:sym typeface="Wingdings"/>
              </a:rPr>
              <a:t> 2H</a:t>
            </a:r>
            <a:r>
              <a:rPr lang="en-US" baseline="-25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(g) + O</a:t>
            </a:r>
            <a:r>
              <a:rPr lang="en-US" baseline="-25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(g)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9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7.1 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81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3500" u="sng" dirty="0"/>
              <a:t>Chemical Reaction </a:t>
            </a:r>
            <a:r>
              <a:rPr lang="en-US" sz="3500" dirty="0"/>
              <a:t>– when a substance undergoes a chemical change</a:t>
            </a:r>
          </a:p>
          <a:p>
            <a:pPr marL="82296" indent="0">
              <a:buNone/>
            </a:pPr>
            <a:r>
              <a:rPr lang="en-US" sz="3500" u="sng" dirty="0"/>
              <a:t>Reactants</a:t>
            </a:r>
            <a:r>
              <a:rPr lang="en-US" sz="3500" dirty="0"/>
              <a:t> – the substances undergoing a change in a chemical reaction</a:t>
            </a:r>
          </a:p>
          <a:p>
            <a:pPr marL="82296" indent="0">
              <a:buNone/>
            </a:pPr>
            <a:r>
              <a:rPr lang="en-US" sz="3500" u="sng" dirty="0"/>
              <a:t>Products</a:t>
            </a:r>
            <a:r>
              <a:rPr lang="en-US" sz="3500" dirty="0"/>
              <a:t> – the new substances formed as a result of the chemical change</a:t>
            </a:r>
          </a:p>
          <a:p>
            <a:pPr marL="82296" indent="0">
              <a:buNone/>
            </a:pPr>
            <a:r>
              <a:rPr lang="en-US" sz="3500" u="sng" dirty="0"/>
              <a:t>Chemical equation </a:t>
            </a:r>
            <a:r>
              <a:rPr lang="en-US" sz="3500" dirty="0"/>
              <a:t>– a representation of a chemical reaction in which the reactants and products are expressed as formulas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pair you with someone nearby.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will cut out one set of cards.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Organize cards into 5 categories (the 5 reaction types discussed in class).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Please note that columns may not be =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9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Diatomic Molecules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3" y="1676400"/>
            <a:ext cx="9144000" cy="4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3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 products, Balance </a:t>
            </a:r>
            <a:r>
              <a:rPr lang="en-US" dirty="0" err="1"/>
              <a:t>eq</a:t>
            </a:r>
            <a:r>
              <a:rPr lang="en-US" dirty="0"/>
              <a:t>, and ID Reaction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866888" cy="4114800"/>
          </a:xfrm>
        </p:spPr>
        <p:txBody>
          <a:bodyPr/>
          <a:lstStyle/>
          <a:p>
            <a:r>
              <a:rPr lang="en-US" dirty="0"/>
              <a:t>Cu + AgNO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</a:p>
          <a:p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  <a:p>
            <a:r>
              <a:rPr lang="en-US" dirty="0"/>
              <a:t> Mg +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  <a:p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  <a:p>
            <a:r>
              <a:rPr lang="en-US" dirty="0" err="1"/>
              <a:t>Pb</a:t>
            </a:r>
            <a:r>
              <a:rPr lang="en-US" dirty="0"/>
              <a:t>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 </a:t>
            </a:r>
            <a:r>
              <a:rPr lang="en-US" dirty="0"/>
              <a:t>+  KI</a:t>
            </a:r>
            <a:r>
              <a:rPr lang="en-US" baseline="-25000" dirty="0"/>
              <a:t>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80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Displacement</a:t>
            </a:r>
          </a:p>
          <a:p>
            <a:pPr>
              <a:buNone/>
            </a:pPr>
            <a:r>
              <a:rPr lang="en-US" dirty="0"/>
              <a:t>  Cu + 2AgNO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Cu(NO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 + 2 Ag</a:t>
            </a:r>
          </a:p>
          <a:p>
            <a:r>
              <a:rPr lang="en-US" dirty="0"/>
              <a:t>Combustion</a:t>
            </a:r>
          </a:p>
          <a:p>
            <a:pPr>
              <a:buNone/>
            </a:pPr>
            <a:r>
              <a:rPr lang="en-US" dirty="0"/>
              <a:t>  CH</a:t>
            </a:r>
            <a:r>
              <a:rPr lang="en-US" baseline="-25000" dirty="0"/>
              <a:t>4</a:t>
            </a:r>
            <a:r>
              <a:rPr lang="en-US" dirty="0"/>
              <a:t> + 2O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+ 2H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/>
              <a:t>Synthesis </a:t>
            </a:r>
          </a:p>
          <a:p>
            <a:pPr>
              <a:buNone/>
            </a:pPr>
            <a:r>
              <a:rPr lang="en-US" dirty="0"/>
              <a:t>  2 Mg +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2</a:t>
            </a:r>
            <a:r>
              <a:rPr lang="en-US" dirty="0"/>
              <a:t> </a:t>
            </a:r>
            <a:r>
              <a:rPr lang="en-US" dirty="0" err="1"/>
              <a:t>MgO</a:t>
            </a:r>
            <a:endParaRPr lang="en-US" dirty="0"/>
          </a:p>
          <a:p>
            <a:r>
              <a:rPr lang="en-US" dirty="0"/>
              <a:t>Decomposition</a:t>
            </a:r>
            <a:br>
              <a:rPr lang="en-US" dirty="0"/>
            </a:br>
            <a:r>
              <a:rPr lang="en-US" dirty="0"/>
              <a:t> 2H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O + O</a:t>
            </a:r>
            <a:r>
              <a:rPr lang="en-US" baseline="-25000" dirty="0"/>
              <a:t>2</a:t>
            </a:r>
            <a:r>
              <a:rPr lang="en-US" dirty="0"/>
              <a:t>(g)     (MnO</a:t>
            </a:r>
            <a:r>
              <a:rPr lang="en-US" baseline="-25000" dirty="0"/>
              <a:t>2</a:t>
            </a:r>
            <a:r>
              <a:rPr lang="en-US" dirty="0"/>
              <a:t> as catalyst)</a:t>
            </a:r>
          </a:p>
          <a:p>
            <a:r>
              <a:rPr lang="en-US" dirty="0"/>
              <a:t>Double Displacement </a:t>
            </a:r>
            <a:br>
              <a:rPr lang="en-US" dirty="0"/>
            </a:br>
            <a:r>
              <a:rPr lang="en-US" dirty="0"/>
              <a:t>Pb(NO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2(aq)</a:t>
            </a:r>
            <a:r>
              <a:rPr lang="en-US" dirty="0"/>
              <a:t>+ 2 KI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PbI</a:t>
            </a:r>
            <a:r>
              <a:rPr lang="en-US" baseline="-25000" dirty="0"/>
              <a:t>2(s) </a:t>
            </a:r>
            <a:r>
              <a:rPr lang="en-US" dirty="0"/>
              <a:t>+ 2 KNO</a:t>
            </a:r>
            <a:r>
              <a:rPr lang="en-US" baseline="-25000" dirty="0"/>
              <a:t>3(aq)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Ch</a:t>
            </a:r>
            <a:r>
              <a:rPr lang="en-US" dirty="0"/>
              <a:t> 7.:3 Energy Changes in Reactions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7682" y="1219200"/>
            <a:ext cx="8077200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 Chemical Energy – E stored in the chemical bonds of a substance</a:t>
            </a:r>
          </a:p>
          <a:p>
            <a:pPr>
              <a:buFont typeface="Arial"/>
              <a:buChar char="•"/>
            </a:pPr>
            <a:r>
              <a:rPr lang="en-US" sz="3200" dirty="0"/>
              <a:t>Breaking bonds takes energy</a:t>
            </a:r>
          </a:p>
          <a:p>
            <a:pPr>
              <a:buFont typeface="Arial"/>
              <a:buChar char="•"/>
            </a:pPr>
            <a:r>
              <a:rPr lang="en-US" sz="3200" dirty="0"/>
              <a:t>Bond formation releases energy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EX: Propane Grill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</a:t>
            </a:r>
            <a:r>
              <a:rPr lang="en-US" sz="3200" baseline="-25000" dirty="0"/>
              <a:t>3</a:t>
            </a:r>
            <a:r>
              <a:rPr lang="en-US" sz="3200" dirty="0"/>
              <a:t>H</a:t>
            </a:r>
            <a:r>
              <a:rPr lang="en-US" sz="3200" baseline="-25000" dirty="0"/>
              <a:t>8</a:t>
            </a:r>
            <a:r>
              <a:rPr lang="en-US" sz="3200" dirty="0"/>
              <a:t> + 5O</a:t>
            </a:r>
            <a:r>
              <a:rPr lang="en-US" sz="3200" baseline="-25000" dirty="0"/>
              <a:t>2 </a:t>
            </a:r>
            <a:r>
              <a:rPr lang="en-US" sz="3200" dirty="0">
                <a:sym typeface="Wingdings"/>
              </a:rPr>
              <a:t> 3CO</a:t>
            </a:r>
            <a:r>
              <a:rPr lang="en-US" sz="3200" baseline="-25000" dirty="0">
                <a:sym typeface="Wingdings"/>
              </a:rPr>
              <a:t>2</a:t>
            </a:r>
            <a:r>
              <a:rPr lang="en-US" sz="3200" dirty="0">
                <a:sym typeface="Wingdings"/>
              </a:rPr>
              <a:t> + 4H</a:t>
            </a:r>
            <a:r>
              <a:rPr lang="en-US" sz="3200" baseline="-25000" dirty="0">
                <a:sym typeface="Wingdings"/>
              </a:rPr>
              <a:t>2</a:t>
            </a:r>
            <a:r>
              <a:rPr lang="en-US" sz="3200" dirty="0">
                <a:sym typeface="Wingdings"/>
              </a:rPr>
              <a:t>O + Heat</a:t>
            </a:r>
            <a:br>
              <a:rPr lang="en-US" sz="3200" dirty="0">
                <a:sym typeface="Wingdings"/>
              </a:rPr>
            </a:br>
            <a:endParaRPr lang="en-US" dirty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3200" dirty="0">
                <a:sym typeface="Wingdings"/>
              </a:rPr>
              <a:t>Chemical reactions involve the breaking of chemical bonds in the reactants and the formation of chemical bonds in the products.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49449"/>
            <a:ext cx="8065625" cy="4664645"/>
          </a:xfrm>
        </p:spPr>
      </p:pic>
    </p:spTree>
    <p:extLst>
      <p:ext uri="{BB962C8B-B14F-4D97-AF65-F5344CB8AC3E}">
        <p14:creationId xmlns:p14="http://schemas.microsoft.com/office/powerpoint/2010/main" val="1223911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Exergonic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Endergonic</a:t>
            </a:r>
            <a:r>
              <a:rPr lang="en-US" dirty="0"/>
              <a:t> </a:t>
            </a:r>
            <a:r>
              <a:rPr lang="en-US" dirty="0" err="1"/>
              <a:t>Rxns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Exergonic</a:t>
            </a:r>
            <a:r>
              <a:rPr lang="en-US" dirty="0"/>
              <a:t> – less E is required to break the original bonds than is released when new bonds formed (heat releasing)</a:t>
            </a:r>
          </a:p>
          <a:p>
            <a:pPr lvl="1"/>
            <a:r>
              <a:rPr lang="en-US" dirty="0"/>
              <a:t>EX: glow sticks, heat packs, burning of wood, dynamite explosions, burning of fossil fuels</a:t>
            </a:r>
          </a:p>
          <a:p>
            <a:r>
              <a:rPr lang="en-US" dirty="0" err="1"/>
              <a:t>Endergonic</a:t>
            </a:r>
            <a:r>
              <a:rPr lang="en-US" dirty="0"/>
              <a:t> – more E is required to break the original bonds than is released when new ones are formed (heat absorbing)</a:t>
            </a:r>
          </a:p>
          <a:p>
            <a:pPr lvl="1"/>
            <a:r>
              <a:rPr lang="en-US" dirty="0"/>
              <a:t>EX: electroplating of metal, cold packs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Chemical Reactions and Energy</a:t>
            </a:r>
          </a:p>
        </p:txBody>
      </p:sp>
      <p:sp>
        <p:nvSpPr>
          <p:cNvPr id="92162" name="Oval 2"/>
          <p:cNvSpPr>
            <a:spLocks noChangeArrowheads="1"/>
          </p:cNvSpPr>
          <p:nvPr/>
        </p:nvSpPr>
        <p:spPr bwMode="auto">
          <a:xfrm>
            <a:off x="1447800" y="1295400"/>
            <a:ext cx="6324599" cy="3124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/>
              <a:t>Exothermic:</a:t>
            </a:r>
            <a:br>
              <a:rPr lang="en-US" sz="2000" dirty="0"/>
            </a:br>
            <a:r>
              <a:rPr lang="en-US" sz="2000" dirty="0"/>
              <a:t>Heat released due to </a:t>
            </a:r>
            <a:r>
              <a:rPr lang="en-US" sz="2000" b="1" u="sng" dirty="0"/>
              <a:t>exergonic reaction</a:t>
            </a:r>
            <a:r>
              <a:rPr lang="en-US" sz="2000" dirty="0"/>
              <a:t>.</a:t>
            </a:r>
          </a:p>
          <a:p>
            <a:pPr algn="ctr"/>
            <a:r>
              <a:rPr lang="en-US" sz="2000" dirty="0"/>
              <a:t>Example:  burning wood; iron rusting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Energy comes from chemical bonds.</a:t>
            </a:r>
          </a:p>
        </p:txBody>
      </p:sp>
      <p:sp>
        <p:nvSpPr>
          <p:cNvPr id="92163" name="Oval 3"/>
          <p:cNvSpPr>
            <a:spLocks noChangeArrowheads="1"/>
          </p:cNvSpPr>
          <p:nvPr/>
        </p:nvSpPr>
        <p:spPr bwMode="auto">
          <a:xfrm>
            <a:off x="1524000" y="3276600"/>
            <a:ext cx="6248400" cy="3352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dirty="0"/>
              <a:t>Endothermic</a:t>
            </a:r>
            <a:endParaRPr lang="en-US" sz="2000" dirty="0"/>
          </a:p>
          <a:p>
            <a:pPr algn="ctr"/>
            <a:r>
              <a:rPr lang="en-US" sz="2000" dirty="0"/>
              <a:t>Heat is absorbed due to </a:t>
            </a:r>
            <a:r>
              <a:rPr lang="en-US" sz="2000" b="1" u="sng" dirty="0"/>
              <a:t>endergonic</a:t>
            </a:r>
            <a:r>
              <a:rPr lang="en-US" sz="2000" dirty="0"/>
              <a:t> </a:t>
            </a:r>
            <a:r>
              <a:rPr lang="en-US" sz="2000" b="1" u="sng" dirty="0"/>
              <a:t>reaction</a:t>
            </a:r>
            <a:r>
              <a:rPr lang="en-US" sz="2000" dirty="0"/>
              <a:t>.</a:t>
            </a:r>
          </a:p>
          <a:p>
            <a:pPr algn="ctr"/>
            <a:r>
              <a:rPr lang="en-US" sz="2000" dirty="0"/>
              <a:t>Example: electroplating,</a:t>
            </a:r>
          </a:p>
          <a:p>
            <a:pPr algn="ctr"/>
            <a:r>
              <a:rPr lang="en-US" sz="2000" dirty="0"/>
              <a:t>cold packs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7.4: Reaction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Reaction rate – rate at which reactants change into products over time</a:t>
            </a:r>
          </a:p>
          <a:p>
            <a:pPr lvl="1"/>
            <a:r>
              <a:rPr lang="en-US" sz="3000" dirty="0"/>
              <a:t>Temperature</a:t>
            </a:r>
          </a:p>
          <a:p>
            <a:pPr lvl="1"/>
            <a:r>
              <a:rPr lang="en-US" sz="3000" dirty="0"/>
              <a:t>Surface area</a:t>
            </a:r>
          </a:p>
          <a:p>
            <a:pPr lvl="1"/>
            <a:r>
              <a:rPr lang="en-US" sz="3000" dirty="0"/>
              <a:t>Concentration</a:t>
            </a:r>
          </a:p>
          <a:p>
            <a:pPr lvl="1"/>
            <a:r>
              <a:rPr lang="en-US" sz="3000" dirty="0"/>
              <a:t>Stirring</a:t>
            </a:r>
          </a:p>
          <a:p>
            <a:pPr lvl="1"/>
            <a:r>
              <a:rPr lang="en-US" sz="3000" dirty="0"/>
              <a:t>Catalysts – substance that affects the reaction rate without being used up in the reaction</a:t>
            </a:r>
          </a:p>
          <a:p>
            <a:pPr lvl="1"/>
            <a:r>
              <a:rPr lang="en-US" sz="3000" dirty="0"/>
              <a:t>Inhibitors</a:t>
            </a:r>
          </a:p>
          <a:p>
            <a:pPr marL="82296" indent="0">
              <a:buNone/>
            </a:pPr>
            <a:r>
              <a:rPr lang="en-US" dirty="0"/>
              <a:t>IT COMES DOWN TO COLLISIONS.  </a:t>
            </a:r>
          </a:p>
          <a:p>
            <a:pPr marL="82296" indent="0">
              <a:buNone/>
            </a:pPr>
            <a:r>
              <a:rPr lang="en-US" dirty="0">
                <a:hlinkClick r:id="rId3"/>
              </a:rPr>
              <a:t>Reaction Rates Video Clip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7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predict!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en-US" dirty="0"/>
              <a:t>I have one beaker of hot water and one beaker of cold water.  I add one drop of food coloring to the center of each container.  What will happen?  Describe how this parallels reaction rates.</a:t>
            </a:r>
          </a:p>
          <a:p>
            <a:pPr marL="596646" indent="-514350">
              <a:buAutoNum type="arabicPeriod"/>
            </a:pPr>
            <a:r>
              <a:rPr lang="en-US" dirty="0"/>
              <a:t>I have a large pitcher of iced tea that I need to sweeten with several cubes of sugar.  Describe two methods to speed up the dissolving time.</a:t>
            </a:r>
          </a:p>
        </p:txBody>
      </p:sp>
    </p:spTree>
    <p:extLst>
      <p:ext uri="{BB962C8B-B14F-4D97-AF65-F5344CB8AC3E}">
        <p14:creationId xmlns:p14="http://schemas.microsoft.com/office/powerpoint/2010/main" val="27048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"/>
            <a:ext cx="7498080" cy="6019800"/>
          </a:xfrm>
        </p:spPr>
        <p:txBody>
          <a:bodyPr/>
          <a:lstStyle/>
          <a:p>
            <a:pPr>
              <a:buNone/>
            </a:pPr>
            <a:r>
              <a:rPr lang="en-US" u="sng" dirty="0"/>
              <a:t>Chemical Formula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u="sng" dirty="0"/>
              <a:t>Chemical Equation</a:t>
            </a:r>
          </a:p>
          <a:p>
            <a:r>
              <a:rPr lang="en-US" dirty="0"/>
              <a:t>Chemical formula - tells what elements are in a compound and their ratios</a:t>
            </a:r>
          </a:p>
          <a:p>
            <a:r>
              <a:rPr lang="en-US" dirty="0"/>
              <a:t>Chemical equations - used to </a:t>
            </a:r>
            <a:r>
              <a:rPr lang="en-US" u="sng" dirty="0"/>
              <a:t>describe a chemical reaction.</a:t>
            </a:r>
          </a:p>
          <a:p>
            <a:pPr lvl="0"/>
            <a:r>
              <a:rPr lang="en-US" i="1" dirty="0">
                <a:latin typeface="Calibri" pitchFamily="34" charset="0"/>
                <a:cs typeface="Arial" pitchFamily="34" charset="0"/>
              </a:rPr>
              <a:t>Coefficients - </a:t>
            </a:r>
            <a:r>
              <a:rPr lang="en-US" dirty="0">
                <a:latin typeface="Calibri" pitchFamily="34" charset="0"/>
                <a:cs typeface="Arial" pitchFamily="34" charset="0"/>
              </a:rPr>
              <a:t>Ex. </a:t>
            </a:r>
            <a:r>
              <a:rPr lang="en-US" b="1" i="1" u="sng" dirty="0">
                <a:latin typeface="Calibri" pitchFamily="34" charset="0"/>
                <a:cs typeface="Arial" pitchFamily="34" charset="0"/>
              </a:rPr>
              <a:t>2</a:t>
            </a:r>
            <a:r>
              <a:rPr lang="en-US" dirty="0">
                <a:latin typeface="Calibri" pitchFamily="34" charset="0"/>
                <a:cs typeface="Arial" pitchFamily="34" charset="0"/>
              </a:rPr>
              <a:t>NaCl or </a:t>
            </a:r>
            <a:r>
              <a:rPr lang="en-US" b="1" i="1" u="sng" dirty="0">
                <a:latin typeface="Calibri" pitchFamily="34" charset="0"/>
                <a:cs typeface="Arial" pitchFamily="34" charset="0"/>
              </a:rPr>
              <a:t>3</a:t>
            </a:r>
            <a:r>
              <a:rPr lang="en-US" dirty="0">
                <a:latin typeface="Calibri" pitchFamily="34" charset="0"/>
                <a:cs typeface="Arial" pitchFamily="34" charset="0"/>
              </a:rPr>
              <a:t>H</a:t>
            </a:r>
            <a:r>
              <a:rPr lang="en-US" baseline="-25000" dirty="0">
                <a:latin typeface="Calibri" pitchFamily="34" charset="0"/>
                <a:cs typeface="Arial" pitchFamily="34" charset="0"/>
              </a:rPr>
              <a:t>2</a:t>
            </a:r>
            <a:r>
              <a:rPr lang="en-US" dirty="0">
                <a:latin typeface="Calibri" pitchFamily="34" charset="0"/>
                <a:cs typeface="Arial" pitchFamily="34" charset="0"/>
              </a:rPr>
              <a:t>O</a:t>
            </a:r>
            <a:br>
              <a:rPr lang="en-US" baseline="-25000" dirty="0">
                <a:latin typeface="Times New Roman" pitchFamily="18" charset="0"/>
                <a:cs typeface="Arial" pitchFamily="34" charset="0"/>
              </a:rPr>
            </a:br>
            <a:r>
              <a:rPr lang="en-US" dirty="0">
                <a:latin typeface="Calibri" pitchFamily="34" charset="0"/>
                <a:cs typeface="Arial" pitchFamily="34" charset="0"/>
              </a:rPr>
              <a:t>   (numbers—tell # of molecules)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u="sng" dirty="0"/>
          </a:p>
        </p:txBody>
      </p:sp>
      <p:sp>
        <p:nvSpPr>
          <p:cNvPr id="91138" name="AutoShape 2"/>
          <p:cNvSpPr>
            <a:spLocks noChangeArrowheads="1"/>
          </p:cNvSpPr>
          <p:nvPr/>
        </p:nvSpPr>
        <p:spPr bwMode="auto">
          <a:xfrm>
            <a:off x="228600" y="4114800"/>
            <a:ext cx="4153471" cy="23622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Chemical Formulas</a:t>
            </a:r>
            <a:br>
              <a:rPr kumimoji="0" 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Ex.  NiCl</a:t>
            </a:r>
            <a:r>
              <a:rPr kumimoji="0" lang="en-US" sz="23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or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NaOH</a:t>
            </a:r>
            <a:br>
              <a:rPr kumimoji="0" lang="en-US" sz="23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b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(letters and subscripts)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4800600" y="4038600"/>
            <a:ext cx="4077273" cy="24384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300" b="1" dirty="0">
                <a:latin typeface="Calibri"/>
                <a:cs typeface="Calibri"/>
              </a:rPr>
              <a:t>Chemical Equations</a:t>
            </a:r>
            <a:br>
              <a:rPr lang="en-US" sz="2300" b="1" dirty="0">
                <a:latin typeface="Calibri"/>
                <a:cs typeface="Calibri"/>
              </a:rPr>
            </a:br>
            <a:r>
              <a:rPr lang="en-US" sz="2300" dirty="0">
                <a:latin typeface="Calibri"/>
                <a:cs typeface="Calibri"/>
              </a:rPr>
              <a:t>NiCl</a:t>
            </a:r>
            <a:r>
              <a:rPr lang="en-US" sz="2300" baseline="-25000" dirty="0">
                <a:latin typeface="Calibri"/>
                <a:cs typeface="Calibri"/>
              </a:rPr>
              <a:t>2(aq)</a:t>
            </a:r>
            <a:r>
              <a:rPr lang="en-US" sz="2300" dirty="0">
                <a:latin typeface="Calibri"/>
                <a:cs typeface="Calibri"/>
              </a:rPr>
              <a:t> + 2NaOH</a:t>
            </a:r>
            <a:r>
              <a:rPr lang="en-US" sz="2300" baseline="-25000" dirty="0">
                <a:latin typeface="Calibri"/>
                <a:cs typeface="Calibri"/>
              </a:rPr>
              <a:t>(aq)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latin typeface="Calibri"/>
                <a:cs typeface="Calibri"/>
                <a:sym typeface="Wingdings"/>
              </a:rPr>
              <a:t></a:t>
            </a:r>
            <a:br>
              <a:rPr lang="en-US" sz="2300" dirty="0">
                <a:latin typeface="Calibri"/>
                <a:cs typeface="Calibri"/>
                <a:sym typeface="Wingdings"/>
              </a:rPr>
            </a:br>
            <a:r>
              <a:rPr lang="en-US" sz="2300" dirty="0">
                <a:latin typeface="Calibri"/>
                <a:cs typeface="Calibri"/>
                <a:sym typeface="Wingdings"/>
              </a:rPr>
              <a:t>Ni(OH)</a:t>
            </a:r>
            <a:r>
              <a:rPr lang="en-US" sz="2300" baseline="-25000" dirty="0">
                <a:latin typeface="Calibri"/>
                <a:cs typeface="Calibri"/>
                <a:sym typeface="Wingdings"/>
              </a:rPr>
              <a:t>2(s)</a:t>
            </a:r>
            <a:r>
              <a:rPr lang="en-US" sz="2300" dirty="0">
                <a:latin typeface="Calibri"/>
                <a:cs typeface="Calibri"/>
                <a:sym typeface="Wingdings"/>
              </a:rPr>
              <a:t> + 2NaCl</a:t>
            </a:r>
            <a:r>
              <a:rPr lang="en-US" sz="2300" baseline="-25000" dirty="0">
                <a:latin typeface="Calibri"/>
                <a:cs typeface="Calibri"/>
                <a:sym typeface="Wingdings"/>
              </a:rPr>
              <a:t>(aq)</a:t>
            </a:r>
            <a:br>
              <a:rPr lang="en-US" sz="2300" baseline="-25000" dirty="0">
                <a:latin typeface="Calibri"/>
                <a:cs typeface="Calibri"/>
                <a:sym typeface="Wingdings"/>
              </a:rPr>
            </a:br>
            <a:br>
              <a:rPr lang="en-US" sz="2300" baseline="-25000" dirty="0">
                <a:latin typeface="Calibri"/>
                <a:cs typeface="Calibri"/>
                <a:sym typeface="Wingdings"/>
              </a:rPr>
            </a:br>
            <a:r>
              <a:rPr lang="en-US" sz="2300" dirty="0">
                <a:latin typeface="Calibri"/>
                <a:cs typeface="Calibri"/>
                <a:sym typeface="Wingdings"/>
              </a:rPr>
              <a:t>(letters, subscripts, and coefficients)</a:t>
            </a:r>
            <a:br>
              <a:rPr lang="en-US" sz="2300" b="1" dirty="0">
                <a:latin typeface="Calibri"/>
                <a:cs typeface="Calibri"/>
              </a:rPr>
            </a:br>
            <a:endParaRPr lang="en-US" sz="2300" b="1" dirty="0">
              <a:latin typeface="Calibri"/>
              <a:cs typeface="Calibri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predict,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 startAt="3"/>
            </a:pPr>
            <a:r>
              <a:rPr lang="en-US" dirty="0"/>
              <a:t>Adding a magnesium strip to vinegar will cause it to fizz.  How could I test the affect temperature has on the reaction rate?  What would you predict and why?</a:t>
            </a:r>
          </a:p>
          <a:p>
            <a:pPr marL="596646" indent="-514350">
              <a:buAutoNum type="arabicPeriod" startAt="3"/>
            </a:pPr>
            <a:r>
              <a:rPr lang="en-US" dirty="0"/>
              <a:t>Adding an </a:t>
            </a:r>
            <a:r>
              <a:rPr lang="en-US" dirty="0" err="1"/>
              <a:t>Alka</a:t>
            </a:r>
            <a:r>
              <a:rPr lang="en-US" dirty="0"/>
              <a:t> Seltzer to water causes a chemical reaction.  What are two ways to affect the reaction rate?</a:t>
            </a:r>
          </a:p>
          <a:p>
            <a:pPr marL="596646" indent="-514350"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95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AutoNum type="arabicPeriod"/>
            </a:pPr>
            <a:r>
              <a:rPr lang="en-US" dirty="0"/>
              <a:t>Pieces of zinc metal react with hydrochloric acid, producing bubbles of hydrogen gas and a solution of zinc chloride.  Which of the following is NOT likely to increase the rate at which this reaction occurs?</a:t>
            </a:r>
          </a:p>
          <a:p>
            <a:pPr marL="356616" lvl="1" indent="0">
              <a:buNone/>
            </a:pPr>
            <a:r>
              <a:rPr lang="en-US" dirty="0"/>
              <a:t>	a. Grinding the zinc into a powder</a:t>
            </a:r>
          </a:p>
          <a:p>
            <a:pPr marL="356616" lvl="1" indent="0">
              <a:buNone/>
            </a:pPr>
            <a:r>
              <a:rPr lang="en-US" dirty="0"/>
              <a:t>	b. Diluting the hydrochloric acid</a:t>
            </a:r>
          </a:p>
          <a:p>
            <a:pPr marL="356616" lvl="1" indent="0">
              <a:buNone/>
            </a:pPr>
            <a:r>
              <a:rPr lang="en-US" dirty="0"/>
              <a:t>	c. Stirring the acid</a:t>
            </a:r>
          </a:p>
          <a:p>
            <a:pPr marL="356616" lvl="1" indent="0">
              <a:buNone/>
            </a:pPr>
            <a:r>
              <a:rPr lang="en-US" dirty="0"/>
              <a:t>	d. Heating the hydrochloric acid</a:t>
            </a:r>
          </a:p>
        </p:txBody>
      </p:sp>
    </p:spTree>
    <p:extLst>
      <p:ext uri="{BB962C8B-B14F-4D97-AF65-F5344CB8AC3E}">
        <p14:creationId xmlns:p14="http://schemas.microsoft.com/office/powerpoint/2010/main" val="2879257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6616" lvl="1" indent="0">
              <a:buNone/>
            </a:pPr>
            <a:r>
              <a:rPr lang="en-US" dirty="0"/>
              <a:t>2.  For the reaction of zinc metal with hydrochloric acid, explain why:</a:t>
            </a:r>
          </a:p>
          <a:p>
            <a:pPr marL="356616" lvl="1" indent="0">
              <a:buNone/>
            </a:pPr>
            <a:r>
              <a:rPr lang="en-US" dirty="0"/>
              <a:t>	a. Concentrated hydrochloric acid reacts at a faster rate than dilute hydrochloric acid.</a:t>
            </a:r>
          </a:p>
          <a:p>
            <a:pPr marL="356616" lvl="1" indent="0">
              <a:buNone/>
            </a:pPr>
            <a:r>
              <a:rPr lang="en-US" dirty="0"/>
              <a:t>	b. Zinc powder reacts faster than pieces of zinc.</a:t>
            </a:r>
          </a:p>
          <a:p>
            <a:pPr marL="356616" lvl="1" indent="0">
              <a:buNone/>
            </a:pPr>
            <a:r>
              <a:rPr lang="en-US" dirty="0"/>
              <a:t>	c. The reaction occurs faster at 60 degrees C than 20 degrees C.</a:t>
            </a:r>
          </a:p>
        </p:txBody>
      </p:sp>
    </p:spTree>
    <p:extLst>
      <p:ext uri="{BB962C8B-B14F-4D97-AF65-F5344CB8AC3E}">
        <p14:creationId xmlns:p14="http://schemas.microsoft.com/office/powerpoint/2010/main" val="332960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Rates 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5410200"/>
          </a:xfrm>
        </p:spPr>
        <p:txBody>
          <a:bodyPr>
            <a:normAutofit/>
          </a:bodyPr>
          <a:lstStyle/>
          <a:p>
            <a:pPr lvl="1"/>
            <a:r>
              <a:rPr lang="en-US" sz="3000" dirty="0"/>
              <a:t>Lifesaver </a:t>
            </a:r>
          </a:p>
          <a:p>
            <a:pPr lvl="1"/>
            <a:r>
              <a:rPr lang="en-US" sz="3000" dirty="0" err="1"/>
              <a:t>Alka</a:t>
            </a:r>
            <a:r>
              <a:rPr lang="en-US" sz="3000" dirty="0"/>
              <a:t> Seltzer</a:t>
            </a:r>
          </a:p>
          <a:p>
            <a:pPr lvl="1"/>
            <a:r>
              <a:rPr lang="en-US" sz="3000" dirty="0"/>
              <a:t>Fruit Fresh – discussed only</a:t>
            </a:r>
          </a:p>
          <a:p>
            <a:pPr lvl="1"/>
            <a:r>
              <a:rPr lang="en-US" sz="3000" dirty="0"/>
              <a:t>.2H</a:t>
            </a:r>
            <a:r>
              <a:rPr lang="en-US" sz="3000" baseline="-25000" dirty="0"/>
              <a:t>2</a:t>
            </a:r>
            <a:r>
              <a:rPr lang="en-US" sz="3000" dirty="0"/>
              <a:t>O(l) </a:t>
            </a:r>
            <a:r>
              <a:rPr lang="en-US" sz="3000" dirty="0">
                <a:sym typeface="Wingdings"/>
              </a:rPr>
              <a:t> 2H</a:t>
            </a:r>
            <a:r>
              <a:rPr lang="en-US" sz="3000" baseline="-25000" dirty="0">
                <a:sym typeface="Wingdings"/>
              </a:rPr>
              <a:t>2</a:t>
            </a:r>
            <a:r>
              <a:rPr lang="en-US" sz="3000" dirty="0">
                <a:sym typeface="Wingdings"/>
              </a:rPr>
              <a:t>(g) + O</a:t>
            </a:r>
            <a:r>
              <a:rPr lang="en-US" sz="3000" baseline="-25000" dirty="0">
                <a:sym typeface="Wingdings"/>
              </a:rPr>
              <a:t>2</a:t>
            </a:r>
            <a:r>
              <a:rPr lang="en-US" sz="3000" dirty="0">
                <a:sym typeface="Wingdings"/>
              </a:rPr>
              <a:t>(g)     **MnO</a:t>
            </a:r>
            <a:r>
              <a:rPr lang="en-US" sz="3000" baseline="-25000" dirty="0">
                <a:sym typeface="Wingdings"/>
              </a:rPr>
              <a:t>2</a:t>
            </a:r>
            <a:r>
              <a:rPr lang="en-US" sz="3000" dirty="0">
                <a:sym typeface="Wingdings"/>
              </a:rPr>
              <a:t>**</a:t>
            </a:r>
            <a:endParaRPr lang="en-US" sz="3000" dirty="0"/>
          </a:p>
          <a:p>
            <a:pPr lvl="1"/>
            <a:r>
              <a:rPr lang="en-US" sz="3000" dirty="0"/>
              <a:t>Iodine Clock Reaction</a:t>
            </a:r>
          </a:p>
          <a:p>
            <a:pPr marL="596646" indent="-514350">
              <a:buAutoNum type="arabicPeriod"/>
            </a:pPr>
            <a:r>
              <a:rPr lang="en-US" sz="3100" b="1" dirty="0">
                <a:latin typeface="Times"/>
                <a:cs typeface="Times"/>
              </a:rPr>
              <a:t>IO</a:t>
            </a:r>
            <a:r>
              <a:rPr lang="en-US" sz="3100" b="1" baseline="-25000" dirty="0">
                <a:latin typeface="Times"/>
                <a:cs typeface="Times"/>
              </a:rPr>
              <a:t>3</a:t>
            </a:r>
            <a:r>
              <a:rPr lang="en-US" sz="3100" b="1" baseline="30000" dirty="0">
                <a:latin typeface="Times"/>
                <a:cs typeface="Times"/>
              </a:rPr>
              <a:t>-</a:t>
            </a:r>
            <a:r>
              <a:rPr lang="en-US" sz="3100" b="1" baseline="-25000" dirty="0">
                <a:latin typeface="Times"/>
                <a:cs typeface="Times"/>
              </a:rPr>
              <a:t>(</a:t>
            </a:r>
            <a:r>
              <a:rPr lang="en-US" sz="3100" b="1" baseline="-25000" dirty="0" err="1">
                <a:latin typeface="Times"/>
                <a:cs typeface="Times"/>
              </a:rPr>
              <a:t>aq</a:t>
            </a:r>
            <a:r>
              <a:rPr lang="en-US" sz="3100" b="1" baseline="-25000" dirty="0">
                <a:latin typeface="Times"/>
                <a:cs typeface="Times"/>
              </a:rPr>
              <a:t>)</a:t>
            </a:r>
            <a:r>
              <a:rPr lang="en-US" sz="3100" b="1" dirty="0">
                <a:latin typeface="Times"/>
                <a:cs typeface="Times"/>
              </a:rPr>
              <a:t> + 3HSO</a:t>
            </a:r>
            <a:r>
              <a:rPr lang="en-US" sz="3100" b="1" baseline="-25000" dirty="0">
                <a:latin typeface="Times"/>
                <a:cs typeface="Times"/>
              </a:rPr>
              <a:t>3</a:t>
            </a:r>
            <a:r>
              <a:rPr lang="en-US" sz="3100" b="1" baseline="30000" dirty="0">
                <a:latin typeface="Times"/>
                <a:cs typeface="Times"/>
              </a:rPr>
              <a:t>-</a:t>
            </a:r>
            <a:r>
              <a:rPr lang="en-US" sz="3100" b="1" baseline="-25000" dirty="0">
                <a:latin typeface="Times"/>
                <a:cs typeface="Times"/>
              </a:rPr>
              <a:t>(</a:t>
            </a:r>
            <a:r>
              <a:rPr lang="en-US" sz="3100" b="1" baseline="-25000" dirty="0" err="1">
                <a:latin typeface="Times"/>
                <a:cs typeface="Times"/>
              </a:rPr>
              <a:t>aq</a:t>
            </a:r>
            <a:r>
              <a:rPr lang="en-US" sz="3100" b="1" baseline="-25000" dirty="0">
                <a:latin typeface="Times"/>
                <a:cs typeface="Times"/>
              </a:rPr>
              <a:t>)</a:t>
            </a:r>
            <a:r>
              <a:rPr lang="en-US" sz="3100" b="1" dirty="0">
                <a:latin typeface="Times"/>
                <a:cs typeface="Times"/>
              </a:rPr>
              <a:t> </a:t>
            </a:r>
            <a:r>
              <a:rPr lang="en-US" sz="3100" b="1" dirty="0">
                <a:latin typeface="Times"/>
                <a:cs typeface="Times"/>
                <a:sym typeface="Wingdings"/>
              </a:rPr>
              <a:t> I</a:t>
            </a:r>
            <a:r>
              <a:rPr lang="en-US" sz="3100" b="1" baseline="30000" dirty="0">
                <a:latin typeface="Times"/>
                <a:cs typeface="Times"/>
                <a:sym typeface="Wingdings"/>
              </a:rPr>
              <a:t>-</a:t>
            </a:r>
            <a:r>
              <a:rPr lang="en-US" sz="3100" b="1" baseline="-25000" dirty="0">
                <a:latin typeface="Times"/>
                <a:cs typeface="Times"/>
                <a:sym typeface="Wingdings"/>
              </a:rPr>
              <a:t>(</a:t>
            </a:r>
            <a:r>
              <a:rPr lang="en-US" sz="3100" b="1" baseline="-25000" dirty="0" err="1">
                <a:latin typeface="Times"/>
                <a:cs typeface="Times"/>
                <a:sym typeface="Wingdings"/>
              </a:rPr>
              <a:t>aq</a:t>
            </a:r>
            <a:r>
              <a:rPr lang="en-US" sz="3100" b="1" baseline="-25000" dirty="0">
                <a:latin typeface="Times"/>
                <a:cs typeface="Times"/>
                <a:sym typeface="Wingdings"/>
              </a:rPr>
              <a:t>)</a:t>
            </a:r>
            <a:r>
              <a:rPr lang="en-US" sz="3100" b="1" dirty="0">
                <a:latin typeface="Times"/>
                <a:cs typeface="Times"/>
                <a:sym typeface="Wingdings"/>
              </a:rPr>
              <a:t> + 3SO</a:t>
            </a:r>
            <a:r>
              <a:rPr lang="en-US" sz="3100" b="1" baseline="-25000" dirty="0">
                <a:latin typeface="Times"/>
                <a:cs typeface="Times"/>
                <a:sym typeface="Wingdings"/>
              </a:rPr>
              <a:t>4</a:t>
            </a:r>
            <a:r>
              <a:rPr lang="en-US" sz="3100" b="1" baseline="30000" dirty="0">
                <a:latin typeface="Times"/>
                <a:cs typeface="Times"/>
                <a:sym typeface="Wingdings"/>
              </a:rPr>
              <a:t>2-</a:t>
            </a:r>
            <a:r>
              <a:rPr lang="en-US" sz="3100" b="1" baseline="-25000" dirty="0">
                <a:latin typeface="Times"/>
                <a:cs typeface="Times"/>
                <a:sym typeface="Wingdings"/>
              </a:rPr>
              <a:t>(</a:t>
            </a:r>
            <a:r>
              <a:rPr lang="en-US" sz="3100" b="1" baseline="-25000" dirty="0" err="1">
                <a:latin typeface="Times"/>
                <a:cs typeface="Times"/>
                <a:sym typeface="Wingdings"/>
              </a:rPr>
              <a:t>aq</a:t>
            </a:r>
            <a:r>
              <a:rPr lang="en-US" sz="3100" b="1" baseline="-25000" dirty="0">
                <a:latin typeface="Times"/>
                <a:cs typeface="Times"/>
                <a:sym typeface="Wingdings"/>
              </a:rPr>
              <a:t>) </a:t>
            </a:r>
            <a:r>
              <a:rPr lang="en-US" sz="3100" b="1" dirty="0">
                <a:latin typeface="Times"/>
                <a:cs typeface="Times"/>
                <a:sym typeface="Wingdings"/>
              </a:rPr>
              <a:t>+ 3H</a:t>
            </a:r>
            <a:r>
              <a:rPr lang="en-US" sz="3100" b="1" baseline="30000" dirty="0">
                <a:latin typeface="Times"/>
                <a:cs typeface="Times"/>
                <a:sym typeface="Wingdings"/>
              </a:rPr>
              <a:t>+</a:t>
            </a:r>
            <a:r>
              <a:rPr lang="en-US" sz="3100" b="1" baseline="-25000" dirty="0">
                <a:latin typeface="Times"/>
                <a:cs typeface="Times"/>
                <a:sym typeface="Wingdings"/>
              </a:rPr>
              <a:t>(</a:t>
            </a:r>
            <a:r>
              <a:rPr lang="en-US" sz="3100" b="1" baseline="-25000" dirty="0" err="1">
                <a:latin typeface="Times"/>
                <a:cs typeface="Times"/>
                <a:sym typeface="Wingdings"/>
              </a:rPr>
              <a:t>aq</a:t>
            </a:r>
            <a:r>
              <a:rPr lang="en-US" sz="3100" b="1" baseline="-25000" dirty="0">
                <a:latin typeface="Times"/>
                <a:cs typeface="Times"/>
                <a:sym typeface="Wingdings"/>
              </a:rPr>
              <a:t>)</a:t>
            </a:r>
          </a:p>
          <a:p>
            <a:pPr marL="82296" indent="0">
              <a:buNone/>
            </a:pPr>
            <a:r>
              <a:rPr lang="en-US" b="1" dirty="0">
                <a:latin typeface="Times"/>
                <a:cs typeface="Times"/>
                <a:sym typeface="Wingdings"/>
              </a:rPr>
              <a:t>2.  5I</a:t>
            </a:r>
            <a:r>
              <a:rPr lang="en-US" b="1" baseline="30000" dirty="0">
                <a:latin typeface="Times"/>
                <a:cs typeface="Times"/>
                <a:sym typeface="Wingdings"/>
              </a:rPr>
              <a:t>-</a:t>
            </a:r>
            <a:r>
              <a:rPr lang="en-US" b="1" baseline="-25000" dirty="0">
                <a:latin typeface="Times"/>
                <a:cs typeface="Times"/>
                <a:sym typeface="Wingdings"/>
              </a:rPr>
              <a:t>(</a:t>
            </a:r>
            <a:r>
              <a:rPr lang="en-US" b="1" baseline="-25000" dirty="0" err="1">
                <a:latin typeface="Times"/>
                <a:cs typeface="Times"/>
                <a:sym typeface="Wingdings"/>
              </a:rPr>
              <a:t>aq</a:t>
            </a:r>
            <a:r>
              <a:rPr lang="en-US" b="1" baseline="-25000" dirty="0">
                <a:latin typeface="Times"/>
                <a:cs typeface="Times"/>
                <a:sym typeface="Wingdings"/>
              </a:rPr>
              <a:t>)</a:t>
            </a:r>
            <a:r>
              <a:rPr lang="en-US" b="1" dirty="0">
                <a:latin typeface="Times"/>
                <a:cs typeface="Times"/>
                <a:sym typeface="Wingdings"/>
              </a:rPr>
              <a:t> + 6H</a:t>
            </a:r>
            <a:r>
              <a:rPr lang="en-US" b="1" baseline="30000" dirty="0">
                <a:latin typeface="Times"/>
                <a:cs typeface="Times"/>
                <a:sym typeface="Wingdings"/>
              </a:rPr>
              <a:t>+</a:t>
            </a:r>
            <a:r>
              <a:rPr lang="en-US" b="1" baseline="-25000" dirty="0">
                <a:latin typeface="Times"/>
                <a:cs typeface="Times"/>
                <a:sym typeface="Wingdings"/>
              </a:rPr>
              <a:t>(</a:t>
            </a:r>
            <a:r>
              <a:rPr lang="en-US" b="1" baseline="-25000" dirty="0" err="1">
                <a:latin typeface="Times"/>
                <a:cs typeface="Times"/>
                <a:sym typeface="Wingdings"/>
              </a:rPr>
              <a:t>aq</a:t>
            </a:r>
            <a:r>
              <a:rPr lang="en-US" b="1" baseline="-25000" dirty="0">
                <a:latin typeface="Times"/>
                <a:cs typeface="Times"/>
                <a:sym typeface="Wingdings"/>
              </a:rPr>
              <a:t>)</a:t>
            </a:r>
            <a:r>
              <a:rPr lang="en-US" b="1" dirty="0">
                <a:latin typeface="Times"/>
                <a:cs typeface="Times"/>
                <a:sym typeface="Wingdings"/>
              </a:rPr>
              <a:t> + IO</a:t>
            </a:r>
            <a:r>
              <a:rPr lang="en-US" b="1" baseline="-25000" dirty="0">
                <a:latin typeface="Times"/>
                <a:cs typeface="Times"/>
                <a:sym typeface="Wingdings"/>
              </a:rPr>
              <a:t>3</a:t>
            </a:r>
            <a:r>
              <a:rPr lang="en-US" b="1" baseline="30000" dirty="0">
                <a:latin typeface="Times"/>
                <a:cs typeface="Times"/>
                <a:sym typeface="Wingdings"/>
              </a:rPr>
              <a:t>-</a:t>
            </a:r>
            <a:r>
              <a:rPr lang="en-US" b="1" dirty="0">
                <a:latin typeface="Times"/>
                <a:cs typeface="Times"/>
                <a:sym typeface="Wingdings"/>
              </a:rPr>
              <a:t>  3I</a:t>
            </a:r>
            <a:r>
              <a:rPr lang="en-US" b="1" baseline="-25000" dirty="0">
                <a:latin typeface="Times"/>
                <a:cs typeface="Times"/>
                <a:sym typeface="Wingdings"/>
              </a:rPr>
              <a:t>2(</a:t>
            </a:r>
            <a:r>
              <a:rPr lang="en-US" b="1" baseline="-25000" dirty="0" err="1">
                <a:latin typeface="Times"/>
                <a:cs typeface="Times"/>
                <a:sym typeface="Wingdings"/>
              </a:rPr>
              <a:t>aq</a:t>
            </a:r>
            <a:r>
              <a:rPr lang="en-US" b="1" baseline="-25000" dirty="0">
                <a:latin typeface="Times"/>
                <a:cs typeface="Times"/>
                <a:sym typeface="Wingdings"/>
              </a:rPr>
              <a:t>)</a:t>
            </a:r>
            <a:r>
              <a:rPr lang="en-US" b="1" dirty="0">
                <a:latin typeface="Times"/>
                <a:cs typeface="Times"/>
                <a:sym typeface="Wingdings"/>
              </a:rPr>
              <a:t> + 3H</a:t>
            </a:r>
            <a:r>
              <a:rPr lang="en-US" b="1" baseline="-25000" dirty="0">
                <a:latin typeface="Times"/>
                <a:cs typeface="Times"/>
                <a:sym typeface="Wingdings"/>
              </a:rPr>
              <a:t>2</a:t>
            </a:r>
            <a:r>
              <a:rPr lang="en-US" b="1" dirty="0">
                <a:latin typeface="Times"/>
                <a:cs typeface="Times"/>
                <a:sym typeface="Wingdings"/>
              </a:rPr>
              <a:t>O</a:t>
            </a:r>
            <a:r>
              <a:rPr lang="en-US" b="1" baseline="-25000" dirty="0">
                <a:latin typeface="Times"/>
                <a:cs typeface="Times"/>
                <a:sym typeface="Wingdings"/>
              </a:rPr>
              <a:t>(l)</a:t>
            </a:r>
          </a:p>
          <a:p>
            <a:pPr marL="82296" indent="0">
              <a:buNone/>
            </a:pPr>
            <a:r>
              <a:rPr lang="en-US" b="1" dirty="0"/>
              <a:t>	</a:t>
            </a:r>
            <a:r>
              <a:rPr lang="en-US" b="1" dirty="0">
                <a:latin typeface="Times"/>
                <a:cs typeface="Times"/>
              </a:rPr>
              <a:t>A.  Potassium Iodate – KIO</a:t>
            </a:r>
            <a:r>
              <a:rPr lang="en-US" b="1" baseline="-25000" dirty="0">
                <a:latin typeface="Times"/>
                <a:cs typeface="Times"/>
              </a:rPr>
              <a:t>3</a:t>
            </a:r>
            <a:endParaRPr lang="en-US" b="1" dirty="0">
              <a:latin typeface="Times"/>
              <a:cs typeface="Times"/>
            </a:endParaRPr>
          </a:p>
          <a:p>
            <a:pPr marL="82296" indent="0">
              <a:buNone/>
            </a:pPr>
            <a:r>
              <a:rPr lang="en-US" b="1" dirty="0">
                <a:latin typeface="Times"/>
                <a:cs typeface="Times"/>
              </a:rPr>
              <a:t>	B.  Sodium Bisulfite – NaHSO</a:t>
            </a:r>
            <a:r>
              <a:rPr lang="en-US" b="1" baseline="-25000" dirty="0">
                <a:latin typeface="Times"/>
                <a:cs typeface="Times"/>
              </a:rPr>
              <a:t>3</a:t>
            </a:r>
            <a:r>
              <a:rPr lang="en-US" b="1" dirty="0">
                <a:latin typeface="Times"/>
                <a:cs typeface="Times"/>
              </a:rPr>
              <a:t> + starch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7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Helpful key terms…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Polyatomic ion:  covalently bonded group of atoms that has a positive or negative charge and acts as a unit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59C69-4AAB-F345-8FBC-F03BED739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0" t="35595" r="11735" b="13816"/>
          <a:stretch/>
        </p:blipFill>
        <p:spPr>
          <a:xfrm>
            <a:off x="222035" y="3464169"/>
            <a:ext cx="5176375" cy="247943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BC99A3-145D-1B40-B5BC-A554ECD13693}"/>
              </a:ext>
            </a:extLst>
          </p:cNvPr>
          <p:cNvSpPr txBox="1">
            <a:spLocks/>
          </p:cNvSpPr>
          <p:nvPr/>
        </p:nvSpPr>
        <p:spPr>
          <a:xfrm>
            <a:off x="5571509" y="3200400"/>
            <a:ext cx="3350455" cy="33829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Wingdings 2"/>
              <a:buNone/>
            </a:pPr>
            <a:r>
              <a:rPr lang="en-US" dirty="0"/>
              <a:t>Binary Compounds are composed of 2 elements.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NaCl        </a:t>
            </a:r>
            <a:r>
              <a:rPr lang="en-US" dirty="0" err="1"/>
              <a:t>CaO</a:t>
            </a:r>
            <a:r>
              <a:rPr lang="en-US" dirty="0"/>
              <a:t> 	MgCl</a:t>
            </a:r>
            <a:r>
              <a:rPr lang="en-US" baseline="-25000" dirty="0"/>
              <a:t>2</a:t>
            </a:r>
            <a:br>
              <a:rPr lang="en-US" baseline="-25000" dirty="0"/>
            </a:br>
            <a:endParaRPr lang="en-US" baseline="-25000" dirty="0"/>
          </a:p>
          <a:p>
            <a:pPr marL="82296" indent="0">
              <a:buFont typeface="Wingdings 2"/>
              <a:buNone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         CO</a:t>
            </a:r>
            <a:r>
              <a:rPr lang="en-US" baseline="-25000" dirty="0"/>
              <a:t>2</a:t>
            </a:r>
            <a:r>
              <a:rPr lang="en-US" dirty="0"/>
              <a:t>	</a:t>
            </a:r>
          </a:p>
          <a:p>
            <a:pPr marL="82296" indent="0">
              <a:buFont typeface="Wingdings 2"/>
              <a:buNone/>
            </a:pPr>
            <a:r>
              <a:rPr lang="en-US" dirty="0"/>
              <a:t>        CH</a:t>
            </a:r>
            <a:r>
              <a:rPr lang="en-US" baseline="-25000" dirty="0"/>
              <a:t>4</a:t>
            </a:r>
          </a:p>
          <a:p>
            <a:pPr marL="82296" indent="0">
              <a:buFont typeface="Wingdings 2"/>
              <a:buNone/>
            </a:pPr>
            <a:endParaRPr lang="en-US" dirty="0"/>
          </a:p>
          <a:p>
            <a:pPr marL="82296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4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304800" y="1752600"/>
            <a:ext cx="2834744" cy="10668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/>
              <a:t>Reactants</a:t>
            </a: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3276600" y="1981200"/>
            <a:ext cx="2142417" cy="685800"/>
          </a:xfrm>
          <a:prstGeom prst="rightArrow">
            <a:avLst>
              <a:gd name="adj1" fmla="val 50000"/>
              <a:gd name="adj2" fmla="val 780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Produce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562600" y="1752600"/>
            <a:ext cx="3124200" cy="1066801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dirty="0"/>
              <a:t>Products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81400"/>
            <a:ext cx="52959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Mass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772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States that mass is neither created nor destroyed in a chemical reaction</a:t>
            </a:r>
            <a:br>
              <a:rPr lang="en-US" sz="3200" dirty="0"/>
            </a:br>
            <a:endParaRPr lang="en-US" sz="3200" dirty="0"/>
          </a:p>
          <a:p>
            <a:r>
              <a:rPr lang="en-US" dirty="0"/>
              <a:t>Just changes form. </a:t>
            </a:r>
            <a:br>
              <a:rPr lang="en-US" dirty="0"/>
            </a:br>
            <a:endParaRPr lang="en-US" dirty="0"/>
          </a:p>
          <a:p>
            <a:r>
              <a:rPr lang="en-US" sz="3200" dirty="0"/>
              <a:t>Mass of the products = mass of the reactants</a:t>
            </a:r>
          </a:p>
          <a:p>
            <a:pPr marL="82296" indent="0">
              <a:buNone/>
            </a:pPr>
            <a:endParaRPr lang="en-US" sz="3200" dirty="0"/>
          </a:p>
          <a:p>
            <a:pPr lvl="1"/>
            <a:r>
              <a:rPr lang="en-US" sz="2800" dirty="0"/>
              <a:t>Have to have an equal number of atoms of each element on both sides.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Equations – pg. 194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Why do we balance chemical equations?</a:t>
            </a:r>
          </a:p>
          <a:p>
            <a:r>
              <a:rPr lang="en-US" sz="3500" dirty="0"/>
              <a:t>In order to show that </a:t>
            </a:r>
            <a:r>
              <a:rPr lang="en-US" sz="3500" b="1" u="sng" dirty="0"/>
              <a:t>mass is conserved </a:t>
            </a:r>
            <a:r>
              <a:rPr lang="en-US" sz="3500" dirty="0"/>
              <a:t>during a reaction, a chemical equation must be balanced.</a:t>
            </a:r>
          </a:p>
          <a:p>
            <a:r>
              <a:rPr lang="en-US" sz="3500" dirty="0"/>
              <a:t>You balance by adding coefficients only.</a:t>
            </a:r>
          </a:p>
          <a:p>
            <a:r>
              <a:rPr lang="en-US" sz="3500" dirty="0"/>
              <a:t>1. Count # of atoms of each element on each side of the equation.</a:t>
            </a:r>
          </a:p>
          <a:p>
            <a:r>
              <a:rPr lang="en-US" sz="3500" dirty="0"/>
              <a:t>2. Change one or more coefficients until the equation is balanced.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can’s and </a:t>
            </a:r>
            <a:r>
              <a:rPr lang="en-US" dirty="0" err="1"/>
              <a:t>cannot’s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change the coefficients in front of the compound.</a:t>
            </a:r>
          </a:p>
          <a:p>
            <a:r>
              <a:rPr lang="en-US" dirty="0"/>
              <a:t>You CANNOT change the subscripts.</a:t>
            </a:r>
          </a:p>
          <a:p>
            <a:r>
              <a:rPr lang="en-US" dirty="0"/>
              <a:t>You CANNOT insert a coefficient in the middle of a compound.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91000"/>
            <a:ext cx="5791200" cy="234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Putnam’s 3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sz="4100" dirty="0"/>
              <a:t>Balance everything except H</a:t>
            </a:r>
            <a:r>
              <a:rPr lang="en-US" sz="4100" baseline="-25000" dirty="0"/>
              <a:t>2</a:t>
            </a:r>
            <a:r>
              <a:rPr lang="en-US" sz="4100" dirty="0"/>
              <a:t>O!</a:t>
            </a:r>
          </a:p>
          <a:p>
            <a:pPr marL="82296" indent="0">
              <a:buNone/>
            </a:pPr>
            <a:r>
              <a:rPr lang="en-US" sz="4100" dirty="0"/>
              <a:t>	Balance H</a:t>
            </a:r>
          </a:p>
          <a:p>
            <a:pPr marL="82296" indent="0">
              <a:buNone/>
            </a:pPr>
            <a:r>
              <a:rPr lang="en-US" sz="4100" dirty="0"/>
              <a:t>	Balance O</a:t>
            </a:r>
          </a:p>
          <a:p>
            <a:pPr marL="82296" indent="0">
              <a:buNone/>
            </a:pPr>
            <a:r>
              <a:rPr lang="en-US" sz="4100" dirty="0"/>
              <a:t>OR…</a:t>
            </a:r>
            <a:br>
              <a:rPr lang="en-US" sz="4100" dirty="0"/>
            </a:br>
            <a:r>
              <a:rPr lang="en-US" sz="4100" dirty="0"/>
              <a:t>1. Balance metals</a:t>
            </a:r>
          </a:p>
          <a:p>
            <a:pPr marL="82296" indent="0">
              <a:buNone/>
            </a:pPr>
            <a:r>
              <a:rPr lang="en-US" sz="4100" dirty="0"/>
              <a:t>2. Balance polyatomic ions</a:t>
            </a:r>
          </a:p>
          <a:p>
            <a:pPr marL="82296" indent="0">
              <a:buNone/>
            </a:pPr>
            <a:r>
              <a:rPr lang="en-US" sz="4100" dirty="0"/>
              <a:t>3. Balance nonmetals</a:t>
            </a:r>
          </a:p>
          <a:p>
            <a:pPr marL="82296" indent="0">
              <a:buNone/>
            </a:pPr>
            <a:r>
              <a:rPr lang="en-US" sz="4100" dirty="0"/>
              <a:t>4. Balance Hydrogen</a:t>
            </a:r>
          </a:p>
          <a:p>
            <a:pPr marL="82296" indent="0">
              <a:buNone/>
            </a:pPr>
            <a:r>
              <a:rPr lang="en-US" sz="4100" dirty="0"/>
              <a:t>5. Balance Oxygen</a:t>
            </a:r>
          </a:p>
          <a:p>
            <a:pPr marL="82296" indent="0">
              <a:buNone/>
            </a:pPr>
            <a:endParaRPr lang="en-US" sz="4100" dirty="0"/>
          </a:p>
          <a:p>
            <a:pPr marL="596646" indent="-514350">
              <a:buAutoNum type="arabicPeriod"/>
            </a:pPr>
            <a:endParaRPr lang="en-US" dirty="0"/>
          </a:p>
          <a:p>
            <a:pPr marL="596646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237504</TotalTime>
  <Words>1996</Words>
  <Application>Microsoft Macintosh PowerPoint</Application>
  <PresentationFormat>On-screen Show (4:3)</PresentationFormat>
  <Paragraphs>265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Gill Sans MT</vt:lpstr>
      <vt:lpstr>Times</vt:lpstr>
      <vt:lpstr>Times New Roman</vt:lpstr>
      <vt:lpstr>Verdana</vt:lpstr>
      <vt:lpstr>Wingdings 2</vt:lpstr>
      <vt:lpstr>Solstice</vt:lpstr>
      <vt:lpstr>Chapter 7 Chemical Reactions Ch 7.1 (pg 192-194):  Describing Reactions Ch 7.2:  Types of Reactions Ch 7.3:  Energy Changes in Reactions Ch 7.4:  Reaction Rates</vt:lpstr>
      <vt:lpstr>Ch. 7.1 Key Vocabulary</vt:lpstr>
      <vt:lpstr>PowerPoint Presentation</vt:lpstr>
      <vt:lpstr>Helpful key terms…</vt:lpstr>
      <vt:lpstr>PowerPoint Presentation</vt:lpstr>
      <vt:lpstr>Conservation of Mass </vt:lpstr>
      <vt:lpstr>Balancing Equations – pg. 194</vt:lpstr>
      <vt:lpstr>Balancing can’s and cannot’s</vt:lpstr>
      <vt:lpstr>Putnam’s 3 Steps:</vt:lpstr>
      <vt:lpstr>PowerPoint Presentation</vt:lpstr>
      <vt:lpstr>PowerPoint Presentation</vt:lpstr>
      <vt:lpstr>PowerPoint Presentation</vt:lpstr>
      <vt:lpstr>Ch 7.2 Types of Reactions</vt:lpstr>
      <vt:lpstr>1.  Synthesis Reactions</vt:lpstr>
      <vt:lpstr>2.  Decomposition Reactions</vt:lpstr>
      <vt:lpstr>3.  Single Displacement Reaction</vt:lpstr>
      <vt:lpstr>4.  Double Displacement</vt:lpstr>
      <vt:lpstr>5.  Combustion</vt:lpstr>
      <vt:lpstr>CFU:  Name that reaction!</vt:lpstr>
      <vt:lpstr>Card Sort Activity</vt:lpstr>
      <vt:lpstr>Diatomic Molecules</vt:lpstr>
      <vt:lpstr>Predict products, Balance eq, and ID Reaction Type</vt:lpstr>
      <vt:lpstr>Examples of Reactions</vt:lpstr>
      <vt:lpstr>Ch 7.:3 Energy Changes in Reactions</vt:lpstr>
      <vt:lpstr>PowerPoint Presentation</vt:lpstr>
      <vt:lpstr>Exergonic vs Endergonic Rxns</vt:lpstr>
      <vt:lpstr> Chemical Reactions and Energy</vt:lpstr>
      <vt:lpstr>Ch. 7.4: Reaction Rates</vt:lpstr>
      <vt:lpstr>Apply to predict!</vt:lpstr>
      <vt:lpstr>Apply to predict, cont.</vt:lpstr>
      <vt:lpstr>Discussion Questions</vt:lpstr>
      <vt:lpstr>Discussion Questions</vt:lpstr>
      <vt:lpstr>Reaction Rates Demos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Notes</dc:title>
  <dc:creator>Malinda Burk</dc:creator>
  <cp:lastModifiedBy>Microsoft Office User</cp:lastModifiedBy>
  <cp:revision>300</cp:revision>
  <cp:lastPrinted>2016-01-15T17:01:43Z</cp:lastPrinted>
  <dcterms:created xsi:type="dcterms:W3CDTF">2013-01-14T13:42:14Z</dcterms:created>
  <dcterms:modified xsi:type="dcterms:W3CDTF">2021-01-21T16:56:05Z</dcterms:modified>
</cp:coreProperties>
</file>