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7" r:id="rId2"/>
    <p:sldId id="258" r:id="rId3"/>
    <p:sldId id="259" r:id="rId4"/>
    <p:sldId id="261" r:id="rId5"/>
    <p:sldId id="278" r:id="rId6"/>
    <p:sldId id="279" r:id="rId7"/>
    <p:sldId id="262" r:id="rId8"/>
    <p:sldId id="274" r:id="rId9"/>
    <p:sldId id="263" r:id="rId10"/>
    <p:sldId id="265" r:id="rId11"/>
    <p:sldId id="264" r:id="rId12"/>
    <p:sldId id="260" r:id="rId13"/>
    <p:sldId id="267" r:id="rId14"/>
    <p:sldId id="268" r:id="rId15"/>
    <p:sldId id="270" r:id="rId16"/>
    <p:sldId id="271" r:id="rId17"/>
    <p:sldId id="269" r:id="rId18"/>
    <p:sldId id="272" r:id="rId19"/>
    <p:sldId id="273"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p:restoredTop sz="83152"/>
  </p:normalViewPr>
  <p:slideViewPr>
    <p:cSldViewPr snapToGrid="0" snapToObjects="1">
      <p:cViewPr varScale="1">
        <p:scale>
          <a:sx n="49" d="100"/>
          <a:sy n="49" d="100"/>
        </p:scale>
        <p:origin x="178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B5DC0-CA82-1B49-A9F3-DEE656B637B6}" type="datetimeFigureOut">
              <a:rPr lang="en-US" smtClean="0"/>
              <a:t>10/17/18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7AAD3-F1F8-5A4E-9912-B7AD6044CA39}" type="slidenum">
              <a:rPr lang="en-US" smtClean="0"/>
              <a:t>‹#›</a:t>
            </a:fld>
            <a:endParaRPr lang="en-US"/>
          </a:p>
        </p:txBody>
      </p:sp>
    </p:spTree>
    <p:extLst>
      <p:ext uri="{BB962C8B-B14F-4D97-AF65-F5344CB8AC3E}">
        <p14:creationId xmlns:p14="http://schemas.microsoft.com/office/powerpoint/2010/main" val="28900611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Matter is made up of tiny particles that</a:t>
            </a:r>
            <a:r>
              <a:rPr lang="en-US" baseline="0" dirty="0" smtClean="0"/>
              <a:t> are in constant motion.</a:t>
            </a:r>
          </a:p>
          <a:p>
            <a:r>
              <a:rPr lang="en-US" baseline="0" dirty="0" smtClean="0"/>
              <a:t>Hot move faster</a:t>
            </a:r>
          </a:p>
          <a:p>
            <a:r>
              <a:rPr lang="en-US" baseline="0" dirty="0" smtClean="0"/>
              <a:t>Cold move slower</a:t>
            </a:r>
            <a:endParaRPr lang="en-US" dirty="0"/>
          </a:p>
        </p:txBody>
      </p:sp>
      <p:sp>
        <p:nvSpPr>
          <p:cNvPr id="4" name="Slide Number Placeholder 3"/>
          <p:cNvSpPr>
            <a:spLocks noGrp="1"/>
          </p:cNvSpPr>
          <p:nvPr>
            <p:ph type="sldNum" sz="quarter" idx="10"/>
          </p:nvPr>
        </p:nvSpPr>
        <p:spPr/>
        <p:txBody>
          <a:bodyPr/>
          <a:lstStyle/>
          <a:p>
            <a:fld id="{A04C9818-4B05-4B7E-877B-5FB8790E4CA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difference in temperature</a:t>
            </a:r>
          </a:p>
          <a:p>
            <a:r>
              <a:rPr lang="en-US" dirty="0" smtClean="0"/>
              <a:t>Hot,</a:t>
            </a:r>
            <a:r>
              <a:rPr lang="en-US" baseline="0" dirty="0" smtClean="0"/>
              <a:t> cold</a:t>
            </a:r>
          </a:p>
          <a:p>
            <a:r>
              <a:rPr lang="en-US" baseline="0" dirty="0" smtClean="0"/>
              <a:t>One way heat flows is by the transfer of energy in collisions.  On average, high-energy particles lose energy, and low-energy particles gain energy in collisions.  </a:t>
            </a:r>
          </a:p>
          <a:p>
            <a:r>
              <a:rPr lang="en-US" baseline="0" dirty="0" smtClean="0"/>
              <a:t>Joules</a:t>
            </a:r>
            <a:endParaRPr lang="en-US" dirty="0"/>
          </a:p>
        </p:txBody>
      </p:sp>
      <p:sp>
        <p:nvSpPr>
          <p:cNvPr id="4" name="Slide Number Placeholder 3"/>
          <p:cNvSpPr>
            <a:spLocks noGrp="1"/>
          </p:cNvSpPr>
          <p:nvPr>
            <p:ph type="sldNum" sz="quarter" idx="10"/>
          </p:nvPr>
        </p:nvSpPr>
        <p:spPr/>
        <p:txBody>
          <a:bodyPr/>
          <a:lstStyle/>
          <a:p>
            <a:fld id="{6597AAD3-F1F8-5A4E-9912-B7AD6044CA39}" type="slidenum">
              <a:rPr lang="en-US" smtClean="0"/>
              <a:t>12</a:t>
            </a:fld>
            <a:endParaRPr lang="en-US"/>
          </a:p>
        </p:txBody>
      </p:sp>
    </p:spTree>
    <p:extLst>
      <p:ext uri="{BB962C8B-B14F-4D97-AF65-F5344CB8AC3E}">
        <p14:creationId xmlns:p14="http://schemas.microsoft.com/office/powerpoint/2010/main" val="2143451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Ocean seems cooler in the summer –</a:t>
            </a:r>
            <a:r>
              <a:rPr lang="en-US" baseline="0" dirty="0" smtClean="0"/>
              <a:t> water has a higher specific heat, so it takes more energy to change the temperature than sand</a:t>
            </a:r>
            <a:endParaRPr lang="en-US" dirty="0" smtClean="0"/>
          </a:p>
          <a:p>
            <a:r>
              <a:rPr lang="en-US" dirty="0" smtClean="0"/>
              <a:t>Water</a:t>
            </a:r>
            <a:r>
              <a:rPr lang="en-US" baseline="0" dirty="0" smtClean="0"/>
              <a:t> is useful as a coolant because it can absorb a lot of heat without changing temperature very much.</a:t>
            </a:r>
            <a:endParaRPr lang="en-US" dirty="0"/>
          </a:p>
        </p:txBody>
      </p:sp>
      <p:sp>
        <p:nvSpPr>
          <p:cNvPr id="4" name="Slide Number Placeholder 3"/>
          <p:cNvSpPr>
            <a:spLocks noGrp="1"/>
          </p:cNvSpPr>
          <p:nvPr>
            <p:ph type="sldNum" sz="quarter" idx="10"/>
          </p:nvPr>
        </p:nvSpPr>
        <p:spPr/>
        <p:txBody>
          <a:bodyPr/>
          <a:lstStyle/>
          <a:p>
            <a:fld id="{6597AAD3-F1F8-5A4E-9912-B7AD6044CA39}" type="slidenum">
              <a:rPr lang="en-US" smtClean="0"/>
              <a:t>14</a:t>
            </a:fld>
            <a:endParaRPr lang="en-US"/>
          </a:p>
        </p:txBody>
      </p:sp>
    </p:spTree>
    <p:extLst>
      <p:ext uri="{BB962C8B-B14F-4D97-AF65-F5344CB8AC3E}">
        <p14:creationId xmlns:p14="http://schemas.microsoft.com/office/powerpoint/2010/main" val="893665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Heat lost</a:t>
            </a:r>
            <a:r>
              <a:rPr lang="en-US" baseline="0" dirty="0" smtClean="0"/>
              <a:t> by the higher temp sample is the heat gained by the lower temp sample (TEMP)</a:t>
            </a:r>
          </a:p>
          <a:p>
            <a:pPr marL="228600" indent="-228600">
              <a:buAutoNum type="arabicPeriod"/>
            </a:pPr>
            <a:r>
              <a:rPr lang="en-US" baseline="0" dirty="0" smtClean="0"/>
              <a:t>Energy of a sample depends not only on its temperature, but also its mass  (MASS)</a:t>
            </a:r>
          </a:p>
          <a:p>
            <a:pPr marL="228600" indent="-228600">
              <a:buAutoNum type="arabicPeriod"/>
            </a:pPr>
            <a:r>
              <a:rPr lang="en-US" baseline="0" dirty="0" smtClean="0"/>
              <a:t>Some types of matter heat up and cool down faster than others (SPECIFIC HEAT)</a:t>
            </a:r>
            <a:endParaRPr lang="en-US" dirty="0"/>
          </a:p>
        </p:txBody>
      </p:sp>
      <p:sp>
        <p:nvSpPr>
          <p:cNvPr id="4" name="Slide Number Placeholder 3"/>
          <p:cNvSpPr>
            <a:spLocks noGrp="1"/>
          </p:cNvSpPr>
          <p:nvPr>
            <p:ph type="sldNum" sz="quarter" idx="10"/>
          </p:nvPr>
        </p:nvSpPr>
        <p:spPr/>
        <p:txBody>
          <a:bodyPr/>
          <a:lstStyle/>
          <a:p>
            <a:fld id="{6597AAD3-F1F8-5A4E-9912-B7AD6044CA39}" type="slidenum">
              <a:rPr lang="en-US" smtClean="0"/>
              <a:t>17</a:t>
            </a:fld>
            <a:endParaRPr lang="en-US"/>
          </a:p>
        </p:txBody>
      </p:sp>
    </p:spTree>
    <p:extLst>
      <p:ext uri="{BB962C8B-B14F-4D97-AF65-F5344CB8AC3E}">
        <p14:creationId xmlns:p14="http://schemas.microsoft.com/office/powerpoint/2010/main" val="1324791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heat lost by the metal equals the heat gained by the water (assuming the calorimeter absorbs none of the heat).</a:t>
            </a:r>
            <a:br>
              <a:rPr lang="en-US" sz="1200" dirty="0" smtClean="0"/>
            </a:br>
            <a:r>
              <a:rPr lang="en-US" sz="1200" dirty="0" smtClean="0"/>
              <a:t>The heat loss of the metal is -</a:t>
            </a:r>
            <a:br>
              <a:rPr lang="en-US" sz="1200" dirty="0" smtClean="0"/>
            </a:br>
            <a:r>
              <a:rPr lang="en-US" sz="1200" dirty="0" smtClean="0"/>
              <a:t>Heat Lost = specific heat x 10.00 g x (78.5 - </a:t>
            </a:r>
            <a:r>
              <a:rPr lang="en-US" sz="1200" dirty="0" err="1" smtClean="0"/>
              <a:t>Tf</a:t>
            </a:r>
            <a:r>
              <a:rPr lang="en-US" sz="1200" dirty="0" smtClean="0"/>
              <a:t>)</a:t>
            </a:r>
            <a:br>
              <a:rPr lang="en-US" sz="1200" dirty="0" smtClean="0"/>
            </a:br>
            <a:r>
              <a:rPr lang="en-US" sz="1200" dirty="0" smtClean="0"/>
              <a:t>The specific heat of water is known to be 4.184 J/g</a:t>
            </a:r>
            <a:r>
              <a:rPr lang="en-US" sz="1200" baseline="0" dirty="0" smtClean="0"/>
              <a:t> C</a:t>
            </a:r>
            <a:r>
              <a:rPr lang="en-US" sz="1200" dirty="0" smtClean="0"/>
              <a:t>.</a:t>
            </a:r>
            <a:br>
              <a:rPr lang="en-US" sz="1200" dirty="0" smtClean="0"/>
            </a:br>
            <a:r>
              <a:rPr lang="en-US" sz="1200" dirty="0" smtClean="0"/>
              <a:t>Heat Gained = 4.184 x 75.00 g x (</a:t>
            </a:r>
            <a:r>
              <a:rPr lang="en-US" sz="1200" dirty="0" err="1" smtClean="0"/>
              <a:t>Tf</a:t>
            </a:r>
            <a:r>
              <a:rPr lang="en-US" sz="1200" dirty="0" smtClean="0"/>
              <a:t> - 25.0)</a:t>
            </a:r>
            <a:br>
              <a:rPr lang="en-US" sz="1200" dirty="0" smtClean="0"/>
            </a:br>
            <a:r>
              <a:rPr lang="en-US" sz="1200" dirty="0" smtClean="0"/>
              <a:t>Since the Heat Lost = the Heat Gained, and the final temperature, </a:t>
            </a:r>
            <a:r>
              <a:rPr lang="en-US" sz="1200" dirty="0" err="1" smtClean="0"/>
              <a:t>Tf</a:t>
            </a:r>
            <a:r>
              <a:rPr lang="en-US" sz="1200" dirty="0" smtClean="0"/>
              <a:t>, can be measured, the only unknown is the specific heat of the metal.</a:t>
            </a:r>
            <a:br>
              <a:rPr lang="en-US" sz="1200" dirty="0" smtClean="0"/>
            </a:br>
            <a:r>
              <a:rPr lang="en-US" sz="1200" dirty="0" smtClean="0"/>
              <a:t>Assume </a:t>
            </a:r>
            <a:r>
              <a:rPr lang="en-US" sz="1200" dirty="0" err="1" smtClean="0"/>
              <a:t>Tf</a:t>
            </a:r>
            <a:r>
              <a:rPr lang="en-US" sz="1200" dirty="0" smtClean="0"/>
              <a:t> = 28.00 </a:t>
            </a:r>
            <a:r>
              <a:rPr lang="en-US" sz="1200" dirty="0" err="1" smtClean="0"/>
              <a:t>deg</a:t>
            </a:r>
            <a:r>
              <a:rPr lang="en-US" sz="1200" dirty="0" smtClean="0"/>
              <a:t/>
            </a:r>
            <a:br>
              <a:rPr lang="en-US" sz="1200" dirty="0" smtClean="0"/>
            </a:br>
            <a:r>
              <a:rPr lang="en-US" sz="1200" dirty="0" smtClean="0"/>
              <a:t>specific heat x 10.00 x 50.5 = 4.184 x 75.00 x 3.00</a:t>
            </a:r>
            <a:br>
              <a:rPr lang="en-US" sz="1200" dirty="0" smtClean="0"/>
            </a:br>
            <a:r>
              <a:rPr lang="en-US" sz="1200" dirty="0" smtClean="0"/>
              <a:t>specific heat = 0.445 J/g</a:t>
            </a:r>
            <a:r>
              <a:rPr lang="en-US" sz="1200" baseline="0" dirty="0" smtClean="0"/>
              <a:t> C</a:t>
            </a:r>
            <a:endParaRPr lang="en-US" dirty="0"/>
          </a:p>
        </p:txBody>
      </p:sp>
      <p:sp>
        <p:nvSpPr>
          <p:cNvPr id="4" name="Slide Number Placeholder 3"/>
          <p:cNvSpPr>
            <a:spLocks noGrp="1"/>
          </p:cNvSpPr>
          <p:nvPr>
            <p:ph type="sldNum" sz="quarter" idx="10"/>
          </p:nvPr>
        </p:nvSpPr>
        <p:spPr/>
        <p:txBody>
          <a:bodyPr/>
          <a:lstStyle/>
          <a:p>
            <a:fld id="{6597AAD3-F1F8-5A4E-9912-B7AD6044CA39}" type="slidenum">
              <a:rPr lang="en-US" smtClean="0"/>
              <a:t>18</a:t>
            </a:fld>
            <a:endParaRPr lang="en-US"/>
          </a:p>
        </p:txBody>
      </p:sp>
    </p:spTree>
    <p:extLst>
      <p:ext uri="{BB962C8B-B14F-4D97-AF65-F5344CB8AC3E}">
        <p14:creationId xmlns:p14="http://schemas.microsoft.com/office/powerpoint/2010/main" val="730522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of metal = 0.445 J/g C</a:t>
            </a:r>
            <a:endParaRPr lang="en-US" dirty="0"/>
          </a:p>
        </p:txBody>
      </p:sp>
      <p:sp>
        <p:nvSpPr>
          <p:cNvPr id="4" name="Slide Number Placeholder 3"/>
          <p:cNvSpPr>
            <a:spLocks noGrp="1"/>
          </p:cNvSpPr>
          <p:nvPr>
            <p:ph type="sldNum" sz="quarter" idx="10"/>
          </p:nvPr>
        </p:nvSpPr>
        <p:spPr/>
        <p:txBody>
          <a:bodyPr/>
          <a:lstStyle/>
          <a:p>
            <a:fld id="{6597AAD3-F1F8-5A4E-9912-B7AD6044CA39}" type="slidenum">
              <a:rPr lang="en-US" smtClean="0"/>
              <a:t>19</a:t>
            </a:fld>
            <a:endParaRPr lang="en-US"/>
          </a:p>
        </p:txBody>
      </p:sp>
    </p:spTree>
    <p:extLst>
      <p:ext uri="{BB962C8B-B14F-4D97-AF65-F5344CB8AC3E}">
        <p14:creationId xmlns:p14="http://schemas.microsoft.com/office/powerpoint/2010/main" val="3487520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Heat lost</a:t>
            </a:r>
            <a:r>
              <a:rPr lang="en-US" baseline="0" dirty="0" smtClean="0"/>
              <a:t> by the higher temp sample is the heat gained by the lower temp sample (TEMP)</a:t>
            </a:r>
          </a:p>
          <a:p>
            <a:pPr marL="228600" indent="-228600">
              <a:buAutoNum type="arabicPeriod"/>
            </a:pPr>
            <a:r>
              <a:rPr lang="en-US" baseline="0" dirty="0" smtClean="0"/>
              <a:t>Energy of a sample depends not only on its temperature, but also its mass  (MASS)</a:t>
            </a:r>
          </a:p>
          <a:p>
            <a:pPr marL="228600" indent="-228600">
              <a:buAutoNum type="arabicPeriod"/>
            </a:pPr>
            <a:r>
              <a:rPr lang="en-US" baseline="0" dirty="0" smtClean="0"/>
              <a:t>Some types of matter heat up and cool down faster than others (SPECIFIC HEAT)</a:t>
            </a:r>
            <a:endParaRPr lang="en-US" dirty="0"/>
          </a:p>
        </p:txBody>
      </p:sp>
      <p:sp>
        <p:nvSpPr>
          <p:cNvPr id="4" name="Slide Number Placeholder 3"/>
          <p:cNvSpPr>
            <a:spLocks noGrp="1"/>
          </p:cNvSpPr>
          <p:nvPr>
            <p:ph type="sldNum" sz="quarter" idx="10"/>
          </p:nvPr>
        </p:nvSpPr>
        <p:spPr/>
        <p:txBody>
          <a:bodyPr/>
          <a:lstStyle/>
          <a:p>
            <a:fld id="{6597AAD3-F1F8-5A4E-9912-B7AD6044CA39}" type="slidenum">
              <a:rPr lang="en-US" smtClean="0"/>
              <a:t>2</a:t>
            </a:fld>
            <a:endParaRPr lang="en-US"/>
          </a:p>
        </p:txBody>
      </p:sp>
    </p:spTree>
    <p:extLst>
      <p:ext uri="{BB962C8B-B14F-4D97-AF65-F5344CB8AC3E}">
        <p14:creationId xmlns:p14="http://schemas.microsoft.com/office/powerpoint/2010/main" val="1324791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 =</a:t>
            </a:r>
            <a:r>
              <a:rPr lang="en-US" baseline="0" dirty="0" smtClean="0"/>
              <a:t> KE + PE (large scale) Units - Joules</a:t>
            </a:r>
          </a:p>
          <a:p>
            <a:r>
              <a:rPr lang="en-US" baseline="0" dirty="0" smtClean="0"/>
              <a:t>Thermal E = KE + PE (molecular scale) Units - Joules</a:t>
            </a:r>
            <a:endParaRPr lang="en-US" dirty="0"/>
          </a:p>
        </p:txBody>
      </p:sp>
      <p:sp>
        <p:nvSpPr>
          <p:cNvPr id="4" name="Slide Number Placeholder 3"/>
          <p:cNvSpPr>
            <a:spLocks noGrp="1"/>
          </p:cNvSpPr>
          <p:nvPr>
            <p:ph type="sldNum" sz="quarter" idx="10"/>
          </p:nvPr>
        </p:nvSpPr>
        <p:spPr/>
        <p:txBody>
          <a:bodyPr/>
          <a:lstStyle/>
          <a:p>
            <a:fld id="{6597AAD3-F1F8-5A4E-9912-B7AD6044CA39}" type="slidenum">
              <a:rPr lang="en-US" smtClean="0"/>
              <a:t>3</a:t>
            </a:fld>
            <a:endParaRPr lang="en-US"/>
          </a:p>
        </p:txBody>
      </p:sp>
    </p:spTree>
    <p:extLst>
      <p:ext uri="{BB962C8B-B14F-4D97-AF65-F5344CB8AC3E}">
        <p14:creationId xmlns:p14="http://schemas.microsoft.com/office/powerpoint/2010/main" val="788583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Low temps </a:t>
            </a:r>
            <a:r>
              <a:rPr lang="en-US" dirty="0" smtClean="0">
                <a:sym typeface="Wingdings"/>
              </a:rPr>
              <a:t> slower</a:t>
            </a:r>
          </a:p>
          <a:p>
            <a:r>
              <a:rPr lang="en-US" dirty="0" smtClean="0">
                <a:sym typeface="Wingdings"/>
              </a:rPr>
              <a:t>High temps</a:t>
            </a:r>
            <a:r>
              <a:rPr lang="en-US" baseline="0" dirty="0" smtClean="0">
                <a:sym typeface="Wingdings"/>
              </a:rPr>
              <a:t>   faster</a:t>
            </a:r>
          </a:p>
          <a:p>
            <a:r>
              <a:rPr lang="en-US" baseline="0" dirty="0" smtClean="0">
                <a:sym typeface="Wingdings"/>
              </a:rPr>
              <a:t>Celsius, Fahrenheit, SI unit is Kelvin (absolute zero)</a:t>
            </a:r>
            <a:endParaRPr lang="en-US" dirty="0"/>
          </a:p>
        </p:txBody>
      </p:sp>
      <p:sp>
        <p:nvSpPr>
          <p:cNvPr id="4" name="Slide Number Placeholder 3"/>
          <p:cNvSpPr>
            <a:spLocks noGrp="1"/>
          </p:cNvSpPr>
          <p:nvPr>
            <p:ph type="sldNum" sz="quarter" idx="10"/>
          </p:nvPr>
        </p:nvSpPr>
        <p:spPr/>
        <p:txBody>
          <a:bodyPr/>
          <a:lstStyle/>
          <a:p>
            <a:fld id="{A04C9818-4B05-4B7E-877B-5FB8790E4CA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 phase change here with the potential energy </a:t>
            </a:r>
            <a:endParaRPr lang="en-US" dirty="0"/>
          </a:p>
        </p:txBody>
      </p:sp>
      <p:sp>
        <p:nvSpPr>
          <p:cNvPr id="4" name="Slide Number Placeholder 3"/>
          <p:cNvSpPr>
            <a:spLocks noGrp="1"/>
          </p:cNvSpPr>
          <p:nvPr>
            <p:ph type="sldNum" sz="quarter" idx="10"/>
          </p:nvPr>
        </p:nvSpPr>
        <p:spPr/>
        <p:txBody>
          <a:bodyPr/>
          <a:lstStyle/>
          <a:p>
            <a:fld id="{6597AAD3-F1F8-5A4E-9912-B7AD6044CA39}" type="slidenum">
              <a:rPr lang="en-US" smtClean="0"/>
              <a:t>7</a:t>
            </a:fld>
            <a:endParaRPr lang="en-US"/>
          </a:p>
        </p:txBody>
      </p:sp>
    </p:spTree>
    <p:extLst>
      <p:ext uri="{BB962C8B-B14F-4D97-AF65-F5344CB8AC3E}">
        <p14:creationId xmlns:p14="http://schemas.microsoft.com/office/powerpoint/2010/main" val="3515772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C9818-4B05-4B7E-877B-5FB8790E4CA6}" type="slidenum">
              <a:rPr lang="en-US" smtClean="0"/>
              <a:pPr/>
              <a:t>8</a:t>
            </a:fld>
            <a:endParaRPr lang="en-US"/>
          </a:p>
        </p:txBody>
      </p:sp>
    </p:spTree>
    <p:extLst>
      <p:ext uri="{BB962C8B-B14F-4D97-AF65-F5344CB8AC3E}">
        <p14:creationId xmlns:p14="http://schemas.microsoft.com/office/powerpoint/2010/main" val="3131121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Teapot full of tea </a:t>
            </a:r>
            <a:r>
              <a:rPr lang="en-US" dirty="0" smtClean="0">
                <a:sym typeface="Wingdings"/>
              </a:rPr>
              <a:t> MASS wins</a:t>
            </a:r>
          </a:p>
          <a:p>
            <a:pPr marL="228600" indent="-228600">
              <a:buAutoNum type="arabicPeriod"/>
            </a:pPr>
            <a:r>
              <a:rPr lang="en-US" dirty="0" smtClean="0">
                <a:sym typeface="Wingdings"/>
              </a:rPr>
              <a:t>Cup of hot tea  TEMP wins</a:t>
            </a:r>
          </a:p>
          <a:p>
            <a:pPr marL="228600" indent="-228600">
              <a:buAutoNum type="arabicPeriod"/>
            </a:pPr>
            <a:r>
              <a:rPr lang="en-US" dirty="0" smtClean="0">
                <a:sym typeface="Wingdings"/>
              </a:rPr>
              <a:t>Large pitcher of lemonade  the tea particles are only moving slightly faster, and the lemonade</a:t>
            </a:r>
            <a:r>
              <a:rPr lang="en-US" baseline="0" dirty="0" smtClean="0">
                <a:sym typeface="Wingdings"/>
              </a:rPr>
              <a:t> has many more particles than the tea, so the MASS wins in this case…</a:t>
            </a:r>
            <a:endParaRPr lang="en-US" dirty="0"/>
          </a:p>
        </p:txBody>
      </p:sp>
      <p:sp>
        <p:nvSpPr>
          <p:cNvPr id="4" name="Slide Number Placeholder 3"/>
          <p:cNvSpPr>
            <a:spLocks noGrp="1"/>
          </p:cNvSpPr>
          <p:nvPr>
            <p:ph type="sldNum" sz="quarter" idx="10"/>
          </p:nvPr>
        </p:nvSpPr>
        <p:spPr/>
        <p:txBody>
          <a:bodyPr/>
          <a:lstStyle/>
          <a:p>
            <a:fld id="{6597AAD3-F1F8-5A4E-9912-B7AD6044CA39}" type="slidenum">
              <a:rPr lang="en-US" smtClean="0"/>
              <a:t>9</a:t>
            </a:fld>
            <a:endParaRPr lang="en-US"/>
          </a:p>
        </p:txBody>
      </p:sp>
    </p:spTree>
    <p:extLst>
      <p:ext uri="{BB962C8B-B14F-4D97-AF65-F5344CB8AC3E}">
        <p14:creationId xmlns:p14="http://schemas.microsoft.com/office/powerpoint/2010/main" val="2755127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4C9818-4B05-4B7E-877B-5FB8790E4CA6}"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4C9818-4B05-4B7E-877B-5FB8790E4CA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3BD81A-22F8-964F-B2EE-9BA9C1D31D2D}" type="datetimeFigureOut">
              <a:rPr lang="en-US" smtClean="0"/>
              <a:t>10/17/18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73BA-98AF-9A44-8710-39B5FDC289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BD81A-22F8-964F-B2EE-9BA9C1D31D2D}" type="datetimeFigureOut">
              <a:rPr lang="en-US" smtClean="0"/>
              <a:t>10/17/18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73BA-98AF-9A44-8710-39B5FDC289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BD81A-22F8-964F-B2EE-9BA9C1D31D2D}" type="datetimeFigureOut">
              <a:rPr lang="en-US" smtClean="0"/>
              <a:t>10/17/18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73BA-98AF-9A44-8710-39B5FDC289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BD81A-22F8-964F-B2EE-9BA9C1D31D2D}" type="datetimeFigureOut">
              <a:rPr lang="en-US" smtClean="0"/>
              <a:t>10/17/18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73BA-98AF-9A44-8710-39B5FDC289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BD81A-22F8-964F-B2EE-9BA9C1D31D2D}" type="datetimeFigureOut">
              <a:rPr lang="en-US" smtClean="0"/>
              <a:t>10/17/18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73BA-98AF-9A44-8710-39B5FDC289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3BD81A-22F8-964F-B2EE-9BA9C1D31D2D}" type="datetimeFigureOut">
              <a:rPr lang="en-US" smtClean="0"/>
              <a:t>10/17/18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873BA-98AF-9A44-8710-39B5FDC289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3BD81A-22F8-964F-B2EE-9BA9C1D31D2D}" type="datetimeFigureOut">
              <a:rPr lang="en-US" smtClean="0"/>
              <a:t>10/17/18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8873BA-98AF-9A44-8710-39B5FDC289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3BD81A-22F8-964F-B2EE-9BA9C1D31D2D}" type="datetimeFigureOut">
              <a:rPr lang="en-US" smtClean="0"/>
              <a:t>10/17/18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8873BA-98AF-9A44-8710-39B5FDC289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BD81A-22F8-964F-B2EE-9BA9C1D31D2D}" type="datetimeFigureOut">
              <a:rPr lang="en-US" smtClean="0"/>
              <a:t>10/17/18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8873BA-98AF-9A44-8710-39B5FDC289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BD81A-22F8-964F-B2EE-9BA9C1D31D2D}" type="datetimeFigureOut">
              <a:rPr lang="en-US" smtClean="0"/>
              <a:t>10/17/18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873BA-98AF-9A44-8710-39B5FDC2895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F3BD81A-22F8-964F-B2EE-9BA9C1D31D2D}" type="datetimeFigureOut">
              <a:rPr lang="en-US" smtClean="0"/>
              <a:t>10/17/18</a:t>
            </a:fld>
            <a:endParaRPr lang="en-US"/>
          </a:p>
        </p:txBody>
      </p:sp>
      <p:sp>
        <p:nvSpPr>
          <p:cNvPr id="9" name="Slide Number Placeholder 8"/>
          <p:cNvSpPr>
            <a:spLocks noGrp="1"/>
          </p:cNvSpPr>
          <p:nvPr>
            <p:ph type="sldNum" sz="quarter" idx="11"/>
          </p:nvPr>
        </p:nvSpPr>
        <p:spPr/>
        <p:txBody>
          <a:bodyPr/>
          <a:lstStyle/>
          <a:p>
            <a:fld id="{C18873BA-98AF-9A44-8710-39B5FDC2895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18873BA-98AF-9A44-8710-39B5FDC2895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F3BD81A-22F8-964F-B2EE-9BA9C1D31D2D}" type="datetimeFigureOut">
              <a:rPr lang="en-US" smtClean="0"/>
              <a:t>10/17/18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oceanservice.noaa.gov/education/pd/oceans_weather_climate/media/specific_heat.sw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2.xml"/><Relationship Id="rId3" Type="http://schemas.openxmlformats.org/officeDocument/2006/relationships/slide" Target="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 Id="rId3"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Thermal Energy and Matter</a:t>
            </a:r>
            <a:endParaRPr lang="en-US" dirty="0"/>
          </a:p>
        </p:txBody>
      </p:sp>
      <p:sp>
        <p:nvSpPr>
          <p:cNvPr id="3" name="Subtitle 2"/>
          <p:cNvSpPr>
            <a:spLocks noGrp="1"/>
          </p:cNvSpPr>
          <p:nvPr>
            <p:ph type="subTitle" idx="1"/>
          </p:nvPr>
        </p:nvSpPr>
        <p:spPr/>
        <p:txBody>
          <a:bodyPr>
            <a:normAutofit/>
          </a:bodyPr>
          <a:lstStyle/>
          <a:p>
            <a:r>
              <a:rPr lang="en-US" sz="3200" dirty="0" smtClean="0"/>
              <a:t>Chapter 16.1</a:t>
            </a:r>
            <a:endParaRPr lang="en-US" sz="3200" dirty="0"/>
          </a:p>
        </p:txBody>
      </p:sp>
    </p:spTree>
    <p:extLst>
      <p:ext uri="{BB962C8B-B14F-4D97-AF65-F5344CB8AC3E}">
        <p14:creationId xmlns:p14="http://schemas.microsoft.com/office/powerpoint/2010/main" val="2079385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Energy and Mass</a:t>
            </a:r>
            <a:endParaRPr lang="en-US" dirty="0"/>
          </a:p>
        </p:txBody>
      </p:sp>
      <p:sp>
        <p:nvSpPr>
          <p:cNvPr id="3" name="Content Placeholder 2"/>
          <p:cNvSpPr>
            <a:spLocks noGrp="1"/>
          </p:cNvSpPr>
          <p:nvPr>
            <p:ph idx="1"/>
          </p:nvPr>
        </p:nvSpPr>
        <p:spPr>
          <a:xfrm>
            <a:off x="762000" y="3787398"/>
            <a:ext cx="7467600" cy="2279860"/>
          </a:xfrm>
        </p:spPr>
        <p:txBody>
          <a:bodyPr>
            <a:normAutofit/>
          </a:bodyPr>
          <a:lstStyle/>
          <a:p>
            <a:r>
              <a:rPr lang="en-US" sz="3200" dirty="0" smtClean="0"/>
              <a:t>↑ mass = ↑ KE </a:t>
            </a:r>
          </a:p>
          <a:p>
            <a:r>
              <a:rPr lang="en-US" sz="3200" dirty="0" smtClean="0"/>
              <a:t>↑ KE = ↑ Thermal Energy </a:t>
            </a:r>
          </a:p>
          <a:p>
            <a:r>
              <a:rPr lang="en-US" sz="3200" dirty="0" smtClean="0"/>
              <a:t>So: </a:t>
            </a:r>
            <a:r>
              <a:rPr lang="en-US" sz="3200" dirty="0"/>
              <a:t>↑ mass = ↑ Thermal Energy </a:t>
            </a:r>
            <a:endParaRPr lang="en-US" sz="3200" dirty="0" smtClean="0"/>
          </a:p>
          <a:p>
            <a:endParaRPr lang="en-US" dirty="0"/>
          </a:p>
        </p:txBody>
      </p:sp>
      <p:sp>
        <p:nvSpPr>
          <p:cNvPr id="4" name="Can 3"/>
          <p:cNvSpPr/>
          <p:nvPr/>
        </p:nvSpPr>
        <p:spPr>
          <a:xfrm>
            <a:off x="1676400" y="1905000"/>
            <a:ext cx="1371600" cy="1524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n 4"/>
          <p:cNvSpPr/>
          <p:nvPr/>
        </p:nvSpPr>
        <p:spPr>
          <a:xfrm>
            <a:off x="5715000" y="1417637"/>
            <a:ext cx="1371600" cy="302698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6900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87" y="256852"/>
            <a:ext cx="7467600" cy="1143000"/>
          </a:xfrm>
        </p:spPr>
        <p:txBody>
          <a:bodyPr>
            <a:normAutofit fontScale="90000"/>
          </a:bodyPr>
          <a:lstStyle/>
          <a:p>
            <a:r>
              <a:rPr lang="en-US" dirty="0" smtClean="0"/>
              <a:t>Thermal Energy and Temperature</a:t>
            </a:r>
            <a:endParaRPr lang="en-US" dirty="0"/>
          </a:p>
        </p:txBody>
      </p:sp>
      <p:sp>
        <p:nvSpPr>
          <p:cNvPr id="3" name="Content Placeholder 2"/>
          <p:cNvSpPr>
            <a:spLocks noGrp="1"/>
          </p:cNvSpPr>
          <p:nvPr>
            <p:ph idx="1"/>
          </p:nvPr>
        </p:nvSpPr>
        <p:spPr>
          <a:xfrm>
            <a:off x="342287" y="1600200"/>
            <a:ext cx="8078426" cy="4526280"/>
          </a:xfrm>
        </p:spPr>
        <p:txBody>
          <a:bodyPr>
            <a:normAutofit/>
          </a:bodyPr>
          <a:lstStyle/>
          <a:p>
            <a:r>
              <a:rPr lang="en-US" sz="3600" dirty="0" smtClean="0"/>
              <a:t>↑ Temperature = ↑ KE </a:t>
            </a:r>
          </a:p>
          <a:p>
            <a:r>
              <a:rPr lang="en-US" sz="3600" dirty="0" smtClean="0"/>
              <a:t>↑ KE = ↑ Thermal Energy </a:t>
            </a:r>
          </a:p>
          <a:p>
            <a:r>
              <a:rPr lang="en-US" sz="3600" dirty="0" smtClean="0"/>
              <a:t>So: ↑ Temperature = ↑ Thermal Energy</a:t>
            </a:r>
            <a:br>
              <a:rPr lang="en-US" sz="3600" dirty="0" smtClean="0"/>
            </a:br>
            <a:r>
              <a:rPr lang="en-US" sz="3600" dirty="0" smtClean="0"/>
              <a:t> </a:t>
            </a:r>
          </a:p>
          <a:p>
            <a:r>
              <a:rPr lang="en-US" sz="3600" dirty="0" smtClean="0"/>
              <a:t>PE will stay the same until it changes state…</a:t>
            </a:r>
          </a:p>
          <a:p>
            <a:endParaRPr lang="en-US" dirty="0"/>
          </a:p>
        </p:txBody>
      </p:sp>
    </p:spTree>
    <p:extLst>
      <p:ext uri="{BB962C8B-B14F-4D97-AF65-F5344CB8AC3E}">
        <p14:creationId xmlns:p14="http://schemas.microsoft.com/office/powerpoint/2010/main" val="3248282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sz="2800" dirty="0" smtClean="0"/>
              <a:t>Heat is the transfer of thermal energy from one object to another because of…</a:t>
            </a:r>
          </a:p>
          <a:p>
            <a:pPr marL="114300" indent="0">
              <a:buNone/>
            </a:pPr>
            <a:endParaRPr lang="en-US" sz="2800" dirty="0"/>
          </a:p>
          <a:p>
            <a:pPr marL="114300" indent="0">
              <a:buNone/>
            </a:pPr>
            <a:r>
              <a:rPr lang="en-US" sz="2800" dirty="0" smtClean="0"/>
              <a:t>Heat flows spontaneously from _____ objects to _____ objects.</a:t>
            </a:r>
          </a:p>
          <a:p>
            <a:pPr marL="114300" indent="0">
              <a:buNone/>
            </a:pPr>
            <a:endParaRPr lang="en-US" sz="2800" dirty="0"/>
          </a:p>
          <a:p>
            <a:pPr marL="114300" indent="0">
              <a:buNone/>
            </a:pPr>
            <a:r>
              <a:rPr lang="en-US" sz="2800" dirty="0" smtClean="0"/>
              <a:t>Why does heat flow the way it does?</a:t>
            </a:r>
          </a:p>
          <a:p>
            <a:pPr marL="114300" indent="0">
              <a:buNone/>
            </a:pPr>
            <a:r>
              <a:rPr lang="en-US" sz="2800" dirty="0" smtClean="0"/>
              <a:t>Explain the heat transfer holding an ice cube in your hand.</a:t>
            </a:r>
            <a:endParaRPr lang="en-US" sz="2800" dirty="0"/>
          </a:p>
          <a:p>
            <a:pPr marL="114300" indent="0">
              <a:buNone/>
            </a:pPr>
            <a:r>
              <a:rPr lang="en-US" sz="2800" dirty="0" smtClean="0"/>
              <a:t>		Heat is measured in what units?</a:t>
            </a:r>
          </a:p>
          <a:p>
            <a:pPr marL="114300" indent="0">
              <a:buNone/>
            </a:pPr>
            <a:endParaRPr lang="en-US" sz="2800" dirty="0"/>
          </a:p>
          <a:p>
            <a:pPr marL="114300" indent="0">
              <a:buNone/>
            </a:pPr>
            <a:endParaRPr lang="en-US" sz="2800" dirty="0"/>
          </a:p>
          <a:p>
            <a:pPr marL="114300" indent="0">
              <a:buNone/>
            </a:pPr>
            <a:endParaRPr lang="en-US" sz="2800" dirty="0"/>
          </a:p>
        </p:txBody>
      </p:sp>
    </p:spTree>
    <p:extLst>
      <p:ext uri="{BB962C8B-B14F-4D97-AF65-F5344CB8AC3E}">
        <p14:creationId xmlns:p14="http://schemas.microsoft.com/office/powerpoint/2010/main" val="2245623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9144000" cy="1143000"/>
          </a:xfrm>
        </p:spPr>
        <p:txBody>
          <a:bodyPr/>
          <a:lstStyle/>
          <a:p>
            <a:r>
              <a:rPr lang="en-US" sz="4200" dirty="0" smtClean="0"/>
              <a:t>Calculating Change in Thermal Energy </a:t>
            </a:r>
            <a:endParaRPr lang="en-US" sz="4200" dirty="0"/>
          </a:p>
        </p:txBody>
      </p:sp>
      <p:sp>
        <p:nvSpPr>
          <p:cNvPr id="3" name="Content Placeholder 2"/>
          <p:cNvSpPr>
            <a:spLocks noGrp="1"/>
          </p:cNvSpPr>
          <p:nvPr>
            <p:ph idx="1"/>
          </p:nvPr>
        </p:nvSpPr>
        <p:spPr/>
        <p:txBody>
          <a:bodyPr/>
          <a:lstStyle/>
          <a:p>
            <a:r>
              <a:rPr lang="en-US" sz="2800" dirty="0" smtClean="0"/>
              <a:t>Q = m </a:t>
            </a:r>
            <a:r>
              <a:rPr lang="en-US" sz="2800" dirty="0"/>
              <a:t>x ΔT x </a:t>
            </a:r>
            <a:r>
              <a:rPr lang="en-US" sz="2800" dirty="0" smtClean="0"/>
              <a:t>C</a:t>
            </a:r>
            <a:br>
              <a:rPr lang="en-US" sz="2800" dirty="0" smtClean="0"/>
            </a:br>
            <a:endParaRPr lang="en-US" sz="2800" dirty="0" smtClean="0"/>
          </a:p>
          <a:p>
            <a:r>
              <a:rPr lang="en-US" sz="2800" dirty="0" smtClean="0"/>
              <a:t>The heat (Q) absorbed by a material equals the product of the mass (m), the specific heat (C), and the change in temperature (ΔT).</a:t>
            </a:r>
            <a:br>
              <a:rPr lang="en-US" sz="2800" dirty="0" smtClean="0"/>
            </a:br>
            <a:endParaRPr lang="en-US" sz="2800" dirty="0" smtClean="0"/>
          </a:p>
          <a:p>
            <a:r>
              <a:rPr lang="en-US" sz="2800" dirty="0" smtClean="0"/>
              <a:t>Remember that ΔT = Final Temp – Initial Temp</a:t>
            </a:r>
          </a:p>
          <a:p>
            <a:endParaRPr lang="en-US" sz="2800" dirty="0"/>
          </a:p>
          <a:p>
            <a:r>
              <a:rPr lang="en-US" sz="2800" dirty="0"/>
              <a:t>↑ heat = </a:t>
            </a:r>
            <a:r>
              <a:rPr lang="en-US" sz="2800" dirty="0" err="1"/>
              <a:t>T</a:t>
            </a:r>
            <a:r>
              <a:rPr lang="en-US" sz="2800" baseline="-25000" dirty="0" err="1"/>
              <a:t>final</a:t>
            </a:r>
            <a:r>
              <a:rPr lang="en-US" sz="2800" dirty="0"/>
              <a:t> &gt; </a:t>
            </a:r>
            <a:r>
              <a:rPr lang="en-US" sz="2800" dirty="0" err="1"/>
              <a:t>T</a:t>
            </a:r>
            <a:r>
              <a:rPr lang="en-US" sz="2800" baseline="-25000" dirty="0" err="1"/>
              <a:t>initial</a:t>
            </a:r>
            <a:r>
              <a:rPr lang="en-US" sz="2800" dirty="0"/>
              <a:t> and +Q </a:t>
            </a:r>
          </a:p>
          <a:p>
            <a:r>
              <a:rPr lang="en-US" sz="2800" dirty="0">
                <a:latin typeface="Bookman Old Style"/>
              </a:rPr>
              <a:t>↓ </a:t>
            </a:r>
            <a:r>
              <a:rPr lang="en-US" sz="2800" dirty="0"/>
              <a:t>heat = </a:t>
            </a:r>
            <a:r>
              <a:rPr lang="en-US" sz="2800" dirty="0" err="1"/>
              <a:t>T</a:t>
            </a:r>
            <a:r>
              <a:rPr lang="en-US" sz="2800" baseline="-25000" dirty="0" err="1"/>
              <a:t>final</a:t>
            </a:r>
            <a:r>
              <a:rPr lang="en-US" sz="2800" dirty="0"/>
              <a:t> &lt; </a:t>
            </a:r>
            <a:r>
              <a:rPr lang="en-US" sz="2800" dirty="0" err="1"/>
              <a:t>T</a:t>
            </a:r>
            <a:r>
              <a:rPr lang="en-US" sz="2800" baseline="-25000" dirty="0" err="1"/>
              <a:t>initial</a:t>
            </a:r>
            <a:r>
              <a:rPr lang="en-US" sz="2800" dirty="0"/>
              <a:t> and -Q </a:t>
            </a:r>
          </a:p>
          <a:p>
            <a:pPr marL="114300" indent="0">
              <a:buNone/>
            </a:pPr>
            <a:endParaRPr lang="en-US" sz="2800" dirty="0" smtClean="0"/>
          </a:p>
          <a:p>
            <a:endParaRPr lang="en-US" sz="2800" dirty="0"/>
          </a:p>
          <a:p>
            <a:endParaRPr lang="en-US" dirty="0"/>
          </a:p>
        </p:txBody>
      </p:sp>
    </p:spTree>
    <p:extLst>
      <p:ext uri="{BB962C8B-B14F-4D97-AF65-F5344CB8AC3E}">
        <p14:creationId xmlns:p14="http://schemas.microsoft.com/office/powerpoint/2010/main" val="546941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Specific Heat?  C?</a:t>
            </a:r>
            <a:endParaRPr lang="en-US" dirty="0"/>
          </a:p>
        </p:txBody>
      </p:sp>
      <p:sp>
        <p:nvSpPr>
          <p:cNvPr id="3" name="Content Placeholder 2"/>
          <p:cNvSpPr>
            <a:spLocks noGrp="1"/>
          </p:cNvSpPr>
          <p:nvPr>
            <p:ph idx="1"/>
          </p:nvPr>
        </p:nvSpPr>
        <p:spPr>
          <a:xfrm>
            <a:off x="164651" y="1417638"/>
            <a:ext cx="8420712" cy="4983162"/>
          </a:xfrm>
        </p:spPr>
        <p:txBody>
          <a:bodyPr>
            <a:normAutofit lnSpcReduction="10000"/>
          </a:bodyPr>
          <a:lstStyle/>
          <a:p>
            <a:r>
              <a:rPr lang="en-US" sz="2800" dirty="0"/>
              <a:t>The amount of heat that is needed to raise the temperature of 1 kg of material by 1˚C or 1 K. </a:t>
            </a:r>
          </a:p>
          <a:p>
            <a:r>
              <a:rPr lang="en-US" sz="2800" dirty="0"/>
              <a:t>Unit = J/(kg K) Joules/kilogram kelvin </a:t>
            </a:r>
          </a:p>
          <a:p>
            <a:r>
              <a:rPr lang="en-US" sz="2800" dirty="0"/>
              <a:t>Water has the highest specific heat of other common materials. </a:t>
            </a:r>
          </a:p>
          <a:p>
            <a:r>
              <a:rPr lang="en-US" sz="2800" dirty="0" smtClean="0"/>
              <a:t>Which seems cooler in the summer:  the ocean or the sand? </a:t>
            </a:r>
            <a:r>
              <a:rPr lang="en-US" sz="2800" dirty="0"/>
              <a:t>See </a:t>
            </a:r>
            <a:r>
              <a:rPr lang="en-US" sz="2800" dirty="0" smtClean="0"/>
              <a:t>pg. 476</a:t>
            </a:r>
          </a:p>
          <a:p>
            <a:r>
              <a:rPr lang="en-US" sz="2800" dirty="0" smtClean="0"/>
              <a:t>Why don’t coastal </a:t>
            </a:r>
            <a:r>
              <a:rPr lang="en-US" sz="2800" smtClean="0"/>
              <a:t>temperatures vary much </a:t>
            </a:r>
            <a:r>
              <a:rPr lang="en-US" sz="2800" dirty="0" smtClean="0"/>
              <a:t>year-round?</a:t>
            </a:r>
            <a:endParaRPr lang="en-US" sz="2800" dirty="0"/>
          </a:p>
          <a:p>
            <a:r>
              <a:rPr lang="en-US" sz="2800" dirty="0" smtClean="0"/>
              <a:t>Why is water useful </a:t>
            </a:r>
            <a:r>
              <a:rPr lang="en-US" sz="2800" dirty="0"/>
              <a:t>as a </a:t>
            </a:r>
            <a:r>
              <a:rPr lang="en-US" sz="2800" dirty="0" smtClean="0"/>
              <a:t>coolant?</a:t>
            </a:r>
          </a:p>
          <a:p>
            <a:r>
              <a:rPr lang="en-US" sz="2800" dirty="0" smtClean="0">
                <a:hlinkClick r:id="rId3"/>
              </a:rPr>
              <a:t>Land </a:t>
            </a:r>
            <a:r>
              <a:rPr lang="en-US" sz="2800" dirty="0">
                <a:hlinkClick r:id="rId3"/>
              </a:rPr>
              <a:t>vs </a:t>
            </a:r>
            <a:r>
              <a:rPr lang="en-US" sz="2800" dirty="0" smtClean="0">
                <a:hlinkClick r:id="rId3"/>
              </a:rPr>
              <a:t>Water</a:t>
            </a:r>
            <a:endParaRPr lang="en-US" sz="2800" dirty="0"/>
          </a:p>
          <a:p>
            <a:endParaRPr lang="en-US" dirty="0"/>
          </a:p>
        </p:txBody>
      </p:sp>
    </p:spTree>
    <p:extLst>
      <p:ext uri="{BB962C8B-B14F-4D97-AF65-F5344CB8AC3E}">
        <p14:creationId xmlns:p14="http://schemas.microsoft.com/office/powerpoint/2010/main" val="359682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Time</a:t>
            </a:r>
            <a:endParaRPr lang="en-US" dirty="0"/>
          </a:p>
        </p:txBody>
      </p:sp>
      <p:sp>
        <p:nvSpPr>
          <p:cNvPr id="3" name="Content Placeholder 2"/>
          <p:cNvSpPr>
            <a:spLocks noGrp="1"/>
          </p:cNvSpPr>
          <p:nvPr>
            <p:ph idx="1"/>
          </p:nvPr>
        </p:nvSpPr>
        <p:spPr/>
        <p:txBody>
          <a:bodyPr/>
          <a:lstStyle/>
          <a:p>
            <a:pPr indent="-342900">
              <a:buAutoNum type="arabicPeriod"/>
            </a:pPr>
            <a:r>
              <a:rPr lang="en-US" sz="2800" dirty="0"/>
              <a:t>The temperature of a 32-g silver spoon increases from 20 degrees C to 60 degrees C.  If silver has a specific heat of 235 J/(</a:t>
            </a:r>
            <a:r>
              <a:rPr lang="en-US" sz="2800" dirty="0" err="1"/>
              <a:t>kgK</a:t>
            </a:r>
            <a:r>
              <a:rPr lang="en-US" sz="2800" dirty="0"/>
              <a:t>), what is the change in the thermal energy of the spoon</a:t>
            </a:r>
            <a:r>
              <a:rPr lang="en-US" sz="2800" dirty="0" smtClean="0"/>
              <a:t>?</a:t>
            </a:r>
            <a:br>
              <a:rPr lang="en-US" sz="2800" dirty="0" smtClean="0"/>
            </a:br>
            <a:endParaRPr lang="en-US" sz="2800" dirty="0"/>
          </a:p>
          <a:p>
            <a:pPr indent="-342900">
              <a:buAutoNum type="arabicPeriod"/>
            </a:pPr>
            <a:r>
              <a:rPr lang="en-US" sz="2800" dirty="0"/>
              <a:t>A 45-kg brass sculpture gains 203,000 J of thermal energy as its temperature increases from 28 degrees C to 40 degrees C.  What is the specific heat of brass?</a:t>
            </a:r>
          </a:p>
          <a:p>
            <a:pPr marL="114300" indent="0">
              <a:buNone/>
            </a:pPr>
            <a:endParaRPr lang="en-US" dirty="0"/>
          </a:p>
        </p:txBody>
      </p:sp>
    </p:spTree>
    <p:extLst>
      <p:ext uri="{BB962C8B-B14F-4D97-AF65-F5344CB8AC3E}">
        <p14:creationId xmlns:p14="http://schemas.microsoft.com/office/powerpoint/2010/main" val="110119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Specific Heat</a:t>
            </a:r>
            <a:endParaRPr lang="en-US" dirty="0"/>
          </a:p>
        </p:txBody>
      </p:sp>
      <p:sp>
        <p:nvSpPr>
          <p:cNvPr id="3" name="Content Placeholder 2"/>
          <p:cNvSpPr>
            <a:spLocks noGrp="1"/>
          </p:cNvSpPr>
          <p:nvPr>
            <p:ph idx="1"/>
          </p:nvPr>
        </p:nvSpPr>
        <p:spPr/>
        <p:txBody>
          <a:bodyPr/>
          <a:lstStyle/>
          <a:p>
            <a:r>
              <a:rPr lang="en-US" sz="2800" dirty="0"/>
              <a:t>Use a calorimeter </a:t>
            </a:r>
            <a:r>
              <a:rPr lang="en-US" sz="2800" dirty="0" smtClean="0"/>
              <a:t/>
            </a:r>
            <a:br>
              <a:rPr lang="en-US" sz="2800" dirty="0" smtClean="0"/>
            </a:br>
            <a:endParaRPr lang="en-US" sz="2800" dirty="0"/>
          </a:p>
          <a:p>
            <a:r>
              <a:rPr lang="en-US" sz="2800" dirty="0"/>
              <a:t>Calculate </a:t>
            </a:r>
            <a:r>
              <a:rPr lang="en-US" sz="2800" dirty="0" smtClean="0"/>
              <a:t>the</a:t>
            </a:r>
            <a:br>
              <a:rPr lang="en-US" sz="2800" dirty="0" smtClean="0"/>
            </a:br>
            <a:r>
              <a:rPr lang="en-US" sz="2800" dirty="0" smtClean="0"/>
              <a:t> temperature</a:t>
            </a:r>
            <a:br>
              <a:rPr lang="en-US" sz="2800" dirty="0" smtClean="0"/>
            </a:br>
            <a:r>
              <a:rPr lang="en-US" sz="2800" dirty="0" smtClean="0"/>
              <a:t> </a:t>
            </a:r>
            <a:r>
              <a:rPr lang="en-US" sz="2800" dirty="0"/>
              <a:t>change of </a:t>
            </a:r>
            <a:r>
              <a:rPr lang="en-US" sz="2800" dirty="0" smtClean="0"/>
              <a:t>the</a:t>
            </a:r>
            <a:br>
              <a:rPr lang="en-US" sz="2800" dirty="0" smtClean="0"/>
            </a:br>
            <a:r>
              <a:rPr lang="en-US" sz="2800" dirty="0" smtClean="0"/>
              <a:t> </a:t>
            </a:r>
            <a:r>
              <a:rPr lang="en-US" sz="2800" dirty="0"/>
              <a:t>water </a:t>
            </a:r>
            <a:r>
              <a:rPr lang="en-US" sz="2800" dirty="0" smtClean="0"/>
              <a:t>around</a:t>
            </a:r>
            <a:br>
              <a:rPr lang="en-US" sz="2800" dirty="0" smtClean="0"/>
            </a:br>
            <a:r>
              <a:rPr lang="en-US" sz="2800" dirty="0" smtClean="0"/>
              <a:t> </a:t>
            </a:r>
            <a:r>
              <a:rPr lang="en-US" sz="2800" dirty="0"/>
              <a:t>the heated </a:t>
            </a:r>
            <a:r>
              <a:rPr lang="en-US" sz="2800" dirty="0" smtClean="0"/>
              <a:t/>
            </a:r>
            <a:br>
              <a:rPr lang="en-US" sz="2800" dirty="0" smtClean="0"/>
            </a:br>
            <a:r>
              <a:rPr lang="en-US" sz="2800" dirty="0" smtClean="0"/>
              <a:t>object</a:t>
            </a:r>
            <a:r>
              <a:rPr lang="en-US" sz="2800" dirty="0"/>
              <a:t>.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094990" y="2209800"/>
            <a:ext cx="6049010" cy="4191000"/>
          </a:xfrm>
          <a:prstGeom prst="rect">
            <a:avLst/>
          </a:prstGeom>
          <a:noFill/>
          <a:ln w="9525">
            <a:noFill/>
            <a:miter lim="800000"/>
            <a:headEnd/>
            <a:tailEnd/>
          </a:ln>
        </p:spPr>
      </p:pic>
    </p:spTree>
    <p:extLst>
      <p:ext uri="{BB962C8B-B14F-4D97-AF65-F5344CB8AC3E}">
        <p14:creationId xmlns:p14="http://schemas.microsoft.com/office/powerpoint/2010/main" val="3805996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more sense now?</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3200" dirty="0" smtClean="0"/>
              <a:t>Samples of water at different temperatures are mixed?</a:t>
            </a:r>
          </a:p>
          <a:p>
            <a:pPr marL="514350" indent="-514350">
              <a:buAutoNum type="arabicPeriod"/>
            </a:pPr>
            <a:r>
              <a:rPr lang="en-US" sz="3200" dirty="0" smtClean="0"/>
              <a:t>A large metal bolt and a small metal bolt are heated to the same temperature and then dropped into equal amounts of room temperature water?</a:t>
            </a:r>
          </a:p>
          <a:p>
            <a:pPr marL="514350" indent="-514350">
              <a:buAutoNum type="arabicPeriod"/>
            </a:pPr>
            <a:r>
              <a:rPr lang="en-US" sz="3200" dirty="0" smtClean="0"/>
              <a:t>You touch a metal seatbelt that’s been in the sun all day?  You touch a cloth car seat that’s been in the sun all day?</a:t>
            </a:r>
          </a:p>
          <a:p>
            <a:pPr marL="514350" indent="-514350">
              <a:buAutoNum type="arabicPeriod"/>
            </a:pPr>
            <a:endParaRPr lang="en-US" dirty="0"/>
          </a:p>
        </p:txBody>
      </p:sp>
    </p:spTree>
    <p:extLst>
      <p:ext uri="{BB962C8B-B14F-4D97-AF65-F5344CB8AC3E}">
        <p14:creationId xmlns:p14="http://schemas.microsoft.com/office/powerpoint/2010/main" val="3519539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C Lab Example</a:t>
            </a:r>
            <a:endParaRPr lang="en-US" dirty="0"/>
          </a:p>
        </p:txBody>
      </p:sp>
      <p:sp>
        <p:nvSpPr>
          <p:cNvPr id="3" name="Content Placeholder 2"/>
          <p:cNvSpPr>
            <a:spLocks noGrp="1"/>
          </p:cNvSpPr>
          <p:nvPr>
            <p:ph idx="1"/>
          </p:nvPr>
        </p:nvSpPr>
        <p:spPr>
          <a:xfrm>
            <a:off x="211693" y="1600200"/>
            <a:ext cx="8209019" cy="4800600"/>
          </a:xfrm>
        </p:spPr>
        <p:txBody>
          <a:bodyPr/>
          <a:lstStyle/>
          <a:p>
            <a:pPr marL="114300" indent="0">
              <a:buNone/>
            </a:pPr>
            <a:r>
              <a:rPr lang="en-US" sz="2800" dirty="0" smtClean="0"/>
              <a:t>1</a:t>
            </a:r>
            <a:r>
              <a:rPr lang="en-US" sz="2800" dirty="0"/>
              <a:t>. Heat a known mass of a metal to a known temperature (say, for example, 10.00 g at 78.5 </a:t>
            </a:r>
            <a:r>
              <a:rPr lang="en-US" sz="2800" dirty="0" err="1"/>
              <a:t>deg</a:t>
            </a:r>
            <a:r>
              <a:rPr lang="en-US" sz="2800" dirty="0"/>
              <a:t> C)</a:t>
            </a:r>
            <a:br>
              <a:rPr lang="en-US" sz="2800" dirty="0"/>
            </a:br>
            <a:r>
              <a:rPr lang="en-US" sz="2800" dirty="0"/>
              <a:t>2. Add the metal to a known mass of water at a known temperature (say 75.00 g at 25.0 </a:t>
            </a:r>
            <a:r>
              <a:rPr lang="en-US" sz="2800" dirty="0" err="1"/>
              <a:t>deg</a:t>
            </a:r>
            <a:r>
              <a:rPr lang="en-US" sz="2800" dirty="0"/>
              <a:t> C) in a calorimeter.</a:t>
            </a:r>
            <a:br>
              <a:rPr lang="en-US" sz="2800" dirty="0"/>
            </a:br>
            <a:r>
              <a:rPr lang="en-US" sz="2800" dirty="0"/>
              <a:t>3. Let the metal and the water come to an equilibrium temperature, </a:t>
            </a:r>
            <a:r>
              <a:rPr lang="en-US" sz="2800" dirty="0" err="1"/>
              <a:t>Tf</a:t>
            </a:r>
            <a:r>
              <a:rPr lang="en-US" sz="2800" dirty="0"/>
              <a:t>. (The metal cools from 78.5 to </a:t>
            </a:r>
            <a:r>
              <a:rPr lang="en-US" sz="2800" dirty="0" err="1"/>
              <a:t>Tf</a:t>
            </a:r>
            <a:r>
              <a:rPr lang="en-US" sz="2800" dirty="0"/>
              <a:t>; the water warms from 25.0 to </a:t>
            </a:r>
            <a:r>
              <a:rPr lang="en-US" sz="2800" dirty="0" err="1"/>
              <a:t>Tf</a:t>
            </a:r>
            <a:r>
              <a:rPr lang="en-US" sz="2800" dirty="0"/>
              <a:t>.</a:t>
            </a:r>
            <a:r>
              <a:rPr lang="en-US" sz="2000" dirty="0"/>
              <a:t>)</a:t>
            </a:r>
            <a:endParaRPr lang="en-US" dirty="0"/>
          </a:p>
        </p:txBody>
      </p:sp>
    </p:spTree>
    <p:extLst>
      <p:ext uri="{BB962C8B-B14F-4D97-AF65-F5344CB8AC3E}">
        <p14:creationId xmlns:p14="http://schemas.microsoft.com/office/powerpoint/2010/main" val="946080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C example cont.</a:t>
            </a:r>
            <a:endParaRPr lang="en-US" dirty="0"/>
          </a:p>
        </p:txBody>
      </p:sp>
      <p:sp>
        <p:nvSpPr>
          <p:cNvPr id="3" name="Content Placeholder 2"/>
          <p:cNvSpPr>
            <a:spLocks noGrp="1"/>
          </p:cNvSpPr>
          <p:nvPr>
            <p:ph idx="1"/>
          </p:nvPr>
        </p:nvSpPr>
        <p:spPr>
          <a:xfrm>
            <a:off x="188172" y="1417637"/>
            <a:ext cx="8067890" cy="5190499"/>
          </a:xfrm>
        </p:spPr>
        <p:txBody>
          <a:bodyPr>
            <a:normAutofit fontScale="92500" lnSpcReduction="10000"/>
          </a:bodyPr>
          <a:lstStyle/>
          <a:p>
            <a:r>
              <a:rPr lang="en-US" sz="2800" dirty="0"/>
              <a:t>The heat lost by the metal equals the heat gained by the water (assuming the calorimeter absorbs none of the heat)</a:t>
            </a:r>
            <a:r>
              <a:rPr lang="en-US" sz="2800" dirty="0" smtClean="0"/>
              <a:t>.</a:t>
            </a:r>
          </a:p>
          <a:p>
            <a:r>
              <a:rPr lang="en-US" sz="2800" dirty="0" smtClean="0"/>
              <a:t>Heat Lost by metal </a:t>
            </a:r>
            <a:r>
              <a:rPr lang="en-US" sz="2800" dirty="0"/>
              <a:t>= specific heat x 10.00 g x </a:t>
            </a:r>
            <a:r>
              <a:rPr lang="en-US" sz="2800" dirty="0" smtClean="0"/>
              <a:t> (</a:t>
            </a:r>
            <a:r>
              <a:rPr lang="en-US" sz="2800" dirty="0" err="1" smtClean="0"/>
              <a:t>Tf</a:t>
            </a:r>
            <a:r>
              <a:rPr lang="en-US" sz="2800" dirty="0" smtClean="0"/>
              <a:t> – 78.5)</a:t>
            </a:r>
          </a:p>
          <a:p>
            <a:r>
              <a:rPr lang="en-US" sz="2800" dirty="0" smtClean="0"/>
              <a:t>The </a:t>
            </a:r>
            <a:r>
              <a:rPr lang="en-US" sz="2800" dirty="0"/>
              <a:t>specific heat of water is known to be 4.184 J/g K.</a:t>
            </a:r>
            <a:br>
              <a:rPr lang="en-US" sz="2800" dirty="0"/>
            </a:br>
            <a:r>
              <a:rPr lang="en-US" sz="2800" dirty="0"/>
              <a:t>Heat Gained </a:t>
            </a:r>
            <a:r>
              <a:rPr lang="en-US" sz="2800" dirty="0" smtClean="0"/>
              <a:t>by water= 4.184 </a:t>
            </a:r>
            <a:r>
              <a:rPr lang="en-US" sz="2800" dirty="0"/>
              <a:t>x 75.00 g x (</a:t>
            </a:r>
            <a:r>
              <a:rPr lang="en-US" sz="2800" dirty="0" err="1"/>
              <a:t>Tf</a:t>
            </a:r>
            <a:r>
              <a:rPr lang="en-US" sz="2800" dirty="0"/>
              <a:t> - 25.0</a:t>
            </a:r>
            <a:r>
              <a:rPr lang="en-US" sz="2800" dirty="0" smtClean="0"/>
              <a:t>)</a:t>
            </a:r>
          </a:p>
          <a:p>
            <a:r>
              <a:rPr lang="en-US" sz="2800" dirty="0" smtClean="0"/>
              <a:t>Since </a:t>
            </a:r>
            <a:r>
              <a:rPr lang="en-US" sz="2800" dirty="0"/>
              <a:t>the Heat Lost = the Heat Gained, and the final temperature, </a:t>
            </a:r>
            <a:r>
              <a:rPr lang="en-US" sz="2800" dirty="0" err="1"/>
              <a:t>Tf</a:t>
            </a:r>
            <a:r>
              <a:rPr lang="en-US" sz="2800" dirty="0"/>
              <a:t>, can be measured, the only unknown is the specific heat of the </a:t>
            </a:r>
            <a:r>
              <a:rPr lang="en-US" sz="2800" dirty="0" smtClean="0"/>
              <a:t>metal.</a:t>
            </a:r>
          </a:p>
          <a:p>
            <a:r>
              <a:rPr lang="en-US" sz="2800" dirty="0" smtClean="0"/>
              <a:t>Assume </a:t>
            </a:r>
            <a:r>
              <a:rPr lang="en-US" sz="2800" dirty="0" err="1"/>
              <a:t>Tf</a:t>
            </a:r>
            <a:r>
              <a:rPr lang="en-US" sz="2800" dirty="0"/>
              <a:t> = 28.00 </a:t>
            </a:r>
            <a:r>
              <a:rPr lang="en-US" sz="2800" dirty="0" err="1"/>
              <a:t>deg</a:t>
            </a:r>
            <a:r>
              <a:rPr lang="en-US" sz="2800" dirty="0"/>
              <a:t/>
            </a:r>
            <a:br>
              <a:rPr lang="en-US" sz="2800" dirty="0"/>
            </a:br>
            <a:r>
              <a:rPr lang="en-US" sz="2800" dirty="0"/>
              <a:t>C x 10.00g x </a:t>
            </a:r>
            <a:r>
              <a:rPr lang="en-US" sz="2800" dirty="0" smtClean="0"/>
              <a:t>-50.5 </a:t>
            </a:r>
            <a:r>
              <a:rPr lang="en-US" sz="2800" dirty="0" err="1"/>
              <a:t>deg</a:t>
            </a:r>
            <a:r>
              <a:rPr lang="en-US" sz="2800" dirty="0"/>
              <a:t> </a:t>
            </a:r>
            <a:r>
              <a:rPr lang="en-US" sz="2800" dirty="0" smtClean="0"/>
              <a:t>= 4.184 </a:t>
            </a:r>
            <a:r>
              <a:rPr lang="en-US" sz="2800" dirty="0"/>
              <a:t>J/</a:t>
            </a:r>
            <a:r>
              <a:rPr lang="en-US" sz="2800" dirty="0" err="1"/>
              <a:t>gK</a:t>
            </a:r>
            <a:r>
              <a:rPr lang="en-US" sz="2800" dirty="0"/>
              <a:t> x 75.00g x 3.00 </a:t>
            </a:r>
            <a:r>
              <a:rPr lang="en-US" sz="2800" dirty="0" err="1"/>
              <a:t>deg</a:t>
            </a:r>
            <a:r>
              <a:rPr lang="en-US" sz="2800" dirty="0"/>
              <a:t> </a:t>
            </a:r>
          </a:p>
          <a:p>
            <a:pPr>
              <a:buNone/>
            </a:pPr>
            <a:r>
              <a:rPr lang="en-US" sz="2800" dirty="0" smtClean="0"/>
              <a:t/>
            </a:r>
            <a:br>
              <a:rPr lang="en-US" sz="2800" dirty="0" smtClean="0"/>
            </a:br>
            <a:r>
              <a:rPr lang="en-US" sz="2800" dirty="0" smtClean="0"/>
              <a:t>Specific </a:t>
            </a:r>
            <a:r>
              <a:rPr lang="en-US" sz="2800" dirty="0"/>
              <a:t>heat </a:t>
            </a:r>
            <a:r>
              <a:rPr lang="en-US" sz="2800" dirty="0" smtClean="0"/>
              <a:t>= ??</a:t>
            </a:r>
            <a:endParaRPr lang="en-US" sz="2800" dirty="0"/>
          </a:p>
          <a:p>
            <a:pPr marL="114300" indent="0">
              <a:buNone/>
            </a:pPr>
            <a:endParaRPr lang="en-US" dirty="0"/>
          </a:p>
        </p:txBody>
      </p:sp>
    </p:spTree>
    <p:extLst>
      <p:ext uri="{BB962C8B-B14F-4D97-AF65-F5344CB8AC3E}">
        <p14:creationId xmlns:p14="http://schemas.microsoft.com/office/powerpoint/2010/main" val="590834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prior knowledge!</a:t>
            </a:r>
            <a:br>
              <a:rPr lang="en-US" dirty="0" smtClean="0"/>
            </a:br>
            <a:r>
              <a:rPr lang="en-US" dirty="0" smtClean="0"/>
              <a:t>      What will happen if…</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3200" dirty="0" smtClean="0"/>
              <a:t>Samples of water (same masses) at different temperatures are mixed?</a:t>
            </a:r>
          </a:p>
          <a:p>
            <a:pPr marL="514350" indent="-514350">
              <a:buAutoNum type="arabicPeriod"/>
            </a:pPr>
            <a:r>
              <a:rPr lang="en-US" sz="3200" dirty="0" smtClean="0"/>
              <a:t>A large metal bolt and a small metal bolt are heated to the same temperature and then dropped into equal amounts of room temperature water?</a:t>
            </a:r>
          </a:p>
          <a:p>
            <a:pPr marL="514350" indent="-514350">
              <a:buAutoNum type="arabicPeriod"/>
            </a:pPr>
            <a:r>
              <a:rPr lang="en-US" sz="3200" dirty="0" smtClean="0"/>
              <a:t>You touch a metal seatbelt that’s been in the sun all day?  You touch a cloth car seat that’s been in the sun all day?</a:t>
            </a:r>
          </a:p>
          <a:p>
            <a:pPr marL="514350" indent="-514350">
              <a:buAutoNum type="arabicPeriod"/>
            </a:pPr>
            <a:endParaRPr lang="en-US" dirty="0"/>
          </a:p>
        </p:txBody>
      </p:sp>
    </p:spTree>
    <p:extLst>
      <p:ext uri="{BB962C8B-B14F-4D97-AF65-F5344CB8AC3E}">
        <p14:creationId xmlns:p14="http://schemas.microsoft.com/office/powerpoint/2010/main" val="3814571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t>
            </a:r>
            <a:r>
              <a:rPr lang="en-US" dirty="0" smtClean="0"/>
              <a:t> 16.2  Transferring thermal energy</a:t>
            </a:r>
            <a:endParaRPr lang="en-US" dirty="0"/>
          </a:p>
        </p:txBody>
      </p:sp>
      <p:sp>
        <p:nvSpPr>
          <p:cNvPr id="3" name="Content Placeholder 2"/>
          <p:cNvSpPr>
            <a:spLocks noGrp="1"/>
          </p:cNvSpPr>
          <p:nvPr>
            <p:ph idx="1"/>
          </p:nvPr>
        </p:nvSpPr>
        <p:spPr>
          <a:xfrm>
            <a:off x="779463" y="1828800"/>
            <a:ext cx="7583488" cy="4668982"/>
          </a:xfrm>
        </p:spPr>
        <p:txBody>
          <a:bodyPr>
            <a:normAutofit/>
          </a:bodyPr>
          <a:lstStyle/>
          <a:p>
            <a:r>
              <a:rPr lang="en-US" dirty="0"/>
              <a:t>C</a:t>
            </a:r>
            <a:r>
              <a:rPr lang="en-US" dirty="0" smtClean="0"/>
              <a:t>onduction </a:t>
            </a:r>
          </a:p>
          <a:p>
            <a:pPr lvl="1"/>
            <a:r>
              <a:rPr lang="en-US" dirty="0"/>
              <a:t>T</a:t>
            </a:r>
            <a:r>
              <a:rPr lang="en-US" dirty="0" smtClean="0"/>
              <a:t>he transfer of energy has heat </a:t>
            </a:r>
            <a:r>
              <a:rPr lang="en-US" i="1" dirty="0" smtClean="0"/>
              <a:t>through</a:t>
            </a:r>
            <a:r>
              <a:rPr lang="en-US" dirty="0" smtClean="0"/>
              <a:t> a material/matter by direct contact </a:t>
            </a:r>
            <a:r>
              <a:rPr lang="en-US" dirty="0" smtClean="0">
                <a:hlinkClick r:id="" action="ppaction://hlinkshowjump?jump=nextslide"/>
              </a:rPr>
              <a:t>(PICTURE)</a:t>
            </a:r>
            <a:endParaRPr lang="en-US" dirty="0" smtClean="0"/>
          </a:p>
          <a:p>
            <a:r>
              <a:rPr lang="en-US" dirty="0" smtClean="0"/>
              <a:t>Convection</a:t>
            </a:r>
          </a:p>
          <a:p>
            <a:pPr lvl="1"/>
            <a:r>
              <a:rPr lang="en-US" dirty="0" smtClean="0"/>
              <a:t>The transfer of energy in a fluid (liquids and gases) due to differences in temperature (and thus density)</a:t>
            </a:r>
          </a:p>
          <a:p>
            <a:pPr lvl="3"/>
            <a:r>
              <a:rPr lang="en-US" dirty="0" smtClean="0"/>
              <a:t>The heated fluid expands and rises (due to decreased density) while the cooler fluid cools and becomes denser</a:t>
            </a:r>
          </a:p>
          <a:p>
            <a:pPr lvl="3"/>
            <a:r>
              <a:rPr lang="en-US" dirty="0" smtClean="0"/>
              <a:t>Rise and fall of material is called a convection current</a:t>
            </a:r>
            <a:r>
              <a:rPr lang="en-US" dirty="0"/>
              <a:t/>
            </a:r>
            <a:br>
              <a:rPr lang="en-US" dirty="0"/>
            </a:br>
            <a:r>
              <a:rPr lang="en-US" dirty="0" smtClean="0">
                <a:hlinkClick r:id="rId2" action="ppaction://hlinksldjump"/>
              </a:rPr>
              <a:t>(PICTURE)</a:t>
            </a:r>
            <a:endParaRPr lang="en-US" dirty="0" smtClean="0"/>
          </a:p>
          <a:p>
            <a:r>
              <a:rPr lang="en-US" dirty="0" smtClean="0"/>
              <a:t>Radiation </a:t>
            </a:r>
            <a:endParaRPr lang="en-US" dirty="0"/>
          </a:p>
          <a:p>
            <a:pPr lvl="1"/>
            <a:r>
              <a:rPr lang="en-US" dirty="0"/>
              <a:t>The energy that is transferred as electromagnetic waves</a:t>
            </a:r>
          </a:p>
          <a:p>
            <a:endParaRPr lang="en-US" dirty="0" smtClean="0"/>
          </a:p>
        </p:txBody>
      </p:sp>
      <p:sp>
        <p:nvSpPr>
          <p:cNvPr id="4" name="TextBox 3">
            <a:hlinkClick r:id="rId3" action="ppaction://hlinksldjump"/>
          </p:cNvPr>
          <p:cNvSpPr txBox="1"/>
          <p:nvPr/>
        </p:nvSpPr>
        <p:spPr>
          <a:xfrm>
            <a:off x="8097982" y="6488668"/>
            <a:ext cx="1046018" cy="369332"/>
          </a:xfrm>
          <a:prstGeom prst="rect">
            <a:avLst/>
          </a:prstGeom>
          <a:noFill/>
        </p:spPr>
        <p:txBody>
          <a:bodyPr wrap="square" rtlCol="0">
            <a:spAutoFit/>
          </a:bodyPr>
          <a:lstStyle/>
          <a:p>
            <a:r>
              <a:rPr lang="en-US" dirty="0" smtClean="0"/>
              <a:t>NEXT</a:t>
            </a:r>
            <a:endParaRPr lang="en-US" dirty="0"/>
          </a:p>
        </p:txBody>
      </p:sp>
    </p:spTree>
    <p:extLst>
      <p:ext uri="{BB962C8B-B14F-4D97-AF65-F5344CB8AC3E}">
        <p14:creationId xmlns:p14="http://schemas.microsoft.com/office/powerpoint/2010/main" val="132196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Conduction</a:t>
            </a:r>
            <a:endParaRPr lang="en-US" dirty="0"/>
          </a:p>
        </p:txBody>
      </p:sp>
      <p:pic>
        <p:nvPicPr>
          <p:cNvPr id="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487" y="2890255"/>
            <a:ext cx="7346950" cy="2389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2" name="TextBox 1">
            <a:hlinkClick r:id="" action="ppaction://hlinkshowjump?jump=lastslideviewed"/>
          </p:cNvPr>
          <p:cNvSpPr txBox="1"/>
          <p:nvPr/>
        </p:nvSpPr>
        <p:spPr>
          <a:xfrm>
            <a:off x="8118763" y="6488668"/>
            <a:ext cx="1025237" cy="369332"/>
          </a:xfrm>
          <a:prstGeom prst="rect">
            <a:avLst/>
          </a:prstGeom>
          <a:noFill/>
        </p:spPr>
        <p:txBody>
          <a:bodyPr wrap="square" rtlCol="0">
            <a:spAutoFit/>
          </a:bodyPr>
          <a:lstStyle/>
          <a:p>
            <a:r>
              <a:rPr lang="en-US" dirty="0" smtClean="0"/>
              <a:t>BACK</a:t>
            </a:r>
            <a:endParaRPr lang="en-US" dirty="0"/>
          </a:p>
        </p:txBody>
      </p:sp>
    </p:spTree>
    <p:extLst>
      <p:ext uri="{BB962C8B-B14F-4D97-AF65-F5344CB8AC3E}">
        <p14:creationId xmlns:p14="http://schemas.microsoft.com/office/powerpoint/2010/main" val="43985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Convection</a:t>
            </a:r>
            <a:endParaRPr lang="en-US" dirty="0"/>
          </a:p>
        </p:txBody>
      </p:sp>
      <p:pic>
        <p:nvPicPr>
          <p:cNvPr id="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6" y="1882482"/>
            <a:ext cx="2813050" cy="408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4" name="TextBox 3">
            <a:hlinkClick r:id="" action="ppaction://hlinkshowjump?jump=lastslideviewed"/>
          </p:cNvPr>
          <p:cNvSpPr txBox="1"/>
          <p:nvPr/>
        </p:nvSpPr>
        <p:spPr>
          <a:xfrm>
            <a:off x="8201898" y="6488668"/>
            <a:ext cx="928255" cy="369332"/>
          </a:xfrm>
          <a:prstGeom prst="rect">
            <a:avLst/>
          </a:prstGeom>
          <a:noFill/>
        </p:spPr>
        <p:txBody>
          <a:bodyPr wrap="square" rtlCol="0">
            <a:spAutoFit/>
          </a:bodyPr>
          <a:lstStyle/>
          <a:p>
            <a:r>
              <a:rPr lang="en-US" dirty="0" smtClean="0"/>
              <a:t>BACK</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9943" y="2352950"/>
            <a:ext cx="1413879" cy="28124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172" name="Picture 4" descr="https://www.eeb.ucla.edu/test/faculty/nezlin/Lecture1/Fig080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4791" y="2352950"/>
            <a:ext cx="4477645" cy="29533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8432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128163" cy="1143000"/>
          </a:xfrm>
        </p:spPr>
        <p:txBody>
          <a:bodyPr/>
          <a:lstStyle/>
          <a:p>
            <a:r>
              <a:rPr lang="en-US" dirty="0" smtClean="0"/>
              <a:t>Access more prior knowledge…</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What is mechanical energy?</a:t>
            </a:r>
          </a:p>
          <a:p>
            <a:pPr marL="0" indent="0">
              <a:buNone/>
            </a:pPr>
            <a:endParaRPr lang="en-US" sz="3200" dirty="0"/>
          </a:p>
          <a:p>
            <a:pPr marL="0" indent="0">
              <a:buNone/>
            </a:pPr>
            <a:r>
              <a:rPr lang="en-US" sz="3200" dirty="0" smtClean="0"/>
              <a:t>What is thermal energy?</a:t>
            </a:r>
          </a:p>
          <a:p>
            <a:pPr marL="0" indent="0">
              <a:buNone/>
            </a:pPr>
            <a:endParaRPr lang="en-US" sz="3200" dirty="0"/>
          </a:p>
          <a:p>
            <a:pPr marL="0" indent="0">
              <a:buNone/>
            </a:pPr>
            <a:r>
              <a:rPr lang="en-US" sz="3200" dirty="0" smtClean="0"/>
              <a:t>How are they alike?  Different?</a:t>
            </a:r>
            <a:endParaRPr lang="en-US" sz="3200" dirty="0"/>
          </a:p>
        </p:txBody>
      </p:sp>
    </p:spTree>
    <p:extLst>
      <p:ext uri="{BB962C8B-B14F-4D97-AF65-F5344CB8AC3E}">
        <p14:creationId xmlns:p14="http://schemas.microsoft.com/office/powerpoint/2010/main" val="533234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a:t>
            </a:r>
            <a:endParaRPr lang="en-US" dirty="0"/>
          </a:p>
        </p:txBody>
      </p:sp>
      <p:sp>
        <p:nvSpPr>
          <p:cNvPr id="3" name="Content Placeholder 2"/>
          <p:cNvSpPr>
            <a:spLocks noGrp="1"/>
          </p:cNvSpPr>
          <p:nvPr>
            <p:ph idx="1"/>
          </p:nvPr>
        </p:nvSpPr>
        <p:spPr>
          <a:xfrm>
            <a:off x="457199" y="1600200"/>
            <a:ext cx="7939991" cy="5257800"/>
          </a:xfrm>
        </p:spPr>
        <p:txBody>
          <a:bodyPr>
            <a:normAutofit/>
          </a:bodyPr>
          <a:lstStyle/>
          <a:p>
            <a:endParaRPr lang="en-US" dirty="0" smtClean="0"/>
          </a:p>
          <a:p>
            <a:endParaRPr lang="en-US" dirty="0"/>
          </a:p>
          <a:p>
            <a:endParaRPr lang="en-US" dirty="0" smtClean="0"/>
          </a:p>
          <a:p>
            <a:endParaRPr lang="en-US" dirty="0"/>
          </a:p>
          <a:p>
            <a:endParaRPr lang="en-US" dirty="0" smtClean="0"/>
          </a:p>
          <a:p>
            <a:pPr marL="114300" indent="0">
              <a:buNone/>
            </a:pPr>
            <a:endParaRPr lang="en-US" dirty="0" smtClean="0"/>
          </a:p>
          <a:p>
            <a:r>
              <a:rPr lang="en-US" sz="2800" dirty="0" smtClean="0"/>
              <a:t>What do you do when you are sick?  You T.A.K.E. your temp!         Temp = Average Kinetic Energy</a:t>
            </a:r>
          </a:p>
          <a:p>
            <a:r>
              <a:rPr lang="en-US" sz="2800" dirty="0" smtClean="0"/>
              <a:t>Describe the movement of particles with low temps.  High temps?</a:t>
            </a:r>
          </a:p>
          <a:p>
            <a:r>
              <a:rPr lang="en-US" sz="2800" dirty="0" smtClean="0"/>
              <a:t>What are the units for temperature?</a:t>
            </a:r>
            <a:endParaRPr lang="en-US" sz="2800" dirty="0"/>
          </a:p>
        </p:txBody>
      </p:sp>
      <p:pic>
        <p:nvPicPr>
          <p:cNvPr id="1026" name="Picture 2"/>
          <p:cNvPicPr>
            <a:picLocks noChangeAspect="1" noChangeArrowheads="1"/>
          </p:cNvPicPr>
          <p:nvPr/>
        </p:nvPicPr>
        <p:blipFill>
          <a:blip r:embed="rId3" cstate="print"/>
          <a:srcRect/>
          <a:stretch>
            <a:fillRect/>
          </a:stretch>
        </p:blipFill>
        <p:spPr bwMode="auto">
          <a:xfrm>
            <a:off x="164652" y="1205990"/>
            <a:ext cx="8750014" cy="2887264"/>
          </a:xfrm>
          <a:prstGeom prst="rect">
            <a:avLst/>
          </a:prstGeom>
          <a:noFill/>
          <a:ln w="9525">
            <a:noFill/>
            <a:miter lim="800000"/>
            <a:headEnd/>
            <a:tailEnd/>
          </a:ln>
        </p:spPr>
      </p:pic>
    </p:spTree>
    <p:extLst>
      <p:ext uri="{BB962C8B-B14F-4D97-AF65-F5344CB8AC3E}">
        <p14:creationId xmlns:p14="http://schemas.microsoft.com/office/powerpoint/2010/main" val="1258425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Scales</a:t>
            </a:r>
            <a:endParaRPr lang="en-US" dirty="0"/>
          </a:p>
        </p:txBody>
      </p:sp>
      <p:sp>
        <p:nvSpPr>
          <p:cNvPr id="3" name="Content Placeholder 2"/>
          <p:cNvSpPr>
            <a:spLocks noGrp="1"/>
          </p:cNvSpPr>
          <p:nvPr>
            <p:ph idx="1"/>
          </p:nvPr>
        </p:nvSpPr>
        <p:spPr/>
        <p:txBody>
          <a:bodyPr>
            <a:normAutofit lnSpcReduction="10000"/>
          </a:bodyPr>
          <a:lstStyle/>
          <a:p>
            <a:r>
              <a:rPr lang="en-US" dirty="0"/>
              <a:t>Fahrenheit temperature scale is a scale based on 32 for the freezing point of water and 212 for the boiling point of water, the interval between the two being divided into 180 </a:t>
            </a:r>
            <a:r>
              <a:rPr lang="en-US" dirty="0" smtClean="0"/>
              <a:t>parts.</a:t>
            </a:r>
          </a:p>
          <a:p>
            <a:r>
              <a:rPr lang="en-US" dirty="0" smtClean="0"/>
              <a:t>Celsius </a:t>
            </a:r>
            <a:r>
              <a:rPr lang="en-US" dirty="0"/>
              <a:t>temperature scale also called centigrade temperature scale, is the scale based on 0 for the freezing point of water and 100 for the boiling point of water</a:t>
            </a:r>
            <a:r>
              <a:rPr lang="en-US" dirty="0" smtClean="0"/>
              <a:t>.</a:t>
            </a:r>
          </a:p>
          <a:p>
            <a:r>
              <a:rPr lang="en-US" dirty="0"/>
              <a:t>Kelvin temperature scale is the base unit of thermodynamic temperature measurement in the International System (SI) of measurement. </a:t>
            </a:r>
            <a:r>
              <a:rPr lang="en-US" dirty="0" smtClean="0"/>
              <a:t>Its </a:t>
            </a:r>
            <a:r>
              <a:rPr lang="en-US" dirty="0"/>
              <a:t>zero point </a:t>
            </a:r>
            <a:r>
              <a:rPr lang="en-US" dirty="0" smtClean="0"/>
              <a:t>is absolute </a:t>
            </a:r>
            <a:r>
              <a:rPr lang="en-US" dirty="0"/>
              <a:t>zero, the theoretical temperature at which the molecules of a substance have the lowest </a:t>
            </a:r>
            <a:r>
              <a:rPr lang="en-US" dirty="0" smtClean="0"/>
              <a:t>energy. </a:t>
            </a:r>
            <a:r>
              <a:rPr lang="en-US" dirty="0"/>
              <a:t>The Kelvin scale is related to the Celsius scale. The difference between the freezing and boiling points of water is 100 degrees in each, so that the kelvin has the same magnitude as the degree Celsius. </a:t>
            </a:r>
            <a:endParaRPr lang="en-US" dirty="0" smtClean="0"/>
          </a:p>
          <a:p>
            <a:endParaRPr lang="en-US" dirty="0"/>
          </a:p>
        </p:txBody>
      </p:sp>
    </p:spTree>
    <p:extLst>
      <p:ext uri="{BB962C8B-B14F-4D97-AF65-F5344CB8AC3E}">
        <p14:creationId xmlns:p14="http://schemas.microsoft.com/office/powerpoint/2010/main" val="91315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byss.uoregon.edu/~js/images/fahrenheit_celsiu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0" y="81365"/>
            <a:ext cx="4183289" cy="655456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abyss.uoregon.edu/~js/images/celsius_kelvi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4430" y="81365"/>
            <a:ext cx="4024930" cy="6554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48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Energy</a:t>
            </a:r>
            <a:endParaRPr lang="en-US" dirty="0"/>
          </a:p>
        </p:txBody>
      </p:sp>
      <p:sp>
        <p:nvSpPr>
          <p:cNvPr id="3" name="Content Placeholder 2"/>
          <p:cNvSpPr>
            <a:spLocks noGrp="1"/>
          </p:cNvSpPr>
          <p:nvPr>
            <p:ph idx="1"/>
          </p:nvPr>
        </p:nvSpPr>
        <p:spPr/>
        <p:txBody>
          <a:bodyPr>
            <a:normAutofit/>
          </a:bodyPr>
          <a:lstStyle/>
          <a:p>
            <a:r>
              <a:rPr lang="en-US" sz="2800" dirty="0" smtClean="0"/>
              <a:t>Remember that thermal energy is the total of potential and kinetic energy related to the motion of all the particles in an object.</a:t>
            </a:r>
            <a:br>
              <a:rPr lang="en-US" sz="2800" dirty="0" smtClean="0"/>
            </a:br>
            <a:r>
              <a:rPr lang="en-US" sz="2800" dirty="0" smtClean="0"/>
              <a:t/>
            </a:r>
            <a:br>
              <a:rPr lang="en-US" sz="2800" dirty="0" smtClean="0"/>
            </a:br>
            <a:endParaRPr lang="en-US" sz="2800" dirty="0" smtClean="0"/>
          </a:p>
          <a:p>
            <a:r>
              <a:rPr lang="en-US" sz="2800" dirty="0" smtClean="0"/>
              <a:t>Thermal E depends on the mass, temperature, and phase of an object.</a:t>
            </a:r>
          </a:p>
          <a:p>
            <a:pPr marL="114300" indent="0">
              <a:buNone/>
            </a:pPr>
            <a:endParaRPr lang="en-US" sz="2800" dirty="0"/>
          </a:p>
        </p:txBody>
      </p:sp>
    </p:spTree>
    <p:extLst>
      <p:ext uri="{BB962C8B-B14F-4D97-AF65-F5344CB8AC3E}">
        <p14:creationId xmlns:p14="http://schemas.microsoft.com/office/powerpoint/2010/main" val="69437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2-10-23 at 7.04.54 AM.png"/>
          <p:cNvPicPr>
            <a:picLocks noChangeAspect="1"/>
          </p:cNvPicPr>
          <p:nvPr/>
        </p:nvPicPr>
        <p:blipFill>
          <a:blip r:embed="rId3"/>
          <a:stretch>
            <a:fillRect/>
          </a:stretch>
        </p:blipFill>
        <p:spPr>
          <a:xfrm>
            <a:off x="0" y="1727200"/>
            <a:ext cx="5994400" cy="5130800"/>
          </a:xfrm>
          <a:prstGeom prst="rect">
            <a:avLst/>
          </a:prstGeom>
        </p:spPr>
      </p:pic>
      <p:sp>
        <p:nvSpPr>
          <p:cNvPr id="7" name="TextBox 6"/>
          <p:cNvSpPr txBox="1"/>
          <p:nvPr/>
        </p:nvSpPr>
        <p:spPr>
          <a:xfrm>
            <a:off x="228600" y="228600"/>
            <a:ext cx="5251920" cy="1246495"/>
          </a:xfrm>
          <a:prstGeom prst="rect">
            <a:avLst/>
          </a:prstGeom>
          <a:noFill/>
        </p:spPr>
        <p:txBody>
          <a:bodyPr wrap="square" rtlCol="0">
            <a:spAutoFit/>
          </a:bodyPr>
          <a:lstStyle/>
          <a:p>
            <a:r>
              <a:rPr lang="en-US" sz="2500" dirty="0" smtClean="0"/>
              <a:t>With a phase change, PE stored in between molecules needs to be overcome by the KE of the particles</a:t>
            </a:r>
            <a:endParaRPr lang="en-US" sz="2500" dirty="0"/>
          </a:p>
        </p:txBody>
      </p:sp>
      <p:sp>
        <p:nvSpPr>
          <p:cNvPr id="8" name="TextBox 7"/>
          <p:cNvSpPr txBox="1"/>
          <p:nvPr/>
        </p:nvSpPr>
        <p:spPr>
          <a:xfrm>
            <a:off x="5762778" y="228600"/>
            <a:ext cx="3076422" cy="7017304"/>
          </a:xfrm>
          <a:prstGeom prst="rect">
            <a:avLst/>
          </a:prstGeom>
          <a:noFill/>
        </p:spPr>
        <p:txBody>
          <a:bodyPr wrap="square" rtlCol="0">
            <a:spAutoFit/>
          </a:bodyPr>
          <a:lstStyle/>
          <a:p>
            <a:r>
              <a:rPr lang="en-US" sz="2400" dirty="0" smtClean="0"/>
              <a:t>Latent (hidden) heat – energy required to change the phase of a substance </a:t>
            </a:r>
          </a:p>
          <a:p>
            <a:endParaRPr lang="en-US" sz="2400" dirty="0" smtClean="0"/>
          </a:p>
          <a:p>
            <a:r>
              <a:rPr lang="en-US" sz="2400" dirty="0" smtClean="0"/>
              <a:t>Solid </a:t>
            </a:r>
            <a:r>
              <a:rPr lang="en-US" sz="2400" dirty="0" err="1" smtClean="0">
                <a:sym typeface="Wingdings"/>
              </a:rPr>
              <a:t></a:t>
            </a:r>
            <a:r>
              <a:rPr lang="en-US" sz="2400" dirty="0" smtClean="0">
                <a:sym typeface="Wingdings"/>
              </a:rPr>
              <a:t> </a:t>
            </a:r>
            <a:r>
              <a:rPr lang="en-US" sz="2400" dirty="0" err="1" smtClean="0">
                <a:sym typeface="Wingdings"/>
              </a:rPr>
              <a:t>Liq</a:t>
            </a:r>
            <a:r>
              <a:rPr lang="en-US" sz="2400" dirty="0" smtClean="0">
                <a:sym typeface="Wingdings"/>
              </a:rPr>
              <a:t> – latent heat of fusion</a:t>
            </a:r>
          </a:p>
          <a:p>
            <a:r>
              <a:rPr lang="en-US" sz="2400" dirty="0" err="1" smtClean="0">
                <a:sym typeface="Wingdings"/>
              </a:rPr>
              <a:t>Liq</a:t>
            </a:r>
            <a:r>
              <a:rPr lang="en-US" sz="2400" dirty="0" smtClean="0">
                <a:sym typeface="Wingdings"/>
              </a:rPr>
              <a:t> </a:t>
            </a:r>
            <a:r>
              <a:rPr lang="en-US" sz="2400" dirty="0" err="1" smtClean="0">
                <a:sym typeface="Wingdings"/>
              </a:rPr>
              <a:t></a:t>
            </a:r>
            <a:r>
              <a:rPr lang="en-US" sz="2400" dirty="0" smtClean="0">
                <a:sym typeface="Wingdings"/>
              </a:rPr>
              <a:t> Gas – latent heat of vaporization</a:t>
            </a:r>
          </a:p>
          <a:p>
            <a:endParaRPr lang="en-US" sz="2400" dirty="0" smtClean="0">
              <a:sym typeface="Wingdings"/>
            </a:endParaRPr>
          </a:p>
          <a:p>
            <a:r>
              <a:rPr lang="en-US" sz="2400" dirty="0" smtClean="0">
                <a:sym typeface="Wingdings"/>
              </a:rPr>
              <a:t>Energy required is:</a:t>
            </a:r>
          </a:p>
          <a:p>
            <a:r>
              <a:rPr lang="en-US" sz="2400" dirty="0" smtClean="0">
                <a:sym typeface="Wingdings"/>
              </a:rPr>
              <a:t>Q=</a:t>
            </a:r>
            <a:r>
              <a:rPr lang="en-US" sz="2400" dirty="0" err="1" smtClean="0">
                <a:sym typeface="Wingdings"/>
              </a:rPr>
              <a:t>mL</a:t>
            </a:r>
            <a:r>
              <a:rPr lang="en-US" sz="2400" dirty="0" smtClean="0">
                <a:sym typeface="Wingdings"/>
              </a:rPr>
              <a:t>, where </a:t>
            </a:r>
            <a:r>
              <a:rPr lang="en-US" sz="2400" dirty="0" err="1" smtClean="0">
                <a:sym typeface="Wingdings"/>
              </a:rPr>
              <a:t>m</a:t>
            </a:r>
            <a:r>
              <a:rPr lang="en-US" sz="2400" dirty="0" smtClean="0">
                <a:sym typeface="Wingdings"/>
              </a:rPr>
              <a:t> is mass and L is the specific latent heat of fusion or vaporization (heat energy to change 1kg of substance to liquid or gas.</a:t>
            </a:r>
            <a:endParaRPr lang="en-US" sz="2400" dirty="0" smtClean="0"/>
          </a:p>
          <a:p>
            <a:endParaRPr lang="en-US" dirty="0"/>
          </a:p>
        </p:txBody>
      </p:sp>
    </p:spTree>
    <p:extLst>
      <p:ext uri="{BB962C8B-B14F-4D97-AF65-F5344CB8AC3E}">
        <p14:creationId xmlns:p14="http://schemas.microsoft.com/office/powerpoint/2010/main" val="3598702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94" y="274638"/>
            <a:ext cx="8538320" cy="1143000"/>
          </a:xfrm>
        </p:spPr>
        <p:txBody>
          <a:bodyPr/>
          <a:lstStyle/>
          <a:p>
            <a:r>
              <a:rPr lang="en-US" dirty="0" smtClean="0"/>
              <a:t>Which has more thermal energy…</a:t>
            </a:r>
            <a:endParaRPr lang="en-US" dirty="0"/>
          </a:p>
        </p:txBody>
      </p:sp>
      <p:sp>
        <p:nvSpPr>
          <p:cNvPr id="3" name="Content Placeholder 2"/>
          <p:cNvSpPr>
            <a:spLocks noGrp="1"/>
          </p:cNvSpPr>
          <p:nvPr>
            <p:ph idx="1"/>
          </p:nvPr>
        </p:nvSpPr>
        <p:spPr/>
        <p:txBody>
          <a:bodyPr>
            <a:normAutofit/>
          </a:bodyPr>
          <a:lstStyle/>
          <a:p>
            <a:pPr marL="628650" indent="-514350">
              <a:buAutoNum type="arabicPeriod"/>
            </a:pPr>
            <a:r>
              <a:rPr lang="en-US" sz="2800" dirty="0" smtClean="0"/>
              <a:t>A cup of tea or a teapot full of tea, both at the same temperature?</a:t>
            </a:r>
            <a:br>
              <a:rPr lang="en-US" sz="2800" dirty="0" smtClean="0"/>
            </a:br>
            <a:endParaRPr lang="en-US" sz="2800" dirty="0" smtClean="0"/>
          </a:p>
          <a:p>
            <a:pPr marL="628650" indent="-514350">
              <a:buAutoNum type="arabicPeriod"/>
            </a:pPr>
            <a:r>
              <a:rPr lang="en-US" sz="2800" dirty="0" smtClean="0"/>
              <a:t>A cup of cold tea or a cup of hot tea, both with the same mass?</a:t>
            </a:r>
            <a:br>
              <a:rPr lang="en-US" sz="2800" dirty="0" smtClean="0"/>
            </a:br>
            <a:endParaRPr lang="en-US" sz="2800" dirty="0" smtClean="0"/>
          </a:p>
          <a:p>
            <a:pPr marL="628650" indent="-514350">
              <a:buAutoNum type="arabicPeriod"/>
            </a:pPr>
            <a:r>
              <a:rPr lang="en-US" sz="2800" dirty="0" smtClean="0"/>
              <a:t>A small cup of hot tea or a large pitcher of lemonade?  </a:t>
            </a:r>
            <a:endParaRPr lang="en-US" sz="2800" dirty="0"/>
          </a:p>
        </p:txBody>
      </p:sp>
    </p:spTree>
    <p:extLst>
      <p:ext uri="{BB962C8B-B14F-4D97-AF65-F5344CB8AC3E}">
        <p14:creationId xmlns:p14="http://schemas.microsoft.com/office/powerpoint/2010/main" val="25620176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10624</TotalTime>
  <Words>1246</Words>
  <Application>Microsoft Macintosh PowerPoint</Application>
  <PresentationFormat>On-screen Show (4:3)</PresentationFormat>
  <Paragraphs>148</Paragraphs>
  <Slides>22</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Bookman Old Style</vt:lpstr>
      <vt:lpstr>Calibri</vt:lpstr>
      <vt:lpstr>Cambria</vt:lpstr>
      <vt:lpstr>Wingdings</vt:lpstr>
      <vt:lpstr>Arial</vt:lpstr>
      <vt:lpstr>Adjacency</vt:lpstr>
      <vt:lpstr>Thermal Energy and Matter</vt:lpstr>
      <vt:lpstr>Access prior knowledge!       What will happen if…</vt:lpstr>
      <vt:lpstr>Access more prior knowledge…</vt:lpstr>
      <vt:lpstr>Temperature</vt:lpstr>
      <vt:lpstr>Temperature Scales</vt:lpstr>
      <vt:lpstr>PowerPoint Presentation</vt:lpstr>
      <vt:lpstr>Thermal Energy</vt:lpstr>
      <vt:lpstr>PowerPoint Presentation</vt:lpstr>
      <vt:lpstr>Which has more thermal energy…</vt:lpstr>
      <vt:lpstr>Thermal Energy and Mass</vt:lpstr>
      <vt:lpstr>Thermal Energy and Temperature</vt:lpstr>
      <vt:lpstr>Heat</vt:lpstr>
      <vt:lpstr>Calculating Change in Thermal Energy </vt:lpstr>
      <vt:lpstr>What is Specific Heat?  C?</vt:lpstr>
      <vt:lpstr>Practice Time</vt:lpstr>
      <vt:lpstr>Measuring Specific Heat</vt:lpstr>
      <vt:lpstr>Make more sense now?</vt:lpstr>
      <vt:lpstr>Measure C Lab Example</vt:lpstr>
      <vt:lpstr>Measure C example cont.</vt:lpstr>
      <vt:lpstr>Ch 16.2  Transferring thermal energy</vt:lpstr>
      <vt:lpstr>Conduction</vt:lpstr>
      <vt:lpstr>Convection</vt:lpstr>
    </vt:vector>
  </TitlesOfParts>
  <Company>LPS</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 Energy and Matter</dc:title>
  <dc:creator>LPS LPS</dc:creator>
  <cp:lastModifiedBy>Microsoft Office User</cp:lastModifiedBy>
  <cp:revision>40</cp:revision>
  <dcterms:created xsi:type="dcterms:W3CDTF">2016-10-20T00:58:17Z</dcterms:created>
  <dcterms:modified xsi:type="dcterms:W3CDTF">2018-10-22T12:01:35Z</dcterms:modified>
</cp:coreProperties>
</file>