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notesSlides/notesSlide9.xml" ContentType="application/vnd.openxmlformats-officedocument.presentationml.notesSlide+xml"/>
  <Override PartName="/ppt/slides/slide5.xml" ContentType="application/vnd.openxmlformats-officedocument.presentationml.slide+xml"/>
  <Override PartName="/ppt/slideLayouts/slideLayout11.xml" ContentType="application/vnd.openxmlformats-officedocument.presentationml.slideLayout+xml"/>
  <Override PartName="/ppt/diagrams/colors1.xml" ContentType="application/vnd.openxmlformats-officedocument.drawingml.diagramColors+xml"/>
  <Default Extension="rels" ContentType="application/vnd.openxmlformats-package.relationships+xml"/>
  <Default Extension="jpeg" ContentType="image/jpeg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2.xml" ContentType="application/vnd.openxmlformats-officedocument.presentationml.notesSlide+xml"/>
  <Override PartName="/docProps/app.xml" ContentType="application/vnd.openxmlformats-officedocument.extended-properti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Default Extension="xml" ContentType="application/xml"/>
  <Override PartName="/ppt/slides/slide19.xml" ContentType="application/vnd.openxmlformats-officedocument.presentationml.slide+xml"/>
  <Override PartName="/ppt/notesSlides/notesSlide5.xml" ContentType="application/vnd.openxmlformats-officedocument.presentationml.notes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Slides/notesSlide6.xml" ContentType="application/vnd.openxmlformats-officedocument.presentationml.notes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0.xml" ContentType="application/vnd.openxmlformats-officedocument.presentationml.slide+xml"/>
  <Override PartName="/ppt/notesSlides/notesSlide7.xml" ContentType="application/vnd.openxmlformats-officedocument.presentationml.notes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8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viewProps.xml" ContentType="application/vnd.openxmlformats-officedocument.presentationml.viewProps+xml"/>
  <Default Extension="bin" ContentType="application/vnd.openxmlformats-officedocument.presentationml.printerSettings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72" r:id="rId7"/>
    <p:sldId id="262" r:id="rId8"/>
    <p:sldId id="263" r:id="rId9"/>
    <p:sldId id="264" r:id="rId10"/>
    <p:sldId id="265" r:id="rId11"/>
    <p:sldId id="273" r:id="rId12"/>
    <p:sldId id="274" r:id="rId13"/>
    <p:sldId id="275" r:id="rId14"/>
    <p:sldId id="267" r:id="rId15"/>
    <p:sldId id="268" r:id="rId16"/>
    <p:sldId id="269" r:id="rId17"/>
    <p:sldId id="270" r:id="rId18"/>
    <p:sldId id="277" r:id="rId19"/>
    <p:sldId id="271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0"/>
    </p:ext>
    <p:ext uri="{D31A062A-798A-4329-ABDD-BBA856620510}">
      <p14:defaultImageDpi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89850" autoAdjust="0"/>
  </p:normalViewPr>
  <p:slideViewPr>
    <p:cSldViewPr>
      <p:cViewPr varScale="1">
        <p:scale>
          <a:sx n="88" d="100"/>
          <a:sy n="88" d="100"/>
        </p:scale>
        <p:origin x="-92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62BE21F-0478-42FB-A2EB-F2BC7C334CC6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24710C5F-932E-44F3-B5DE-56D67A09BF2C}">
      <dgm:prSet phldrT="[Text]"/>
      <dgm:spPr/>
      <dgm:t>
        <a:bodyPr/>
        <a:lstStyle/>
        <a:p>
          <a:r>
            <a:rPr lang="en-US" dirty="0" smtClean="0"/>
            <a:t>Potential</a:t>
          </a:r>
          <a:endParaRPr lang="en-US" dirty="0"/>
        </a:p>
      </dgm:t>
    </dgm:pt>
    <dgm:pt modelId="{7A4DF8E6-70F5-482B-8675-298B2B0AF3BC}" type="parTrans" cxnId="{E5928E74-4C33-41B3-94F7-E50CCD0B2FDF}">
      <dgm:prSet/>
      <dgm:spPr/>
      <dgm:t>
        <a:bodyPr/>
        <a:lstStyle/>
        <a:p>
          <a:endParaRPr lang="en-US"/>
        </a:p>
      </dgm:t>
    </dgm:pt>
    <dgm:pt modelId="{E73149E3-DABB-4140-A5B2-DE0F78039D5C}" type="sibTrans" cxnId="{E5928E74-4C33-41B3-94F7-E50CCD0B2FDF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/>
        </a:solidFill>
        <a:ln/>
      </dgm:spPr>
      <dgm:t>
        <a:bodyPr/>
        <a:lstStyle/>
        <a:p>
          <a:endParaRPr lang="en-US"/>
        </a:p>
      </dgm:t>
    </dgm:pt>
    <dgm:pt modelId="{829D4821-B282-4459-925B-0C9EB9FD8D32}">
      <dgm:prSet phldrT="[Text]"/>
      <dgm:spPr/>
      <dgm:t>
        <a:bodyPr/>
        <a:lstStyle/>
        <a:p>
          <a:r>
            <a:rPr lang="en-US" dirty="0" smtClean="0"/>
            <a:t>Kinetic</a:t>
          </a:r>
          <a:endParaRPr lang="en-US" dirty="0"/>
        </a:p>
      </dgm:t>
    </dgm:pt>
    <dgm:pt modelId="{CF03FB38-2371-479F-80A1-9F7028DA7960}" type="parTrans" cxnId="{4E65BB9E-3231-4041-8707-221497B2D650}">
      <dgm:prSet/>
      <dgm:spPr/>
      <dgm:t>
        <a:bodyPr/>
        <a:lstStyle/>
        <a:p>
          <a:endParaRPr lang="en-US"/>
        </a:p>
      </dgm:t>
    </dgm:pt>
    <dgm:pt modelId="{31C7CA6B-8423-4C3E-8163-F53B2E5023F6}" type="sibTrans" cxnId="{4E65BB9E-3231-4041-8707-221497B2D650}">
      <dgm:prSet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>
        <a:solidFill>
          <a:schemeClr val="tx2"/>
        </a:solidFill>
        <a:ln/>
      </dgm:spPr>
      <dgm:t>
        <a:bodyPr/>
        <a:lstStyle/>
        <a:p>
          <a:endParaRPr lang="en-US"/>
        </a:p>
      </dgm:t>
    </dgm:pt>
    <dgm:pt modelId="{FFE71883-0F15-4F72-9F4B-E57E100A93B5}">
      <dgm:prSet phldrT="[Text]"/>
      <dgm:spPr/>
      <dgm:t>
        <a:bodyPr/>
        <a:lstStyle/>
        <a:p>
          <a:r>
            <a:rPr lang="en-US" dirty="0" smtClean="0"/>
            <a:t>Potential</a:t>
          </a:r>
          <a:endParaRPr lang="en-US" dirty="0"/>
        </a:p>
      </dgm:t>
    </dgm:pt>
    <dgm:pt modelId="{82A6D0A0-A4C1-4414-AA04-5ACD9B17A42F}" type="parTrans" cxnId="{7DC1D61C-1B86-490A-87F3-48F9DC6A91A5}">
      <dgm:prSet/>
      <dgm:spPr/>
      <dgm:t>
        <a:bodyPr/>
        <a:lstStyle/>
        <a:p>
          <a:endParaRPr lang="en-US"/>
        </a:p>
      </dgm:t>
    </dgm:pt>
    <dgm:pt modelId="{E6481E8E-F940-4218-B178-CD53467D7BE7}" type="sibTrans" cxnId="{7DC1D61C-1B86-490A-87F3-48F9DC6A91A5}">
      <dgm:prSet/>
      <dgm:spPr/>
      <dgm:t>
        <a:bodyPr/>
        <a:lstStyle/>
        <a:p>
          <a:endParaRPr lang="en-US"/>
        </a:p>
      </dgm:t>
    </dgm:pt>
    <dgm:pt modelId="{A40D719B-B8F2-4215-94B0-67014FA84DD6}" type="pres">
      <dgm:prSet presAssocID="{E62BE21F-0478-42FB-A2EB-F2BC7C334CC6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3290401-CB91-4AEB-9265-D753B76D6A9B}" type="pres">
      <dgm:prSet presAssocID="{24710C5F-932E-44F3-B5DE-56D67A09BF2C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C44DBC-E67E-414B-A922-A1F45048948E}" type="pres">
      <dgm:prSet presAssocID="{E73149E3-DABB-4140-A5B2-DE0F78039D5C}" presName="sibTrans" presStyleLbl="sibTrans2D1" presStyleIdx="0" presStyleCnt="2"/>
      <dgm:spPr/>
      <dgm:t>
        <a:bodyPr/>
        <a:lstStyle/>
        <a:p>
          <a:endParaRPr lang="en-US"/>
        </a:p>
      </dgm:t>
    </dgm:pt>
    <dgm:pt modelId="{20D0415B-6077-4367-9C60-4B49FC1970A1}" type="pres">
      <dgm:prSet presAssocID="{E73149E3-DABB-4140-A5B2-DE0F78039D5C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71146F8F-D2D3-41B6-9EB2-250BBD74651F}" type="pres">
      <dgm:prSet presAssocID="{829D4821-B282-4459-925B-0C9EB9FD8D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F8BB799-601B-4420-876A-D1436F7DC7A1}" type="pres">
      <dgm:prSet presAssocID="{31C7CA6B-8423-4C3E-8163-F53B2E5023F6}" presName="sibTrans" presStyleLbl="sibTrans2D1" presStyleIdx="1" presStyleCnt="2"/>
      <dgm:spPr/>
      <dgm:t>
        <a:bodyPr/>
        <a:lstStyle/>
        <a:p>
          <a:endParaRPr lang="en-US"/>
        </a:p>
      </dgm:t>
    </dgm:pt>
    <dgm:pt modelId="{6CCF6C80-0D4B-4C17-9CA4-5B5997BB0D9E}" type="pres">
      <dgm:prSet presAssocID="{31C7CA6B-8423-4C3E-8163-F53B2E5023F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91EDD3E2-765C-4A55-99E0-33268506A25C}" type="pres">
      <dgm:prSet presAssocID="{FFE71883-0F15-4F72-9F4B-E57E100A93B5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2F3CBFF-E1FF-457C-9F19-0FD91CD7AAA0}" type="presOf" srcId="{31C7CA6B-8423-4C3E-8163-F53B2E5023F6}" destId="{FF8BB799-601B-4420-876A-D1436F7DC7A1}" srcOrd="0" destOrd="0" presId="urn:microsoft.com/office/officeart/2005/8/layout/process1"/>
    <dgm:cxn modelId="{D48D04DD-42AC-47E0-A7F3-499A76381CF0}" type="presOf" srcId="{829D4821-B282-4459-925B-0C9EB9FD8D32}" destId="{71146F8F-D2D3-41B6-9EB2-250BBD74651F}" srcOrd="0" destOrd="0" presId="urn:microsoft.com/office/officeart/2005/8/layout/process1"/>
    <dgm:cxn modelId="{4E65BB9E-3231-4041-8707-221497B2D650}" srcId="{E62BE21F-0478-42FB-A2EB-F2BC7C334CC6}" destId="{829D4821-B282-4459-925B-0C9EB9FD8D32}" srcOrd="1" destOrd="0" parTransId="{CF03FB38-2371-479F-80A1-9F7028DA7960}" sibTransId="{31C7CA6B-8423-4C3E-8163-F53B2E5023F6}"/>
    <dgm:cxn modelId="{7DC1D61C-1B86-490A-87F3-48F9DC6A91A5}" srcId="{E62BE21F-0478-42FB-A2EB-F2BC7C334CC6}" destId="{FFE71883-0F15-4F72-9F4B-E57E100A93B5}" srcOrd="2" destOrd="0" parTransId="{82A6D0A0-A4C1-4414-AA04-5ACD9B17A42F}" sibTransId="{E6481E8E-F940-4218-B178-CD53467D7BE7}"/>
    <dgm:cxn modelId="{E5928E74-4C33-41B3-94F7-E50CCD0B2FDF}" srcId="{E62BE21F-0478-42FB-A2EB-F2BC7C334CC6}" destId="{24710C5F-932E-44F3-B5DE-56D67A09BF2C}" srcOrd="0" destOrd="0" parTransId="{7A4DF8E6-70F5-482B-8675-298B2B0AF3BC}" sibTransId="{E73149E3-DABB-4140-A5B2-DE0F78039D5C}"/>
    <dgm:cxn modelId="{F4B28C32-6C36-4913-AA8E-593F02840C7B}" type="presOf" srcId="{E73149E3-DABB-4140-A5B2-DE0F78039D5C}" destId="{40C44DBC-E67E-414B-A922-A1F45048948E}" srcOrd="0" destOrd="0" presId="urn:microsoft.com/office/officeart/2005/8/layout/process1"/>
    <dgm:cxn modelId="{3E32A63A-FDC6-43AA-A4A5-5EEE50F28962}" type="presOf" srcId="{31C7CA6B-8423-4C3E-8163-F53B2E5023F6}" destId="{6CCF6C80-0D4B-4C17-9CA4-5B5997BB0D9E}" srcOrd="1" destOrd="0" presId="urn:microsoft.com/office/officeart/2005/8/layout/process1"/>
    <dgm:cxn modelId="{6BF55A92-DE5E-471B-ACAB-94E4AC2D047B}" type="presOf" srcId="{FFE71883-0F15-4F72-9F4B-E57E100A93B5}" destId="{91EDD3E2-765C-4A55-99E0-33268506A25C}" srcOrd="0" destOrd="0" presId="urn:microsoft.com/office/officeart/2005/8/layout/process1"/>
    <dgm:cxn modelId="{00C123F1-EACD-4D5E-9049-61F401CD7FAC}" type="presOf" srcId="{E73149E3-DABB-4140-A5B2-DE0F78039D5C}" destId="{20D0415B-6077-4367-9C60-4B49FC1970A1}" srcOrd="1" destOrd="0" presId="urn:microsoft.com/office/officeart/2005/8/layout/process1"/>
    <dgm:cxn modelId="{DC6E4285-2187-4E18-85E9-06FE27C7A185}" type="presOf" srcId="{E62BE21F-0478-42FB-A2EB-F2BC7C334CC6}" destId="{A40D719B-B8F2-4215-94B0-67014FA84DD6}" srcOrd="0" destOrd="0" presId="urn:microsoft.com/office/officeart/2005/8/layout/process1"/>
    <dgm:cxn modelId="{D7C1F14E-381E-4491-B1DC-60A5E7419C72}" type="presOf" srcId="{24710C5F-932E-44F3-B5DE-56D67A09BF2C}" destId="{E3290401-CB91-4AEB-9265-D753B76D6A9B}" srcOrd="0" destOrd="0" presId="urn:microsoft.com/office/officeart/2005/8/layout/process1"/>
    <dgm:cxn modelId="{73F38ABE-42C3-4FD8-B747-29FADE681F03}" type="presParOf" srcId="{A40D719B-B8F2-4215-94B0-67014FA84DD6}" destId="{E3290401-CB91-4AEB-9265-D753B76D6A9B}" srcOrd="0" destOrd="0" presId="urn:microsoft.com/office/officeart/2005/8/layout/process1"/>
    <dgm:cxn modelId="{00FAE705-D3FD-4A16-B0CB-BB5514B1E22A}" type="presParOf" srcId="{A40D719B-B8F2-4215-94B0-67014FA84DD6}" destId="{40C44DBC-E67E-414B-A922-A1F45048948E}" srcOrd="1" destOrd="0" presId="urn:microsoft.com/office/officeart/2005/8/layout/process1"/>
    <dgm:cxn modelId="{E1BD8EF2-D261-4C55-8610-CDE42DEE9FBE}" type="presParOf" srcId="{40C44DBC-E67E-414B-A922-A1F45048948E}" destId="{20D0415B-6077-4367-9C60-4B49FC1970A1}" srcOrd="0" destOrd="0" presId="urn:microsoft.com/office/officeart/2005/8/layout/process1"/>
    <dgm:cxn modelId="{D95A2321-AEA2-4F77-A384-E1F9E09E47D0}" type="presParOf" srcId="{A40D719B-B8F2-4215-94B0-67014FA84DD6}" destId="{71146F8F-D2D3-41B6-9EB2-250BBD74651F}" srcOrd="2" destOrd="0" presId="urn:microsoft.com/office/officeart/2005/8/layout/process1"/>
    <dgm:cxn modelId="{BC1163A4-84F2-49F8-A102-060E3C161D4E}" type="presParOf" srcId="{A40D719B-B8F2-4215-94B0-67014FA84DD6}" destId="{FF8BB799-601B-4420-876A-D1436F7DC7A1}" srcOrd="3" destOrd="0" presId="urn:microsoft.com/office/officeart/2005/8/layout/process1"/>
    <dgm:cxn modelId="{8E59E73A-2740-4AC8-8B62-DD1D87F1FA34}" type="presParOf" srcId="{FF8BB799-601B-4420-876A-D1436F7DC7A1}" destId="{6CCF6C80-0D4B-4C17-9CA4-5B5997BB0D9E}" srcOrd="0" destOrd="0" presId="urn:microsoft.com/office/officeart/2005/8/layout/process1"/>
    <dgm:cxn modelId="{2E11644A-F989-4055-B7CC-2C1E355D697D}" type="presParOf" srcId="{A40D719B-B8F2-4215-94B0-67014FA84DD6}" destId="{91EDD3E2-765C-4A55-99E0-33268506A25C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146561-80EE-4690-97AC-D1540866982C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5AE8F-D4F1-4669-B069-06F1DB9DC08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4218829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5AE8F-D4F1-4669-B069-06F1DB9DC084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/>
          <p:nvPr/>
        </p:nvSpPr>
        <p:spPr>
          <a:xfrm>
            <a:off x="0" y="2438400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1" name="Rectangle 30"/>
          <p:cNvSpPr/>
          <p:nvPr/>
        </p:nvSpPr>
        <p:spPr>
          <a:xfrm>
            <a:off x="0" y="914400"/>
            <a:ext cx="9144000" cy="1524000"/>
          </a:xfrm>
          <a:prstGeom prst="rect">
            <a:avLst/>
          </a:prstGeom>
          <a:solidFill>
            <a:srgbClr val="000000">
              <a:alpha val="89800"/>
            </a:srgb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2476108"/>
            <a:ext cx="8305800" cy="381000"/>
          </a:xfrm>
        </p:spPr>
        <p:txBody>
          <a:bodyPr>
            <a:noAutofit/>
          </a:bodyPr>
          <a:lstStyle>
            <a:lvl1pPr marL="0" indent="0" algn="l">
              <a:buNone/>
              <a:defRPr sz="2000" spc="100" baseline="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066800"/>
            <a:ext cx="8305800" cy="1295400"/>
          </a:xfrm>
        </p:spPr>
        <p:txBody>
          <a:bodyPr anchor="ctr" anchorCtr="0">
            <a:noAutofit/>
          </a:bodyPr>
          <a:lstStyle>
            <a:lvl1pPr algn="l">
              <a:defRPr sz="4800" cap="all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8926"/>
            <a:ext cx="8229600" cy="1143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4958864"/>
            <a:ext cx="9144000" cy="457200"/>
          </a:xfrm>
          <a:prstGeom prst="rect">
            <a:avLst/>
          </a:prstGeom>
          <a:solidFill>
            <a:schemeClr val="accent1">
              <a:shade val="75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Rectangle 26"/>
          <p:cNvSpPr/>
          <p:nvPr/>
        </p:nvSpPr>
        <p:spPr>
          <a:xfrm>
            <a:off x="0" y="3429000"/>
            <a:ext cx="9144000" cy="1527048"/>
          </a:xfrm>
          <a:prstGeom prst="rect">
            <a:avLst/>
          </a:prstGeom>
          <a:solidFill>
            <a:srgbClr val="000000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>
              <a:buNone/>
              <a:defRPr sz="4200" b="0" cap="all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457200"/>
          </a:xfrm>
        </p:spPr>
        <p:txBody>
          <a:bodyPr anchor="ctr"/>
          <a:lstStyle>
            <a:lvl1pPr>
              <a:buNone/>
              <a:defRPr sz="2000" spc="100" baseline="0">
                <a:solidFill>
                  <a:srgbClr val="FFFFFF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600"/>
            <a:ext cx="4040188" cy="838200"/>
          </a:xfrm>
          <a:solidFill>
            <a:schemeClr val="accent1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quarter" idx="2"/>
          </p:nvPr>
        </p:nvSpPr>
        <p:spPr>
          <a:xfrm>
            <a:off x="457200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20558"/>
            <a:ext cx="4038600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71600"/>
            <a:ext cx="4040188" cy="838200"/>
          </a:xfrm>
          <a:solidFill>
            <a:schemeClr val="accent2">
              <a:alpha val="83000"/>
            </a:schemeClr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182880" tIns="91440" bIns="91440" anchor="ctr">
            <a:noAutofit/>
          </a:bodyPr>
          <a:lstStyle>
            <a:lvl1pPr marL="0" indent="0" algn="l">
              <a:spcBef>
                <a:spcPts val="0"/>
              </a:spcBef>
              <a:buNone/>
              <a:defRPr sz="2400" b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1301926"/>
            <a:ext cx="9144000" cy="4572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0" name="Oval 19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1" name="Oval 20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7" name="Oval 2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Oval 2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86000" y="6357144"/>
            <a:ext cx="34290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2743200" y="228600"/>
            <a:ext cx="6248400" cy="5867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01752" y="1600200"/>
            <a:ext cx="2057400" cy="3733800"/>
          </a:xfrm>
        </p:spPr>
        <p:txBody>
          <a:bodyPr tIns="45720" bIns="45720"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301752" y="384048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0"/>
            <a:ext cx="2590800" cy="6858000"/>
          </a:xfrm>
          <a:prstGeom prst="rect">
            <a:avLst/>
          </a:prstGeom>
          <a:solidFill>
            <a:schemeClr val="accent1"/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1563892" y="4337173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0" y="381000"/>
            <a:ext cx="2133600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8" name="Rectangle 27"/>
          <p:cNvSpPr/>
          <p:nvPr/>
        </p:nvSpPr>
        <p:spPr>
          <a:xfrm>
            <a:off x="1447800" y="0"/>
            <a:ext cx="1175303" cy="633656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9403" y="0"/>
            <a:ext cx="2302797" cy="2378511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0" name="Oval 29"/>
          <p:cNvSpPr/>
          <p:nvPr/>
        </p:nvSpPr>
        <p:spPr>
          <a:xfrm>
            <a:off x="0" y="3276600"/>
            <a:ext cx="891076" cy="886968"/>
          </a:xfrm>
          <a:prstGeom prst="ellipse">
            <a:avLst/>
          </a:prstGeom>
          <a:solidFill>
            <a:schemeClr val="tx2"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793097" y="1721630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09600" y="4038600"/>
            <a:ext cx="1554480" cy="1554480"/>
          </a:xfrm>
          <a:prstGeom prst="ellipse">
            <a:avLst/>
          </a:prstGeom>
          <a:solidFill>
            <a:schemeClr val="tx2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34" name="Oval 33"/>
          <p:cNvSpPr/>
          <p:nvPr/>
        </p:nvSpPr>
        <p:spPr>
          <a:xfrm>
            <a:off x="1752600" y="381000"/>
            <a:ext cx="457200" cy="457200"/>
          </a:xfrm>
          <a:prstGeom prst="ellipse">
            <a:avLst/>
          </a:prstGeom>
          <a:solidFill>
            <a:schemeClr val="accent1">
              <a:shade val="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5" name="Oval 34"/>
          <p:cNvSpPr/>
          <p:nvPr/>
        </p:nvSpPr>
        <p:spPr>
          <a:xfrm>
            <a:off x="579120" y="2514600"/>
            <a:ext cx="2011680" cy="2011680"/>
          </a:xfrm>
          <a:prstGeom prst="ellipse">
            <a:avLst/>
          </a:prstGeom>
          <a:solidFill>
            <a:schemeClr val="bg2"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6" name="Rectangle 35"/>
          <p:cNvSpPr/>
          <p:nvPr/>
        </p:nvSpPr>
        <p:spPr>
          <a:xfrm>
            <a:off x="0" y="5715000"/>
            <a:ext cx="1600200" cy="1143000"/>
          </a:xfrm>
          <a:prstGeom prst="rect">
            <a:avLst/>
          </a:prstGeom>
          <a:solidFill>
            <a:schemeClr val="accent1">
              <a:shade val="75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1323393" y="5875179"/>
            <a:ext cx="731520" cy="73152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8" name="Oval 37"/>
          <p:cNvSpPr/>
          <p:nvPr/>
        </p:nvSpPr>
        <p:spPr>
          <a:xfrm>
            <a:off x="30970" y="5212570"/>
            <a:ext cx="1645430" cy="164543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152400" y="2362200"/>
            <a:ext cx="457200" cy="457200"/>
          </a:xfrm>
          <a:prstGeom prst="ellipse">
            <a:avLst/>
          </a:prstGeom>
          <a:solidFill>
            <a:schemeClr val="bg2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5448" y="6318504"/>
            <a:ext cx="1188720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81000"/>
            <a:ext cx="2057400" cy="11430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solidFill>
                  <a:srgbClr val="FFFFFF"/>
                </a:solidFill>
                <a:latin typeface="+mn-lt"/>
                <a:ea typeface="+mn-lt"/>
                <a:cs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90800" y="0"/>
            <a:ext cx="6553200" cy="5943600"/>
          </a:xfrm>
          <a:solidFill>
            <a:schemeClr val="bg2"/>
          </a:solidFill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800" y="1600200"/>
            <a:ext cx="2057400" cy="4267200"/>
          </a:xfrm>
        </p:spPr>
        <p:txBody>
          <a:bodyPr anchor="t" anchorCtr="0"/>
          <a:lstStyle>
            <a:lvl1pPr marL="0" indent="0">
              <a:lnSpc>
                <a:spcPts val="2400"/>
              </a:lnSpc>
              <a:spcAft>
                <a:spcPts val="1000"/>
              </a:spcAft>
              <a:buFontTx/>
              <a:buNone/>
              <a:defRPr sz="1600" b="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914400" y="2292526"/>
            <a:ext cx="2743200" cy="2127074"/>
          </a:xfrm>
          <a:prstGeom prst="rect">
            <a:avLst/>
          </a:prstGeom>
          <a:solidFill>
            <a:schemeClr val="accent1"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2977827" y="5072066"/>
            <a:ext cx="1758141" cy="1739481"/>
          </a:xfrm>
          <a:prstGeom prst="ellipse">
            <a:avLst/>
          </a:prstGeom>
          <a:solidFill>
            <a:schemeClr val="accent1">
              <a:tint val="90000"/>
              <a:shade val="45000"/>
              <a:satMod val="200000"/>
              <a:alpha val="13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5257800" y="0"/>
            <a:ext cx="3886200" cy="3048000"/>
          </a:xfrm>
          <a:prstGeom prst="rect">
            <a:avLst/>
          </a:prstGeom>
          <a:solidFill>
            <a:schemeClr val="accent1"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0" y="4114800"/>
            <a:ext cx="2362200" cy="2463018"/>
          </a:xfrm>
          <a:prstGeom prst="rect">
            <a:avLst/>
          </a:prstGeom>
          <a:solidFill>
            <a:schemeClr val="bg2">
              <a:tint val="60000"/>
              <a:alpha val="7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5" name="Oval 14"/>
          <p:cNvSpPr/>
          <p:nvPr/>
        </p:nvSpPr>
        <p:spPr>
          <a:xfrm>
            <a:off x="4178687" y="2389810"/>
            <a:ext cx="2174118" cy="2174118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6" name="Oval 15"/>
          <p:cNvSpPr/>
          <p:nvPr/>
        </p:nvSpPr>
        <p:spPr>
          <a:xfrm>
            <a:off x="6384588" y="5842728"/>
            <a:ext cx="1011260" cy="101126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6322493" y="1427132"/>
            <a:ext cx="2047390" cy="2047390"/>
          </a:xfrm>
          <a:prstGeom prst="ellipse">
            <a:avLst/>
          </a:prstGeom>
          <a:solidFill>
            <a:srgbClr val="C1E8E4">
              <a:alpha val="10980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8" name="Oval 17"/>
          <p:cNvSpPr/>
          <p:nvPr/>
        </p:nvSpPr>
        <p:spPr>
          <a:xfrm>
            <a:off x="114300" y="4803322"/>
            <a:ext cx="1959428" cy="1959428"/>
          </a:xfrm>
          <a:prstGeom prst="ellipse">
            <a:avLst/>
          </a:prstGeom>
          <a:solidFill>
            <a:srgbClr val="C1E8E4">
              <a:alpha val="12157"/>
            </a:srgb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19" name="Oval 18"/>
          <p:cNvSpPr/>
          <p:nvPr/>
        </p:nvSpPr>
        <p:spPr>
          <a:xfrm>
            <a:off x="2021092" y="4578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4172385" y="4626825"/>
            <a:ext cx="1515880" cy="1394583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06" y="361813"/>
            <a:ext cx="2512694" cy="2388889"/>
          </a:xfrm>
          <a:prstGeom prst="rect">
            <a:avLst/>
          </a:prstGeom>
          <a:solidFill>
            <a:schemeClr val="accent1">
              <a:tint val="90000"/>
              <a:satMod val="200000"/>
              <a:alpha val="7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3" name="Rectangle 22"/>
          <p:cNvSpPr/>
          <p:nvPr/>
        </p:nvSpPr>
        <p:spPr>
          <a:xfrm>
            <a:off x="1295400" y="0"/>
            <a:ext cx="1524000" cy="609600"/>
          </a:xfrm>
          <a:prstGeom prst="rect">
            <a:avLst/>
          </a:prstGeom>
          <a:solidFill>
            <a:schemeClr val="accent1">
              <a:tint val="60000"/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5" name="Oval 24"/>
          <p:cNvSpPr/>
          <p:nvPr/>
        </p:nvSpPr>
        <p:spPr>
          <a:xfrm>
            <a:off x="59403" y="212289"/>
            <a:ext cx="2022300" cy="2022300"/>
          </a:xfrm>
          <a:prstGeom prst="ellipse">
            <a:avLst/>
          </a:prstGeom>
          <a:solidFill>
            <a:schemeClr val="accent1">
              <a:tint val="100000"/>
              <a:satMod val="275000"/>
              <a:alpha val="15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accent2"/>
              </a:buClr>
              <a:buSzPct val="90000"/>
              <a:buFont typeface="Wingdings 2"/>
              <a:buChar char=""/>
            </a:pPr>
            <a:endParaRPr lang="en-US" dirty="0"/>
          </a:p>
        </p:txBody>
      </p:sp>
      <p:sp>
        <p:nvSpPr>
          <p:cNvPr id="26" name="Oval 25"/>
          <p:cNvSpPr/>
          <p:nvPr/>
        </p:nvSpPr>
        <p:spPr>
          <a:xfrm>
            <a:off x="76200" y="3962400"/>
            <a:ext cx="891076" cy="886968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2121357" y="1507438"/>
            <a:ext cx="1402570" cy="1402570"/>
          </a:xfrm>
          <a:prstGeom prst="ellipse">
            <a:avLst/>
          </a:prstGeom>
          <a:solidFill>
            <a:schemeClr val="accent1">
              <a:tint val="90000"/>
              <a:satMod val="275000"/>
              <a:alpha val="9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3369253" y="466436"/>
            <a:ext cx="1595105" cy="1595105"/>
          </a:xfrm>
          <a:prstGeom prst="ellipse">
            <a:avLst/>
          </a:prstGeom>
          <a:solidFill>
            <a:schemeClr val="accent1">
              <a:tint val="100000"/>
              <a:satMod val="275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29" name="Oval 28"/>
          <p:cNvSpPr/>
          <p:nvPr/>
        </p:nvSpPr>
        <p:spPr>
          <a:xfrm>
            <a:off x="5189756" y="2967572"/>
            <a:ext cx="3234945" cy="3234944"/>
          </a:xfrm>
          <a:prstGeom prst="ellipse">
            <a:avLst/>
          </a:prstGeom>
          <a:solidFill>
            <a:schemeClr val="accent1">
              <a:tint val="100000"/>
              <a:satMod val="18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5626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6951220" y="4665220"/>
            <a:ext cx="2192780" cy="2192780"/>
          </a:xfrm>
          <a:prstGeom prst="ellipse">
            <a:avLst/>
          </a:prstGeom>
          <a:solidFill>
            <a:schemeClr val="accent1">
              <a:tint val="75000"/>
              <a:shade val="50000"/>
              <a:satMod val="200000"/>
              <a:alpha val="8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1600200" y="3705807"/>
            <a:ext cx="1195876" cy="1198294"/>
          </a:xfrm>
          <a:prstGeom prst="ellipse">
            <a:avLst/>
          </a:prstGeom>
          <a:solidFill>
            <a:schemeClr val="accent1">
              <a:tint val="75000"/>
              <a:satMod val="200000"/>
              <a:alpha val="95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6324600" y="228600"/>
            <a:ext cx="822960" cy="822960"/>
          </a:xfrm>
          <a:prstGeom prst="ellipse">
            <a:avLst/>
          </a:prstGeom>
          <a:solidFill>
            <a:schemeClr val="accent1">
              <a:tint val="90000"/>
              <a:satMod val="275000"/>
              <a:alpha val="6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8077200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410200" y="6324600"/>
            <a:ext cx="1524000" cy="533400"/>
          </a:xfrm>
          <a:prstGeom prst="rect">
            <a:avLst/>
          </a:prstGeom>
          <a:solidFill>
            <a:schemeClr val="accent1">
              <a:alpha val="10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/>
          </a:p>
        </p:txBody>
      </p:sp>
      <p:sp>
        <p:nvSpPr>
          <p:cNvPr id="37" name="Oval 36"/>
          <p:cNvSpPr/>
          <p:nvPr/>
        </p:nvSpPr>
        <p:spPr>
          <a:xfrm>
            <a:off x="3011692" y="6526"/>
            <a:ext cx="1026908" cy="1026906"/>
          </a:xfrm>
          <a:prstGeom prst="ellipse">
            <a:avLst/>
          </a:prstGeom>
          <a:solidFill>
            <a:schemeClr val="accent1">
              <a:tint val="90000"/>
              <a:satMod val="275000"/>
              <a:alpha val="4000"/>
            </a:schemeClr>
          </a:solidFill>
          <a:ln w="25400" cap="rnd" cmpd="sng" algn="ctr">
            <a:noFill/>
            <a:prstDash val="solid"/>
          </a:ln>
          <a:effectLst/>
          <a:scene3d>
            <a:camera prst="orthographicFront"/>
            <a:lightRig rig="harsh" dir="tl">
              <a:rot lat="0" lon="0" rev="8400000"/>
            </a:lightRig>
          </a:scene3d>
          <a:sp3d prstMaterial="flat"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357144"/>
            <a:ext cx="2974848" cy="384048"/>
          </a:xfrm>
          <a:prstGeom prst="rect">
            <a:avLst/>
          </a:prstGeom>
        </p:spPr>
        <p:txBody>
          <a:bodyPr vert="horz" anchor="ctr" anchorCtr="0"/>
          <a:lstStyle>
            <a:lvl1pPr algn="l">
              <a:defRPr sz="1400">
                <a:solidFill>
                  <a:schemeClr val="tx2"/>
                </a:solidFill>
              </a:defRPr>
            </a:lvl1pPr>
          </a:lstStyle>
          <a:p>
            <a:fld id="{C77F658D-B775-4994-949F-4CA04D3BD8F8}" type="datetimeFigureOut">
              <a:rPr lang="en-US" smtClean="0"/>
              <a:pPr/>
              <a:t>10/21/13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357144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>
              <a:defRPr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155448" y="6315075"/>
            <a:ext cx="1188720" cy="457200"/>
          </a:xfrm>
          <a:prstGeom prst="rect">
            <a:avLst/>
          </a:prstGeom>
          <a:noFill/>
        </p:spPr>
        <p:txBody>
          <a:bodyPr vert="horz" lIns="0" tIns="0" rIns="0" bIns="0" anchor="ctr" anchorCtr="1">
            <a:normAutofit/>
          </a:bodyPr>
          <a:lstStyle>
            <a:lvl1pPr algn="ctr">
              <a:defRPr sz="2800">
                <a:solidFill>
                  <a:schemeClr val="tx2"/>
                </a:solidFill>
              </a:defRPr>
            </a:lvl1pPr>
          </a:lstStyle>
          <a:p>
            <a:fld id="{9C729B98-5DC6-4AD5-9DAC-35188C0890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sz="38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700"/>
        </a:spcBef>
        <a:buClr>
          <a:schemeClr val="accent2"/>
        </a:buClr>
        <a:buSzPct val="85000"/>
        <a:buFont typeface="Wingdings 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600"/>
        </a:spcBef>
        <a:buClr>
          <a:schemeClr val="accent1"/>
        </a:buClr>
        <a:buSzPct val="85000"/>
        <a:buFont typeface="Wingdings 2"/>
        <a:buChar char="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500"/>
        </a:spcBef>
        <a:buClr>
          <a:schemeClr val="accent3"/>
        </a:buClr>
        <a:buSzPct val="85000"/>
        <a:buFont typeface="Wingdings 2"/>
        <a:buChar char="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400"/>
        </a:spcBef>
        <a:buClr>
          <a:schemeClr val="accent4"/>
        </a:buClr>
        <a:buFont typeface="Wingdings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ct val="20000"/>
        </a:spcBef>
        <a:buClr>
          <a:schemeClr val="accent5"/>
        </a:buClr>
        <a:buFont typeface="Wingdings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6"/>
        </a:buClr>
        <a:buFont typeface="Wingdings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5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fSr3V498A3I" TargetMode="External"/><Relationship Id="rId4" Type="http://schemas.openxmlformats.org/officeDocument/2006/relationships/hyperlink" Target="http://www.youtube.com/watch?v=0v8i4v1mieU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hyperlink" Target="http://www.eia.gov/kids/energy.cfm?page=about_forms_of_energy-basics" TargetMode="Externa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Gravitational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Energy stored in objects above Earth’s surface.</a:t>
            </a:r>
          </a:p>
          <a:p>
            <a:r>
              <a:rPr lang="en-US" sz="4400" dirty="0" smtClean="0"/>
              <a:t>GPE = m x 9.8 m/s</a:t>
            </a:r>
            <a:r>
              <a:rPr lang="en-US" sz="4400" baseline="30000" dirty="0" smtClean="0"/>
              <a:t>2</a:t>
            </a:r>
            <a:r>
              <a:rPr lang="en-US" sz="4400" dirty="0" smtClean="0"/>
              <a:t> x h	</a:t>
            </a:r>
          </a:p>
          <a:p>
            <a:pPr lvl="1"/>
            <a:r>
              <a:rPr lang="en-US" sz="4100" dirty="0" smtClean="0"/>
              <a:t>Mass – kg, height - meters</a:t>
            </a:r>
          </a:p>
          <a:p>
            <a:pPr lvl="1"/>
            <a:r>
              <a:rPr lang="en-US" sz="4000" dirty="0" smtClean="0"/>
              <a:t>(↑ h = ↑ GPE)</a:t>
            </a:r>
          </a:p>
          <a:p>
            <a:pPr lvl="1"/>
            <a:r>
              <a:rPr lang="en-US" sz="4000" dirty="0" smtClean="0"/>
              <a:t>measured in joules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0.06-kg tennis ball starts to fall from a height of 2.9 m.  How much gravitational potential energy does the ball have at that height?</a:t>
            </a:r>
          </a:p>
          <a:p>
            <a:pPr lvl="1"/>
            <a:r>
              <a:rPr lang="en-US" dirty="0" smtClean="0"/>
              <a:t>1.7 J</a:t>
            </a:r>
          </a:p>
          <a:p>
            <a:r>
              <a:rPr lang="en-US" dirty="0"/>
              <a:t>An object of mass 10 kg is raised through a certain height. Its potential energy is increased by 1960 Joules. Find the height of the object initially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20 m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95827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Review KE and 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How are kinetic energy and potential energy different?</a:t>
            </a:r>
          </a:p>
          <a:p>
            <a:r>
              <a:rPr lang="en-US" dirty="0" smtClean="0"/>
              <a:t>What are the three types of potential energy?</a:t>
            </a:r>
          </a:p>
          <a:p>
            <a:r>
              <a:rPr lang="en-US" dirty="0" smtClean="0"/>
              <a:t>How are elastic potential energy and chemical potential energy different?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301384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0292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Energy </a:t>
            </a:r>
            <a:r>
              <a:rPr lang="en-US" sz="3200" dirty="0"/>
              <a:t>is not lost or gained; it changes form</a:t>
            </a:r>
            <a:r>
              <a:rPr lang="en-US" sz="3200" dirty="0" smtClean="0"/>
              <a:t>.</a:t>
            </a:r>
          </a:p>
          <a:p>
            <a:endParaRPr lang="en-US" sz="3200" dirty="0"/>
          </a:p>
          <a:p>
            <a:r>
              <a:rPr lang="en-US" sz="3200" dirty="0" smtClean="0"/>
              <a:t>Transforming Energy</a:t>
            </a:r>
          </a:p>
          <a:p>
            <a:pPr lvl="1"/>
            <a:r>
              <a:rPr lang="en-US" sz="2800" dirty="0"/>
              <a:t>Often electrical energy is converted to light and thermal energy</a:t>
            </a:r>
          </a:p>
          <a:p>
            <a:pPr lvl="2"/>
            <a:r>
              <a:rPr lang="en-US" sz="2400" dirty="0"/>
              <a:t>Examples:  light bulb, alarm clock, curling iron, computers</a:t>
            </a:r>
          </a:p>
          <a:p>
            <a:pPr lvl="1"/>
            <a:r>
              <a:rPr lang="en-US" sz="2800" dirty="0" smtClean="0"/>
              <a:t>Chemical </a:t>
            </a:r>
            <a:r>
              <a:rPr lang="en-US" sz="2800" dirty="0"/>
              <a:t>energy is usually converted to kinetic energy or thermal energy.</a:t>
            </a:r>
          </a:p>
          <a:p>
            <a:pPr lvl="2"/>
            <a:r>
              <a:rPr lang="en-US" sz="2400" dirty="0"/>
              <a:t>Examples:  Your body, food, vehicles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2278451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Conversions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457200" y="1066800"/>
          <a:ext cx="8229600" cy="4572000"/>
        </p:xfrm>
        <a:graphic>
          <a:graphicData uri="http://schemas.openxmlformats.org/drawingml/2006/diagram">
            <a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ight Arrow 4"/>
          <p:cNvSpPr/>
          <p:nvPr/>
        </p:nvSpPr>
        <p:spPr>
          <a:xfrm rot="10800000">
            <a:off x="2743200" y="2590800"/>
            <a:ext cx="5334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 rot="10800000">
            <a:off x="5791200" y="2590800"/>
            <a:ext cx="533400" cy="533400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457200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Mechanical energy (ME) = potential energy (PE) + kinetic energy (KE)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Falling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362200" y="1524000"/>
            <a:ext cx="3124200" cy="4953000"/>
          </a:xfrm>
        </p:spPr>
        <p:txBody>
          <a:bodyPr/>
          <a:lstStyle/>
          <a:p>
            <a:r>
              <a:rPr lang="en-US" dirty="0" smtClean="0"/>
              <a:t>100% PE</a:t>
            </a:r>
            <a:br>
              <a:rPr lang="en-US" dirty="0" smtClean="0"/>
            </a:br>
            <a:r>
              <a:rPr lang="en-US" dirty="0" smtClean="0"/>
              <a:t>0% 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Falling = change </a:t>
            </a:r>
            <a:br>
              <a:rPr lang="en-US" dirty="0" smtClean="0"/>
            </a:br>
            <a:r>
              <a:rPr lang="en-US" dirty="0" smtClean="0"/>
              <a:t>from PE to KE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Ground:  0% PE</a:t>
            </a:r>
            <a:br>
              <a:rPr lang="en-US" dirty="0" smtClean="0"/>
            </a:br>
            <a:r>
              <a:rPr lang="en-US" dirty="0" smtClean="0"/>
              <a:t>	       100% KE</a:t>
            </a:r>
          </a:p>
          <a:p>
            <a:endParaRPr lang="en-US" dirty="0"/>
          </a:p>
        </p:txBody>
      </p:sp>
      <p:pic>
        <p:nvPicPr>
          <p:cNvPr id="4" name="Picture 3" descr="C:\Users\Malinda\AppData\Local\Microsoft\Windows\Temporary Internet Files\Content.IE5\OFVMNNLO\MCj04348300000[1]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91200" y="1371600"/>
            <a:ext cx="19050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own Arrow 6"/>
          <p:cNvSpPr/>
          <p:nvPr/>
        </p:nvSpPr>
        <p:spPr>
          <a:xfrm>
            <a:off x="6400800" y="3124200"/>
            <a:ext cx="609600" cy="3352800"/>
          </a:xfrm>
          <a:prstGeom prst="downArrow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Swinging Energy</a:t>
            </a: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90600" y="1600200"/>
            <a:ext cx="697473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52400"/>
            <a:ext cx="6379720" cy="67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Conservation of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Energy cannot be created or destroyed, ONLY transferred from one to another…..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Finding Energy Transformations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371600"/>
            <a:ext cx="8229600" cy="5334000"/>
          </a:xfrm>
        </p:spPr>
        <p:txBody>
          <a:bodyPr>
            <a:noAutofit/>
          </a:bodyPr>
          <a:lstStyle/>
          <a:p>
            <a:r>
              <a:rPr lang="en-US" b="1" i="1" u="sng" dirty="0" smtClean="0"/>
              <a:t>Friction</a:t>
            </a:r>
            <a:r>
              <a:rPr lang="en-US" dirty="0" smtClean="0"/>
              <a:t>: seems like energy is disappearing, but it is actually converted into different energies, such as thermal energy.  </a:t>
            </a:r>
          </a:p>
          <a:p>
            <a:r>
              <a:rPr lang="en-US" b="1" i="1" u="sng" dirty="0" smtClean="0">
                <a:hlinkClick r:id="rId3"/>
              </a:rPr>
              <a:t>Mass into Energy</a:t>
            </a:r>
            <a:r>
              <a:rPr lang="en-US" dirty="0" smtClean="0"/>
              <a:t>: Nuclear fusion is an example.  Remember e=mc</a:t>
            </a:r>
            <a:r>
              <a:rPr lang="en-US" baseline="30000" dirty="0" smtClean="0"/>
              <a:t>2</a:t>
            </a:r>
            <a:r>
              <a:rPr lang="en-US" dirty="0" smtClean="0"/>
              <a:t>.  A little mass = a lot of energy</a:t>
            </a:r>
          </a:p>
          <a:p>
            <a:pPr lvl="1"/>
            <a:r>
              <a:rPr lang="en-US" sz="2400" dirty="0" smtClean="0"/>
              <a:t>Two hydrogen nuclei come together and combine to form one helium </a:t>
            </a:r>
          </a:p>
          <a:p>
            <a:r>
              <a:rPr lang="en-US" b="1" i="1" u="sng" dirty="0" smtClean="0">
                <a:hlinkClick r:id="rId4"/>
              </a:rPr>
              <a:t>Nuclear Fission</a:t>
            </a:r>
            <a:r>
              <a:rPr lang="en-US" b="1" i="1" u="sng" dirty="0" smtClean="0"/>
              <a:t>:</a:t>
            </a:r>
            <a:r>
              <a:rPr lang="en-US" dirty="0" smtClean="0"/>
              <a:t>  Kinetic Energy to thermal energy</a:t>
            </a:r>
          </a:p>
          <a:p>
            <a:pPr lvl="1"/>
            <a:r>
              <a:rPr lang="en-US" sz="2400" dirty="0" smtClean="0"/>
              <a:t>Mass into energy again!</a:t>
            </a:r>
          </a:p>
          <a:p>
            <a:pPr lvl="1"/>
            <a:r>
              <a:rPr lang="en-US" sz="2400" dirty="0" smtClean="0"/>
              <a:t>Nuclei broken apart… ENORMOUS energy</a:t>
            </a:r>
          </a:p>
          <a:p>
            <a:pPr lvl="1"/>
            <a:endParaRPr lang="en-US" sz="2000" dirty="0" smtClean="0"/>
          </a:p>
          <a:p>
            <a:pPr marL="0" indent="0">
              <a:buNone/>
            </a:pPr>
            <a:endParaRPr lang="en-US" sz="2400" b="1" i="1" u="sng" dirty="0" smtClean="0"/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energy?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Energy is the ability to</a:t>
            </a:r>
            <a:r>
              <a:rPr lang="en-US" sz="3600" dirty="0" smtClean="0"/>
              <a:t> </a:t>
            </a:r>
            <a:r>
              <a:rPr lang="en-US" sz="3600" dirty="0" smtClean="0"/>
              <a:t>do work (cause change)</a:t>
            </a:r>
            <a:r>
              <a:rPr lang="en-US" sz="3600" dirty="0" smtClean="0"/>
              <a:t>.</a:t>
            </a:r>
            <a:endParaRPr lang="en-US" sz="3600" dirty="0" smtClean="0"/>
          </a:p>
          <a:p>
            <a:pPr lvl="1"/>
            <a:r>
              <a:rPr lang="en-US" sz="3300" dirty="0" smtClean="0"/>
              <a:t>When a force causes an object to be displaced, work was done upon the </a:t>
            </a:r>
            <a:r>
              <a:rPr lang="en-US" sz="3300" dirty="0" smtClean="0"/>
              <a:t>object.</a:t>
            </a:r>
            <a:endParaRPr lang="en-US" sz="3600" u="sng" dirty="0" smtClean="0"/>
          </a:p>
          <a:p>
            <a:r>
              <a:rPr lang="en-US" sz="3600" u="sng" dirty="0" smtClean="0"/>
              <a:t>Examples:</a:t>
            </a:r>
            <a:r>
              <a:rPr lang="en-US" sz="3600" dirty="0" smtClean="0"/>
              <a:t>  brushing your hair, walking down the hall, eating your lunch, yawning.</a:t>
            </a:r>
          </a:p>
          <a:p>
            <a:pPr>
              <a:buNone/>
            </a:pPr>
            <a:endParaRPr lang="en-US" sz="3600" dirty="0" smtClean="0"/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Conversions in Your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Chemical </a:t>
            </a:r>
            <a:r>
              <a:rPr lang="en-US" dirty="0"/>
              <a:t>energy to kinetic and thermal energy.</a:t>
            </a:r>
          </a:p>
          <a:p>
            <a:pPr lvl="1"/>
            <a:r>
              <a:rPr lang="en-US" dirty="0" smtClean="0"/>
              <a:t>Stores energy as fat, example of potential energy</a:t>
            </a:r>
          </a:p>
          <a:p>
            <a:pPr lvl="1"/>
            <a:r>
              <a:rPr lang="en-US" dirty="0" smtClean="0"/>
              <a:t>Also converts to heat and use this energy to move</a:t>
            </a:r>
          </a:p>
          <a:p>
            <a:pPr lvl="1"/>
            <a:endParaRPr lang="en-US" dirty="0"/>
          </a:p>
          <a:p>
            <a:r>
              <a:rPr lang="en-US" dirty="0" smtClean="0"/>
              <a:t>Maintaining Healthy Weight</a:t>
            </a:r>
          </a:p>
          <a:p>
            <a:pPr lvl="1"/>
            <a:r>
              <a:rPr lang="en-US" dirty="0" smtClean="0"/>
              <a:t>Must have proper balance between energy contained in food eaten and energy body uses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173145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different forms of energy?</a:t>
            </a:r>
            <a:endParaRPr lang="en-US" dirty="0"/>
          </a:p>
        </p:txBody>
      </p:sp>
      <p:pic>
        <p:nvPicPr>
          <p:cNvPr id="6" name="Content Placeholder 5" descr="Screen shot 2013-10-21 at 8.54.39 AM.png"/>
          <p:cNvPicPr>
            <a:picLocks noGrp="1" noChangeAspect="1"/>
          </p:cNvPicPr>
          <p:nvPr>
            <p:ph sz="quarter" idx="1"/>
          </p:nvPr>
        </p:nvPicPr>
        <p:blipFill>
          <a:blip r:embed="rId3"/>
          <a:srcRect l="-52799" r="-52799"/>
          <a:stretch>
            <a:fillRect/>
          </a:stretch>
        </p:blipFill>
        <p:spPr>
          <a:xfrm>
            <a:off x="-381000" y="1295400"/>
            <a:ext cx="10012680" cy="5562600"/>
          </a:xfrm>
        </p:spPr>
      </p:pic>
      <p:sp>
        <p:nvSpPr>
          <p:cNvPr id="8" name="TextBox 7"/>
          <p:cNvSpPr txBox="1"/>
          <p:nvPr/>
        </p:nvSpPr>
        <p:spPr>
          <a:xfrm>
            <a:off x="533400" y="3962400"/>
            <a:ext cx="1143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4"/>
              </a:rPr>
              <a:t>http://www.eia.gov/kids/energy.cfm?page=about_forms_of_energy-</a:t>
            </a:r>
            <a:r>
              <a:rPr lang="en-US" dirty="0" smtClean="0">
                <a:hlinkClick r:id="rId4"/>
              </a:rPr>
              <a:t>basics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5181600"/>
          </a:xfrm>
        </p:spPr>
        <p:txBody>
          <a:bodyPr>
            <a:normAutofit/>
          </a:bodyPr>
          <a:lstStyle/>
          <a:p>
            <a:r>
              <a:rPr lang="en-US" sz="4000" dirty="0" smtClean="0"/>
              <a:t>Energy in the form of motion.</a:t>
            </a:r>
          </a:p>
          <a:p>
            <a:r>
              <a:rPr lang="en-US" sz="4000" dirty="0" smtClean="0"/>
              <a:t>Depends on mass and velocity (similar to momentum)</a:t>
            </a:r>
          </a:p>
          <a:p>
            <a:r>
              <a:rPr lang="en-US" sz="4000" dirty="0" smtClean="0"/>
              <a:t>Examples:  spinning bicycle wheel, a car driving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Calculating Kinetic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5400" dirty="0" smtClean="0"/>
              <a:t>Kinetic energy = ½ mass x velocity</a:t>
            </a:r>
            <a:r>
              <a:rPr lang="en-US" sz="5400" baseline="30000" dirty="0" smtClean="0"/>
              <a:t>2</a:t>
            </a:r>
            <a:endParaRPr lang="en-US" sz="5400" dirty="0" smtClean="0"/>
          </a:p>
          <a:p>
            <a:r>
              <a:rPr lang="en-US" sz="5400" dirty="0" smtClean="0"/>
              <a:t>KE = ½ m x v</a:t>
            </a:r>
            <a:r>
              <a:rPr lang="en-US" sz="5400" baseline="30000" dirty="0" smtClean="0"/>
              <a:t>2</a:t>
            </a:r>
          </a:p>
          <a:p>
            <a:pPr lvl="1"/>
            <a:r>
              <a:rPr lang="en-US" sz="4800" dirty="0"/>
              <a:t>↑mass = ↑ kinetic energy</a:t>
            </a:r>
            <a:br>
              <a:rPr lang="en-US" sz="4800" dirty="0"/>
            </a:br>
            <a:r>
              <a:rPr lang="en-US" sz="4800" dirty="0"/>
              <a:t>↑ velocity = ↑ kinetic </a:t>
            </a:r>
            <a:r>
              <a:rPr lang="en-US" sz="4800" dirty="0" smtClean="0"/>
              <a:t>energy</a:t>
            </a:r>
          </a:p>
          <a:p>
            <a:pPr lvl="1"/>
            <a:r>
              <a:rPr lang="en-US" sz="4800" dirty="0" smtClean="0"/>
              <a:t>If you double the velocity, the energy quadruples.</a:t>
            </a:r>
          </a:p>
          <a:p>
            <a:pPr lvl="1"/>
            <a:r>
              <a:rPr lang="en-US" sz="4800" dirty="0" smtClean="0"/>
              <a:t>Joule</a:t>
            </a:r>
          </a:p>
          <a:p>
            <a:pPr lvl="2"/>
            <a:r>
              <a:rPr lang="en-US" sz="4800" dirty="0"/>
              <a:t>Mass = kg; velocity = </a:t>
            </a:r>
            <a:r>
              <a:rPr lang="en-US" sz="4800" dirty="0" smtClean="0"/>
              <a:t>m/s</a:t>
            </a:r>
            <a:endParaRPr lang="en-US" sz="4500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Practice!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 15-kg bicycle carrying a 50-kg boy is traveling at a speed of 5 m/s.  What is the kinetic energy of the bicycle (including the boy)?</a:t>
            </a:r>
          </a:p>
          <a:p>
            <a:pPr lvl="1"/>
            <a:r>
              <a:rPr lang="en-US" dirty="0" smtClean="0"/>
              <a:t>812.5 Joules (J)</a:t>
            </a:r>
          </a:p>
          <a:p>
            <a:r>
              <a:rPr lang="en-US" dirty="0" smtClean="0"/>
              <a:t>The kinetic energy of a boat is calculated at 52,000 J.  If the boat has a mass of 39,000 kg, with what velocity is it moving?</a:t>
            </a:r>
          </a:p>
          <a:p>
            <a:pPr lvl="1"/>
            <a:r>
              <a:rPr lang="en-US" dirty="0" smtClean="0"/>
              <a:t>1.63 m/s</a:t>
            </a:r>
            <a:endParaRPr lang="en-US" dirty="0"/>
          </a:p>
        </p:txBody>
      </p:sp>
    </p:spTree>
    <p:extLst>
      <p:ext uri="{BB962C8B-B14F-4D97-AF65-F5344CB8AC3E}">
        <p14:creationId xmlns="" xmlns:a="http://schemas.openxmlformats.org/drawingml/2006/main" xmlns:r="http://schemas.openxmlformats.org/officeDocument/2006/relationships" xmlns:p="http://schemas.openxmlformats.org/presentationml/2006/main" xmlns:p14="http://schemas.microsoft.com/office/powerpoint/2010/main" xmlns:mv="urn:schemas-microsoft-com:mac:vml" xmlns:mc="http://schemas.openxmlformats.org/markup-compatibility/2006" val="859094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000" b="1" i="1" u="sng" dirty="0" smtClean="0"/>
              <a:t>Potential energy</a:t>
            </a:r>
            <a:r>
              <a:rPr lang="en-US" sz="4000" b="1" dirty="0" smtClean="0"/>
              <a:t> </a:t>
            </a:r>
            <a:r>
              <a:rPr lang="en-US" sz="4000" dirty="0" smtClean="0"/>
              <a:t>= stored energy due to position</a:t>
            </a:r>
          </a:p>
          <a:p>
            <a:r>
              <a:rPr lang="en-US" sz="4000" dirty="0" smtClean="0"/>
              <a:t>Examples:  an apple hanging in a tree; a book on a shelf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Energy stored by something that can stretch or compress</a:t>
            </a:r>
          </a:p>
          <a:p>
            <a:r>
              <a:rPr lang="en-US" sz="4400" u="sng" dirty="0" smtClean="0"/>
              <a:t>Examples:</a:t>
            </a:r>
            <a:r>
              <a:rPr lang="en-US" sz="4400" dirty="0" smtClean="0"/>
              <a:t>  a </a:t>
            </a:r>
            <a:r>
              <a:rPr lang="en-US" sz="4400" dirty="0" err="1" smtClean="0"/>
              <a:t>rubberband</a:t>
            </a:r>
            <a:r>
              <a:rPr lang="en-US" sz="4400" dirty="0" smtClean="0"/>
              <a:t> or a spring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Chemical Potential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4400" dirty="0" smtClean="0"/>
              <a:t>Energy stored in chemical bonds between atoms</a:t>
            </a:r>
          </a:p>
          <a:p>
            <a:r>
              <a:rPr lang="en-US" sz="4400" u="sng" dirty="0" smtClean="0"/>
              <a:t>Examples:</a:t>
            </a:r>
            <a:r>
              <a:rPr lang="en-US" sz="4400" dirty="0" smtClean="0"/>
              <a:t>  Food, gasoline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urrency">
  <a:themeElements>
    <a:clrScheme name="Currency">
      <a:dk1>
        <a:sysClr val="windowText" lastClr="000000"/>
      </a:dk1>
      <a:lt1>
        <a:sysClr val="window" lastClr="FFFFFF"/>
      </a:lt1>
      <a:dk2>
        <a:srgbClr val="4A606E"/>
      </a:dk2>
      <a:lt2>
        <a:srgbClr val="D1E1E3"/>
      </a:lt2>
      <a:accent1>
        <a:srgbClr val="79B5B0"/>
      </a:accent1>
      <a:accent2>
        <a:srgbClr val="B4BC4C"/>
      </a:accent2>
      <a:accent3>
        <a:srgbClr val="B77851"/>
      </a:accent3>
      <a:accent4>
        <a:srgbClr val="776A5B"/>
      </a:accent4>
      <a:accent5>
        <a:srgbClr val="B6AD76"/>
      </a:accent5>
      <a:accent6>
        <a:srgbClr val="95AEB1"/>
      </a:accent6>
      <a:hlink>
        <a:srgbClr val="3ECCED"/>
      </a:hlink>
      <a:folHlink>
        <a:srgbClr val="2C6C93"/>
      </a:folHlink>
    </a:clrScheme>
    <a:fontScheme name="Currency">
      <a:maj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S明朝E"/>
        <a:font script="Hang" typeface="맑은 고딕"/>
        <a:font script="Hans" typeface="华文楷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urrency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10000"/>
              </a:schemeClr>
            </a:gs>
            <a:gs pos="47500">
              <a:schemeClr val="phClr">
                <a:tint val="35000"/>
                <a:satMod val="110000"/>
              </a:schemeClr>
            </a:gs>
            <a:gs pos="58500">
              <a:schemeClr val="phClr">
                <a:tint val="35000"/>
                <a:satMod val="110000"/>
              </a:schemeClr>
            </a:gs>
            <a:gs pos="100000">
              <a:schemeClr val="phClr">
                <a:tint val="80000"/>
                <a:satMod val="110000"/>
              </a:schemeClr>
            </a:gs>
          </a:gsLst>
          <a:lin ang="3600000" scaled="1"/>
        </a:gradFill>
        <a:gradFill rotWithShape="1">
          <a:gsLst>
            <a:gs pos="0">
              <a:schemeClr val="phClr">
                <a:shade val="52000"/>
                <a:satMod val="105000"/>
              </a:schemeClr>
            </a:gs>
            <a:gs pos="47500">
              <a:schemeClr val="phClr">
                <a:shade val="89000"/>
                <a:satMod val="105000"/>
              </a:schemeClr>
            </a:gs>
            <a:gs pos="58500">
              <a:schemeClr val="phClr">
                <a:shade val="89000"/>
                <a:satMod val="105000"/>
              </a:schemeClr>
            </a:gs>
            <a:gs pos="100000">
              <a:schemeClr val="phClr">
                <a:shade val="52000"/>
                <a:satMod val="105000"/>
              </a:schemeClr>
            </a:gs>
          </a:gsLst>
          <a:lin ang="36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60000" cap="flat" cmpd="thickThin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38100" dir="5400000" algn="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prstMaterial="flat">
            <a:bevelT w="38100" h="50800" prst="softRound"/>
          </a:sp3d>
        </a:effectStyle>
        <a:effectStyle>
          <a:effectLst>
            <a:outerShdw blurRad="50800" dist="63500" dir="5400000" algn="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harsh" dir="tl">
              <a:rot lat="0" lon="0" rev="8400000"/>
            </a:lightRig>
          </a:scene3d>
          <a:sp3d extrusionH="63500" contourW="38100" prstMaterial="flat">
            <a:bevelT w="50800" h="63500" prst="softRound"/>
            <a:contourClr>
              <a:schemeClr val="phClr">
                <a:tint val="5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20000"/>
                <a:satMod val="3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8000"/>
                <a:shade val="98000"/>
                <a:satMod val="120000"/>
              </a:schemeClr>
              <a:schemeClr val="phClr">
                <a:tint val="86000"/>
                <a:shade val="92000"/>
                <a:satMod val="150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Currency</Template>
  <TotalTime>30805</TotalTime>
  <Words>695</Words>
  <Application>Microsoft Macintosh PowerPoint</Application>
  <PresentationFormat>On-screen Show (4:3)</PresentationFormat>
  <Paragraphs>101</Paragraphs>
  <Slides>20</Slides>
  <Notes>14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Currency</vt:lpstr>
      <vt:lpstr>Energy</vt:lpstr>
      <vt:lpstr>What is energy?</vt:lpstr>
      <vt:lpstr>What are different forms of energy?</vt:lpstr>
      <vt:lpstr>Kinetic Energy</vt:lpstr>
      <vt:lpstr>Calculating Kinetic Energy</vt:lpstr>
      <vt:lpstr>Let’s Practice!</vt:lpstr>
      <vt:lpstr>Potential Energy</vt:lpstr>
      <vt:lpstr>Elastic Potential Energy</vt:lpstr>
      <vt:lpstr>Chemical Potential Energy</vt:lpstr>
      <vt:lpstr>Gravitational Potential Energy</vt:lpstr>
      <vt:lpstr>More Practice!</vt:lpstr>
      <vt:lpstr>Let’s Review KE and PE</vt:lpstr>
      <vt:lpstr>Conservation of Energy</vt:lpstr>
      <vt:lpstr>Conversions</vt:lpstr>
      <vt:lpstr>Falling Objects</vt:lpstr>
      <vt:lpstr>Swinging Energy</vt:lpstr>
      <vt:lpstr>Slide 17</vt:lpstr>
      <vt:lpstr>Conservation of Energy</vt:lpstr>
      <vt:lpstr>Finding Energy Transformations</vt:lpstr>
      <vt:lpstr>Energy Conversions in Your Body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</dc:title>
  <dc:creator>Malinda Burk</dc:creator>
  <cp:lastModifiedBy>LPS Lincoln Public Schools</cp:lastModifiedBy>
  <cp:revision>60</cp:revision>
  <dcterms:created xsi:type="dcterms:W3CDTF">2013-10-21T12:15:38Z</dcterms:created>
  <dcterms:modified xsi:type="dcterms:W3CDTF">2013-10-21T13:56:20Z</dcterms:modified>
</cp:coreProperties>
</file>