
<file path=[Content_Types].xml><?xml version="1.0" encoding="utf-8"?>
<Types xmlns="http://schemas.openxmlformats.org/package/2006/content-types">
  <Default Extension="xml" ContentType="application/xml"/>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2"/>
    <p:restoredTop sz="92663"/>
  </p:normalViewPr>
  <p:slideViewPr>
    <p:cSldViewPr snapToGrid="0" snapToObjects="1">
      <p:cViewPr varScale="1">
        <p:scale>
          <a:sx n="74" d="100"/>
          <a:sy n="74" d="100"/>
        </p:scale>
        <p:origin x="10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Ideal Gas Law</a:t>
            </a:r>
            <a:endParaRPr/>
          </a:p>
        </p:txBody>
      </p:sp>
      <p:sp>
        <p:nvSpPr>
          <p:cNvPr id="61" name="Shape 6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Phase Changes Revisited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0" name="Shape 1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21" name="Shape 121"/>
          <p:cNvPicPr preferRelativeResize="0"/>
          <p:nvPr/>
        </p:nvPicPr>
        <p:blipFill>
          <a:blip r:embed="rId3">
            <a:alphaModFix/>
          </a:blip>
          <a:stretch>
            <a:fillRect/>
          </a:stretch>
        </p:blipFill>
        <p:spPr>
          <a:xfrm>
            <a:off x="1429533" y="0"/>
            <a:ext cx="6284934" cy="514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7" name="Shape 1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28" name="Shape 128"/>
          <p:cNvPicPr preferRelativeResize="0"/>
          <p:nvPr/>
        </p:nvPicPr>
        <p:blipFill>
          <a:blip r:embed="rId3">
            <a:alphaModFix/>
          </a:blip>
          <a:stretch>
            <a:fillRect/>
          </a:stretch>
        </p:blipFill>
        <p:spPr>
          <a:xfrm>
            <a:off x="1643450" y="0"/>
            <a:ext cx="5779850" cy="50756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Energy during a Phase Change</a:t>
            </a:r>
            <a:endParaRPr/>
          </a:p>
        </p:txBody>
      </p:sp>
      <p:sp>
        <p:nvSpPr>
          <p:cNvPr id="134" name="Shape 1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200"/>
              <a:t>How can I calculate how much heat energy I need for a phase change?</a:t>
            </a:r>
            <a:endParaRPr sz="2200"/>
          </a:p>
          <a:p>
            <a:pPr marL="457200" lvl="0" indent="-368300" rtl="0">
              <a:spcBef>
                <a:spcPts val="1600"/>
              </a:spcBef>
              <a:spcAft>
                <a:spcPts val="0"/>
              </a:spcAft>
              <a:buSzPts val="2200"/>
              <a:buChar char="●"/>
            </a:pPr>
            <a:r>
              <a:rPr lang="en" sz="2200"/>
              <a:t>We know how to calculate how much heat energy we need to increase our kinetic energy of our matter using our specific heat calculation</a:t>
            </a:r>
            <a:endParaRPr sz="2200"/>
          </a:p>
          <a:p>
            <a:pPr marL="457200" lvl="0" indent="-368300" rtl="0">
              <a:spcBef>
                <a:spcPts val="0"/>
              </a:spcBef>
              <a:spcAft>
                <a:spcPts val="0"/>
              </a:spcAft>
              <a:buSzPts val="2200"/>
              <a:buChar char="●"/>
            </a:pPr>
            <a:r>
              <a:rPr lang="en" sz="2200"/>
              <a:t>Q = mCΔT</a:t>
            </a:r>
            <a:endParaRPr sz="2200"/>
          </a:p>
          <a:p>
            <a:pPr marL="457200" lvl="0" indent="-368300" rtl="0">
              <a:spcBef>
                <a:spcPts val="0"/>
              </a:spcBef>
              <a:spcAft>
                <a:spcPts val="0"/>
              </a:spcAft>
              <a:buSzPts val="2200"/>
              <a:buChar char="●"/>
            </a:pPr>
            <a:r>
              <a:rPr lang="en" sz="2200"/>
              <a:t>When we are changing phases the heat energy we are adding is in terms of POTENTIAL energy which goes into breaking bonds and allowing the particles to be FURTHER from each other</a:t>
            </a:r>
            <a:endParaRPr sz="2200"/>
          </a:p>
          <a:p>
            <a:pPr marL="0" lvl="0" indent="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to Calculate Latent Heat</a:t>
            </a:r>
            <a:endParaRPr/>
          </a:p>
        </p:txBody>
      </p:sp>
      <p:sp>
        <p:nvSpPr>
          <p:cNvPr id="140" name="Shape 1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rtl="0">
              <a:spcBef>
                <a:spcPts val="0"/>
              </a:spcBef>
              <a:spcAft>
                <a:spcPts val="0"/>
              </a:spcAft>
              <a:buSzPts val="2200"/>
              <a:buChar char="●"/>
            </a:pPr>
            <a:r>
              <a:rPr lang="en" sz="2200"/>
              <a:t>There is no change in temperature so no change in KE, just an increase in PE as the particles are allowed to move further from each other. (remember from 1st semester? Higher PE means more distance between particles)</a:t>
            </a:r>
            <a:endParaRPr sz="2200"/>
          </a:p>
          <a:p>
            <a:pPr marL="457200" lvl="0" indent="-368300" rtl="0">
              <a:spcBef>
                <a:spcPts val="0"/>
              </a:spcBef>
              <a:spcAft>
                <a:spcPts val="0"/>
              </a:spcAft>
              <a:buSzPts val="2200"/>
              <a:buChar char="●"/>
            </a:pPr>
            <a:r>
              <a:rPr lang="en" sz="2200"/>
              <a:t>Heat of Fusion - Amount of heat needed to change from a solid to a liquid (or amount of heat lost to go from a liquid to a solid)</a:t>
            </a:r>
            <a:endParaRPr sz="2200"/>
          </a:p>
          <a:p>
            <a:pPr marL="457200" lvl="0" indent="-368300">
              <a:spcBef>
                <a:spcPts val="0"/>
              </a:spcBef>
              <a:spcAft>
                <a:spcPts val="0"/>
              </a:spcAft>
              <a:buSzPts val="2200"/>
              <a:buChar char="●"/>
            </a:pPr>
            <a:r>
              <a:rPr lang="en" sz="2200"/>
              <a:t>Heat of Vaporization - Amount of heat needed to change from a liquid to a gas (or amount of heat lost to go from a gas to a liquid)</a:t>
            </a:r>
            <a:endParaRPr sz="2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Latent Heat Calculation</a:t>
            </a:r>
            <a:endParaRPr/>
          </a:p>
        </p:txBody>
      </p:sp>
      <p:sp>
        <p:nvSpPr>
          <p:cNvPr id="146" name="Shape 1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600"/>
              <a:t>Q = mL</a:t>
            </a:r>
            <a:endParaRPr sz="3600"/>
          </a:p>
          <a:p>
            <a:pPr marL="0" lvl="0" indent="0">
              <a:spcBef>
                <a:spcPts val="1600"/>
              </a:spcBef>
              <a:spcAft>
                <a:spcPts val="0"/>
              </a:spcAft>
              <a:buNone/>
            </a:pPr>
            <a:r>
              <a:rPr lang="en" sz="2400"/>
              <a:t>Q = heat energy (J)</a:t>
            </a:r>
            <a:endParaRPr sz="2400"/>
          </a:p>
          <a:p>
            <a:pPr marL="0" lvl="0" indent="0">
              <a:spcBef>
                <a:spcPts val="1600"/>
              </a:spcBef>
              <a:spcAft>
                <a:spcPts val="0"/>
              </a:spcAft>
              <a:buNone/>
            </a:pPr>
            <a:r>
              <a:rPr lang="en" sz="2400"/>
              <a:t>m = mass (g)</a:t>
            </a:r>
            <a:endParaRPr sz="2400"/>
          </a:p>
          <a:p>
            <a:pPr marL="0" lvl="0" indent="0">
              <a:spcBef>
                <a:spcPts val="1600"/>
              </a:spcBef>
              <a:spcAft>
                <a:spcPts val="1600"/>
              </a:spcAft>
              <a:buNone/>
            </a:pPr>
            <a:r>
              <a:rPr lang="en" sz="2400"/>
              <a:t>L = Latent Heat Value (J/g)</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Ideal Gas Assumptions</a:t>
            </a:r>
            <a:endParaRPr/>
          </a:p>
        </p:txBody>
      </p:sp>
      <p:sp>
        <p:nvSpPr>
          <p:cNvPr id="67" name="Shape 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a:t>Assumptions for ideal gases</a:t>
            </a:r>
            <a:endParaRPr sz="2400"/>
          </a:p>
          <a:p>
            <a:pPr marL="457200" lvl="0" indent="-381000" rtl="0">
              <a:spcBef>
                <a:spcPts val="1600"/>
              </a:spcBef>
              <a:spcAft>
                <a:spcPts val="0"/>
              </a:spcAft>
              <a:buSzPts val="2400"/>
              <a:buChar char="●"/>
            </a:pPr>
            <a:r>
              <a:rPr lang="en" sz="2400"/>
              <a:t>Gases are made of molecules that are in constant, random motion.</a:t>
            </a:r>
            <a:endParaRPr sz="2400"/>
          </a:p>
          <a:p>
            <a:pPr marL="457200" lvl="0" indent="-381000" rtl="0">
              <a:spcBef>
                <a:spcPts val="0"/>
              </a:spcBef>
              <a:spcAft>
                <a:spcPts val="0"/>
              </a:spcAft>
              <a:buSzPts val="2400"/>
              <a:buChar char="●"/>
            </a:pPr>
            <a:r>
              <a:rPr lang="en" sz="2400"/>
              <a:t>Pressure is due to particle collisions with one another and the walls of their containers.</a:t>
            </a:r>
            <a:endParaRPr sz="2400"/>
          </a:p>
          <a:p>
            <a:pPr marL="457200" lvl="0" indent="-381000" rtl="0">
              <a:spcBef>
                <a:spcPts val="0"/>
              </a:spcBef>
              <a:spcAft>
                <a:spcPts val="0"/>
              </a:spcAft>
              <a:buSzPts val="2400"/>
              <a:buChar char="●"/>
            </a:pPr>
            <a:r>
              <a:rPr lang="en" sz="2400"/>
              <a:t>All collisions are perfectly elastic (no energy lost).</a:t>
            </a:r>
            <a:endParaRPr sz="2400"/>
          </a:p>
          <a:p>
            <a:pPr marL="0" marR="0" lvl="0" indent="0" algn="l" rtl="0">
              <a:lnSpc>
                <a:spcPct val="115000"/>
              </a:lnSpc>
              <a:spcBef>
                <a:spcPts val="1600"/>
              </a:spcBef>
              <a:spcAft>
                <a:spcPts val="0"/>
              </a:spcAft>
              <a:buNone/>
            </a:pPr>
            <a:endParaRPr sz="2400"/>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Ideal Gases</a:t>
            </a:r>
            <a:endParaRPr/>
          </a:p>
        </p:txBody>
      </p:sp>
      <p:sp>
        <p:nvSpPr>
          <p:cNvPr id="73" name="Shape 7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a:t>2 key assumptions of ideal gases</a:t>
            </a:r>
            <a:endParaRPr sz="2400"/>
          </a:p>
          <a:p>
            <a:pPr marL="457200" lvl="0" indent="-381000" rtl="0">
              <a:spcBef>
                <a:spcPts val="1600"/>
              </a:spcBef>
              <a:spcAft>
                <a:spcPts val="0"/>
              </a:spcAft>
              <a:buSzPts val="2400"/>
              <a:buChar char="●"/>
            </a:pPr>
            <a:r>
              <a:rPr lang="en" sz="2400"/>
              <a:t>There is no attraction or repulsion between gas molecules.</a:t>
            </a:r>
            <a:endParaRPr sz="2400"/>
          </a:p>
          <a:p>
            <a:pPr marL="457200" lvl="0" indent="-381000" rtl="0">
              <a:spcBef>
                <a:spcPts val="0"/>
              </a:spcBef>
              <a:spcAft>
                <a:spcPts val="0"/>
              </a:spcAft>
              <a:buSzPts val="2400"/>
              <a:buChar char="●"/>
            </a:pPr>
            <a:r>
              <a:rPr lang="en" sz="2400"/>
              <a:t>Ideal gas particles have no volume</a:t>
            </a:r>
            <a:endParaRPr sz="2400"/>
          </a:p>
          <a:p>
            <a:pPr marL="0" lvl="0" indent="0" rtl="0">
              <a:spcBef>
                <a:spcPts val="1600"/>
              </a:spcBef>
              <a:spcAft>
                <a:spcPts val="0"/>
              </a:spcAft>
              <a:buClr>
                <a:schemeClr val="dk1"/>
              </a:buClr>
              <a:buSzPts val="1100"/>
              <a:buFont typeface="Arial"/>
              <a:buNone/>
            </a:pPr>
            <a:r>
              <a:rPr lang="en" sz="2400"/>
              <a:t>An ideal gas does not really exist, but it makes the math easier and is a close approximation.</a:t>
            </a:r>
            <a:endParaRPr sz="2400">
              <a:solidFill>
                <a:srgbClr val="2F2B20"/>
              </a:solidFill>
            </a:endParaRPr>
          </a:p>
          <a:p>
            <a:pPr marL="0" lvl="0" indent="0" rtl="0">
              <a:spcBef>
                <a:spcPts val="1600"/>
              </a:spcBef>
              <a:spcAft>
                <a:spcPts val="0"/>
              </a:spcAft>
              <a:buClr>
                <a:schemeClr val="dk1"/>
              </a:buClr>
              <a:buSzPts val="1100"/>
              <a:buFont typeface="Arial"/>
              <a:buNone/>
            </a:pPr>
            <a:endParaRPr sz="3000">
              <a:solidFill>
                <a:srgbClr val="2F2B20"/>
              </a:solidFill>
            </a:endParaRPr>
          </a:p>
          <a:p>
            <a:pPr marL="0" lvl="0" indent="0">
              <a:spcBef>
                <a:spcPts val="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Conditions where gases are CLOSE to ideal</a:t>
            </a:r>
            <a:endParaRPr/>
          </a:p>
        </p:txBody>
      </p:sp>
      <p:sp>
        <p:nvSpPr>
          <p:cNvPr id="79" name="Shape 7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a:t>Many gases behave close to “ideal” under:</a:t>
            </a:r>
            <a:endParaRPr sz="2400"/>
          </a:p>
          <a:p>
            <a:pPr marL="457200" lvl="0" indent="-381000" rtl="0">
              <a:spcBef>
                <a:spcPts val="1600"/>
              </a:spcBef>
              <a:spcAft>
                <a:spcPts val="0"/>
              </a:spcAft>
              <a:buSzPts val="2400"/>
              <a:buChar char="●"/>
            </a:pPr>
            <a:r>
              <a:rPr lang="en" sz="2400"/>
              <a:t>High temps: particles move fast enough to make attraction/repulsion between particles negligible.</a:t>
            </a:r>
            <a:endParaRPr sz="2400"/>
          </a:p>
          <a:p>
            <a:pPr marL="457200" lvl="0" indent="-381000" rtl="0">
              <a:spcBef>
                <a:spcPts val="0"/>
              </a:spcBef>
              <a:spcAft>
                <a:spcPts val="0"/>
              </a:spcAft>
              <a:buSzPts val="2400"/>
              <a:buChar char="●"/>
            </a:pPr>
            <a:r>
              <a:rPr lang="en" sz="2400"/>
              <a:t>Low pressure: particles are very spread out so their volume is negligible to their container (they don’t take up space). </a:t>
            </a:r>
            <a:endParaRPr sz="2400">
              <a:solidFill>
                <a:srgbClr val="2F2B20"/>
              </a:solidFill>
              <a:latin typeface="Calibri"/>
              <a:ea typeface="Calibri"/>
              <a:cs typeface="Calibri"/>
              <a:sym typeface="Calibri"/>
            </a:endParaRPr>
          </a:p>
          <a:p>
            <a:pPr marL="0" lvl="0" indent="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4800"/>
              <a:t>PV = nRT</a:t>
            </a:r>
            <a:endParaRPr sz="4800"/>
          </a:p>
        </p:txBody>
      </p:sp>
      <p:sp>
        <p:nvSpPr>
          <p:cNvPr id="85" name="Shape 85"/>
          <p:cNvSpPr txBox="1">
            <a:spLocks noGrp="1"/>
          </p:cNvSpPr>
          <p:nvPr>
            <p:ph type="title"/>
          </p:nvPr>
        </p:nvSpPr>
        <p:spPr>
          <a:xfrm>
            <a:off x="184850" y="1375325"/>
            <a:ext cx="8520600" cy="8418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Ideal Gas Law</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Variables</a:t>
            </a:r>
            <a:endParaRPr/>
          </a:p>
        </p:txBody>
      </p:sp>
      <p:sp>
        <p:nvSpPr>
          <p:cNvPr id="91" name="Shape 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a:t>P = pressure (kPa or atm) </a:t>
            </a:r>
            <a:endParaRPr sz="2400"/>
          </a:p>
          <a:p>
            <a:pPr marL="0" lvl="0" indent="0" rtl="0">
              <a:spcBef>
                <a:spcPts val="1600"/>
              </a:spcBef>
              <a:spcAft>
                <a:spcPts val="0"/>
              </a:spcAft>
              <a:buClr>
                <a:schemeClr val="dk1"/>
              </a:buClr>
              <a:buSzPts val="1100"/>
              <a:buFont typeface="Arial"/>
              <a:buNone/>
            </a:pPr>
            <a:r>
              <a:rPr lang="en" sz="2400"/>
              <a:t>V = volume (L) </a:t>
            </a:r>
            <a:endParaRPr sz="2400"/>
          </a:p>
          <a:p>
            <a:pPr marL="0" lvl="0" indent="0" rtl="0">
              <a:spcBef>
                <a:spcPts val="1600"/>
              </a:spcBef>
              <a:spcAft>
                <a:spcPts val="0"/>
              </a:spcAft>
              <a:buClr>
                <a:schemeClr val="dk1"/>
              </a:buClr>
              <a:buSzPts val="1100"/>
              <a:buFont typeface="Arial"/>
              <a:buNone/>
            </a:pPr>
            <a:r>
              <a:rPr lang="en" sz="2400"/>
              <a:t>n = moles</a:t>
            </a:r>
            <a:endParaRPr sz="2400"/>
          </a:p>
          <a:p>
            <a:pPr marL="0" lvl="0" indent="0" rtl="0">
              <a:spcBef>
                <a:spcPts val="1600"/>
              </a:spcBef>
              <a:spcAft>
                <a:spcPts val="0"/>
              </a:spcAft>
              <a:buNone/>
            </a:pPr>
            <a:r>
              <a:rPr lang="en" sz="2400"/>
              <a:t>R = gas constant (8.314 L*kPa/mol*K), 0.0821 L*atm/mol*K)</a:t>
            </a:r>
            <a:endParaRPr sz="2400"/>
          </a:p>
          <a:p>
            <a:pPr marL="0" lvl="0" indent="0" rtl="0">
              <a:spcBef>
                <a:spcPts val="1600"/>
              </a:spcBef>
              <a:spcAft>
                <a:spcPts val="0"/>
              </a:spcAft>
              <a:buClr>
                <a:schemeClr val="dk1"/>
              </a:buClr>
              <a:buSzPts val="1100"/>
              <a:buFont typeface="Arial"/>
              <a:buNone/>
            </a:pPr>
            <a:r>
              <a:rPr lang="en" sz="2400"/>
              <a:t>T = temp (K)</a:t>
            </a:r>
            <a:endParaRPr sz="2400"/>
          </a:p>
          <a:p>
            <a:pPr marL="0" lvl="0" indent="0" rtl="0">
              <a:spcBef>
                <a:spcPts val="1600"/>
              </a:spcBef>
              <a:spcAft>
                <a:spcPts val="0"/>
              </a:spcAft>
              <a:buClr>
                <a:schemeClr val="dk1"/>
              </a:buClr>
              <a:buSzPts val="1100"/>
              <a:buFont typeface="Arial"/>
              <a:buNone/>
            </a:pPr>
            <a:r>
              <a:rPr lang="en" sz="2400"/>
              <a:t>Units must match!</a:t>
            </a:r>
            <a:endParaRPr sz="2400">
              <a:solidFill>
                <a:srgbClr val="2F2B20"/>
              </a:solidFill>
              <a:latin typeface="Calibri"/>
              <a:ea typeface="Calibri"/>
              <a:cs typeface="Calibri"/>
              <a:sym typeface="Calibri"/>
            </a:endParaRPr>
          </a:p>
          <a:p>
            <a:pPr marL="0" lvl="0" indent="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Moles</a:t>
            </a:r>
            <a:endParaRPr/>
          </a:p>
        </p:txBody>
      </p:sp>
      <p:sp>
        <p:nvSpPr>
          <p:cNvPr id="97" name="Shape 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n = moles</a:t>
            </a:r>
            <a:endParaRPr sz="2400"/>
          </a:p>
          <a:p>
            <a:pPr marL="457200" lvl="0" indent="-381000" rtl="0">
              <a:spcBef>
                <a:spcPts val="1600"/>
              </a:spcBef>
              <a:spcAft>
                <a:spcPts val="0"/>
              </a:spcAft>
              <a:buSzPts val="2400"/>
              <a:buChar char="●"/>
            </a:pPr>
            <a:r>
              <a:rPr lang="en" sz="2400"/>
              <a:t>A mole is the amount of substance in a given mass of substance.</a:t>
            </a:r>
            <a:endParaRPr sz="2400"/>
          </a:p>
          <a:p>
            <a:pPr marL="457200" lvl="0" indent="-381000" rtl="0">
              <a:spcBef>
                <a:spcPts val="0"/>
              </a:spcBef>
              <a:spcAft>
                <a:spcPts val="0"/>
              </a:spcAft>
              <a:buSzPts val="2400"/>
              <a:buChar char="●"/>
            </a:pPr>
            <a:r>
              <a:rPr lang="en" sz="2400"/>
              <a:t>n = mass (g)/ molar mass</a:t>
            </a:r>
            <a:endParaRPr sz="2400"/>
          </a:p>
          <a:p>
            <a:pPr marL="457200" lvl="0" indent="-381000" rtl="0">
              <a:spcBef>
                <a:spcPts val="0"/>
              </a:spcBef>
              <a:spcAft>
                <a:spcPts val="0"/>
              </a:spcAft>
              <a:buSzPts val="2400"/>
              <a:buChar char="●"/>
            </a:pPr>
            <a:r>
              <a:rPr lang="en" sz="2400"/>
              <a:t>Molar mass = mass of atoms in an element or compound.</a:t>
            </a:r>
            <a:endParaRPr sz="2400"/>
          </a:p>
          <a:p>
            <a:pPr marL="0" lvl="0" indent="0" rtl="0">
              <a:spcBef>
                <a:spcPts val="1600"/>
              </a:spcBef>
              <a:spcAft>
                <a:spcPts val="0"/>
              </a:spcAft>
              <a:buClr>
                <a:schemeClr val="dk1"/>
              </a:buClr>
              <a:buSzPts val="1100"/>
              <a:buFont typeface="Arial"/>
              <a:buNone/>
            </a:pPr>
            <a:r>
              <a:rPr lang="en" sz="2400"/>
              <a:t>Ex. H</a:t>
            </a:r>
            <a:r>
              <a:rPr lang="en" sz="2400" baseline="-25000"/>
              <a:t>2</a:t>
            </a:r>
            <a:r>
              <a:rPr lang="en" sz="2400"/>
              <a:t>0</a:t>
            </a:r>
            <a:endParaRPr sz="2400"/>
          </a:p>
          <a:p>
            <a:pPr marL="0" lvl="0" indent="0" rtl="0">
              <a:spcBef>
                <a:spcPts val="1600"/>
              </a:spcBef>
              <a:spcAft>
                <a:spcPts val="0"/>
              </a:spcAft>
              <a:buClr>
                <a:schemeClr val="dk1"/>
              </a:buClr>
              <a:buSzPts val="1100"/>
              <a:buFont typeface="Arial"/>
              <a:buNone/>
            </a:pPr>
            <a:r>
              <a:rPr lang="en" sz="2400"/>
              <a:t>H = 1.008g  O = 16g</a:t>
            </a:r>
            <a:r>
              <a:rPr lang="en" sz="2400">
                <a:solidFill>
                  <a:srgbClr val="2F2B20"/>
                </a:solidFill>
                <a:latin typeface="Calibri"/>
                <a:ea typeface="Calibri"/>
                <a:cs typeface="Calibri"/>
                <a:sym typeface="Calibri"/>
              </a:rPr>
              <a:t>   ⇒  </a:t>
            </a:r>
            <a:r>
              <a:rPr lang="en" sz="2400"/>
              <a:t>1.008(2) + 16 = 18.02 g/mol</a:t>
            </a:r>
            <a:endParaRPr sz="2400">
              <a:solidFill>
                <a:srgbClr val="2F2B20"/>
              </a:solidFill>
              <a:latin typeface="Calibri"/>
              <a:ea typeface="Calibri"/>
              <a:cs typeface="Calibri"/>
              <a:sym typeface="Calibri"/>
            </a:endParaRPr>
          </a:p>
          <a:p>
            <a:pPr marL="0" lvl="0" indent="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Example: </a:t>
            </a:r>
            <a:endParaRPr/>
          </a:p>
        </p:txBody>
      </p:sp>
      <p:sp>
        <p:nvSpPr>
          <p:cNvPr id="103" name="Shape 10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If I contain 2.1 moles of gas in a container with a volume of 62.0 L and a temperature of 157.3 C, what is the pressure inside that container?</a:t>
            </a:r>
            <a:endParaRPr sz="2400"/>
          </a:p>
          <a:p>
            <a:pPr marL="0" lvl="0" indent="0">
              <a:spcBef>
                <a:spcPts val="1600"/>
              </a:spcBef>
              <a:spcAft>
                <a:spcPts val="0"/>
              </a:spcAft>
              <a:buNone/>
            </a:pPr>
            <a:r>
              <a:rPr lang="en" sz="2400"/>
              <a:t>P = ?					T = 157.3 C</a:t>
            </a:r>
            <a:endParaRPr sz="2400"/>
          </a:p>
          <a:p>
            <a:pPr marL="0" lvl="0" indent="0">
              <a:spcBef>
                <a:spcPts val="1600"/>
              </a:spcBef>
              <a:spcAft>
                <a:spcPts val="0"/>
              </a:spcAft>
              <a:buNone/>
            </a:pPr>
            <a:r>
              <a:rPr lang="en" sz="2400"/>
              <a:t>V = 62.0L				R = 8.314 L*kPa/(mol*K) or</a:t>
            </a:r>
            <a:endParaRPr sz="2400"/>
          </a:p>
          <a:p>
            <a:pPr marL="0" lvl="0" indent="0">
              <a:spcBef>
                <a:spcPts val="1600"/>
              </a:spcBef>
              <a:spcAft>
                <a:spcPts val="1600"/>
              </a:spcAft>
              <a:buNone/>
            </a:pPr>
            <a:r>
              <a:rPr lang="en" sz="2400"/>
              <a:t>N = 2.1 moles		R = 0.0821 L*atm/(mol*K)</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does my pressure and my temperature affect my Phase????</a:t>
            </a:r>
            <a:endParaRPr/>
          </a:p>
        </p:txBody>
      </p:sp>
      <p:sp>
        <p:nvSpPr>
          <p:cNvPr id="109" name="Shape 109"/>
          <p:cNvSpPr txBox="1">
            <a:spLocks noGrp="1"/>
          </p:cNvSpPr>
          <p:nvPr>
            <p:ph type="body" idx="1"/>
          </p:nvPr>
        </p:nvSpPr>
        <p:spPr>
          <a:xfrm>
            <a:off x="311700" y="1378350"/>
            <a:ext cx="8520600" cy="31905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dirty="0"/>
              <a:t>When we talk about the melting and pointing point of water at 0C and 100C we are assuming we are at approximately sea level where we have an atmospheric pressure of 1atm</a:t>
            </a:r>
            <a:endParaRPr dirty="0"/>
          </a:p>
          <a:p>
            <a:pPr marL="457200" lvl="0" indent="-342900" rtl="0">
              <a:spcBef>
                <a:spcPts val="0"/>
              </a:spcBef>
              <a:spcAft>
                <a:spcPts val="0"/>
              </a:spcAft>
              <a:buSzPts val="1800"/>
              <a:buChar char="●"/>
            </a:pPr>
            <a:r>
              <a:rPr lang="en" dirty="0"/>
              <a:t>When you go up to the mountains you are at a higher elevation and at a lower atmospheric pressure. Because of this, your water will </a:t>
            </a:r>
            <a:r>
              <a:rPr lang="en" dirty="0" smtClean="0"/>
              <a:t>boil </a:t>
            </a:r>
            <a:r>
              <a:rPr lang="en" dirty="0"/>
              <a:t>at lower temperature.</a:t>
            </a:r>
            <a:endParaRPr dirty="0"/>
          </a:p>
          <a:p>
            <a:pPr marL="457200" lvl="0" indent="-342900" rtl="0">
              <a:spcBef>
                <a:spcPts val="0"/>
              </a:spcBef>
              <a:spcAft>
                <a:spcPts val="0"/>
              </a:spcAft>
              <a:buSzPts val="1800"/>
              <a:buChar char="●"/>
            </a:pPr>
            <a:r>
              <a:rPr lang="en" dirty="0"/>
              <a:t>If I could drill a deep hole a mile into the Earth, my boiling point would increase</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595</Words>
  <Application>Microsoft Macintosh PowerPoint</Application>
  <PresentationFormat>On-screen Show (16:9)</PresentationFormat>
  <Paragraphs>55</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Arial</vt:lpstr>
      <vt:lpstr>Simple Light</vt:lpstr>
      <vt:lpstr>Ideal Gas Law</vt:lpstr>
      <vt:lpstr>Ideal Gas Assumptions</vt:lpstr>
      <vt:lpstr>Ideal Gases</vt:lpstr>
      <vt:lpstr>Conditions where gases are CLOSE to ideal</vt:lpstr>
      <vt:lpstr>PV = nRT</vt:lpstr>
      <vt:lpstr>Variables</vt:lpstr>
      <vt:lpstr>Moles</vt:lpstr>
      <vt:lpstr>Example: </vt:lpstr>
      <vt:lpstr>How does my pressure and my temperature affect my Phase????</vt:lpstr>
      <vt:lpstr>Phase Changes Revisited</vt:lpstr>
      <vt:lpstr>PowerPoint Presentation</vt:lpstr>
      <vt:lpstr>PowerPoint Presentation</vt:lpstr>
      <vt:lpstr>Energy during a Phase Change</vt:lpstr>
      <vt:lpstr>How to Calculate Latent Heat</vt:lpstr>
      <vt:lpstr>Latent Heat Calculation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HPS: Feb 26, 2018</dc:title>
  <cp:lastModifiedBy>Microsoft Office User</cp:lastModifiedBy>
  <cp:revision>2</cp:revision>
  <dcterms:modified xsi:type="dcterms:W3CDTF">2018-02-26T15:03:09Z</dcterms:modified>
</cp:coreProperties>
</file>