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74" r:id="rId14"/>
    <p:sldId id="272" r:id="rId15"/>
    <p:sldId id="266" r:id="rId16"/>
    <p:sldId id="267" r:id="rId17"/>
    <p:sldId id="276" r:id="rId18"/>
    <p:sldId id="275" r:id="rId19"/>
    <p:sldId id="268" r:id="rId20"/>
    <p:sldId id="270" r:id="rId21"/>
    <p:sldId id="269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C3F6A-F53A-F946-887B-7DF150B0A02D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B4152-38D4-F84D-9B2A-28EB52F4B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5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4152-38D4-F84D-9B2A-28EB52F4BF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may be 400 billion stars in our galaxy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4152-38D4-F84D-9B2A-28EB52F4BF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Large and Small Magellanic Clouds are the nearest neighbors</a:t>
            </a:r>
            <a:r>
              <a:rPr lang="en-US" baseline="0" dirty="0" smtClean="0"/>
              <a:t> at 150,000 light-years 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4152-38D4-F84D-9B2A-28EB52F4BF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Takes the Doppler effect into account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Dimmer galaxies were probably farther away than brighter galaxies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4152-38D4-F84D-9B2A-28EB52F4BF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7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farther</a:t>
            </a:r>
            <a:r>
              <a:rPr lang="en-US" baseline="0" dirty="0" smtClean="0"/>
              <a:t> away a galaxy is, the faster the galaxy moves 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4152-38D4-F84D-9B2A-28EB52F4BF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89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Matter went</a:t>
            </a:r>
            <a:r>
              <a:rPr lang="en-US" baseline="0" dirty="0" smtClean="0"/>
              <a:t> in all directions after the explosion</a:t>
            </a:r>
          </a:p>
          <a:p>
            <a:r>
              <a:rPr lang="en-US" baseline="0" dirty="0" smtClean="0"/>
              <a:t>atoms were created through this explosion-tested with particle accelerators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4152-38D4-F84D-9B2A-28EB52F4BF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33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hundred</a:t>
            </a:r>
            <a:r>
              <a:rPr lang="en-US" baseline="0" dirty="0" smtClean="0"/>
              <a:t> thousand years of cooling then atoms formed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4152-38D4-F84D-9B2A-28EB52F4BF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5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really know?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4152-38D4-F84D-9B2A-28EB52F4BF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7746-F0DF-4C0F-9426-C5712650B507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D409-3651-4DD5-A48D-A86526E18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7746-F0DF-4C0F-9426-C5712650B507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D409-3651-4DD5-A48D-A86526E18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7746-F0DF-4C0F-9426-C5712650B507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D409-3651-4DD5-A48D-A86526E18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7746-F0DF-4C0F-9426-C5712650B507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D409-3651-4DD5-A48D-A86526E18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7746-F0DF-4C0F-9426-C5712650B507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D409-3651-4DD5-A48D-A86526E18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7746-F0DF-4C0F-9426-C5712650B507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D409-3651-4DD5-A48D-A86526E18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7746-F0DF-4C0F-9426-C5712650B507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D409-3651-4DD5-A48D-A86526E18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7746-F0DF-4C0F-9426-C5712650B507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D409-3651-4DD5-A48D-A86526E18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7746-F0DF-4C0F-9426-C5712650B507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D409-3651-4DD5-A48D-A86526E18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7746-F0DF-4C0F-9426-C5712650B507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D409-3651-4DD5-A48D-A86526E18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7746-F0DF-4C0F-9426-C5712650B507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75D409-3651-4DD5-A48D-A86526E18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257746-F0DF-4C0F-9426-C5712650B507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75D409-3651-4DD5-A48D-A86526E182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Day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determines the path of the life cycle for a star?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/>
              <a:t>WWBAT: Describe the three types of galaxies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422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defined or common shape</a:t>
            </a:r>
          </a:p>
          <a:p>
            <a:r>
              <a:rPr lang="en-US" dirty="0" smtClean="0"/>
              <a:t>About 10% of galaxies</a:t>
            </a:r>
          </a:p>
          <a:p>
            <a:r>
              <a:rPr lang="en-US" dirty="0" smtClean="0"/>
              <a:t>Made of mostly young stars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3886200" cy="233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49044"/>
            <a:ext cx="3248097" cy="292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01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What are the three types of galaxies?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 smtClean="0"/>
              <a:t>WWBAT: describe the formation of galaxies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2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Definition: a system of galaxies containing from several to thousands of member galaxies</a:t>
            </a:r>
          </a:p>
          <a:p>
            <a:r>
              <a:rPr lang="en-US" sz="3600" dirty="0" smtClean="0"/>
              <a:t>Own cluster is the Local Group</a:t>
            </a:r>
          </a:p>
          <a:p>
            <a:pPr lvl="1"/>
            <a:r>
              <a:rPr lang="en-US" sz="3600" dirty="0" smtClean="0"/>
              <a:t>Contains at least 28 galaxies</a:t>
            </a:r>
          </a:p>
          <a:p>
            <a:pPr lvl="2"/>
            <a:r>
              <a:rPr lang="en-US" sz="3200" dirty="0" smtClean="0"/>
              <a:t>3 spiral, 11 irregular, and 14 </a:t>
            </a:r>
            <a:r>
              <a:rPr lang="en-US" sz="3200" dirty="0" err="1" smtClean="0"/>
              <a:t>ellipticals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3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very bright and very far away </a:t>
            </a:r>
          </a:p>
          <a:p>
            <a:r>
              <a:rPr lang="en-US" dirty="0" smtClean="0"/>
              <a:t>Look like stars but their light takes billions of years to reach earth</a:t>
            </a:r>
          </a:p>
          <a:p>
            <a:r>
              <a:rPr lang="en-US" dirty="0" smtClean="0"/>
              <a:t>Believed to have been created when the universe was very young</a:t>
            </a:r>
          </a:p>
          <a:p>
            <a:r>
              <a:rPr lang="en-US" dirty="0" smtClean="0"/>
              <a:t>Must emit huge amounts of radiation or would be too dim for us to detect</a:t>
            </a:r>
          </a:p>
          <a:p>
            <a:r>
              <a:rPr lang="en-US" dirty="0" smtClean="0"/>
              <a:t>Theory: they are massive black holes in the center of very young galaxies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Shift/Hubble’s Law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25.3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8762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galaxies are found to have a red shift</a:t>
            </a:r>
          </a:p>
          <a:p>
            <a:pPr lvl="1"/>
            <a:r>
              <a:rPr lang="en-US" sz="3200" dirty="0" smtClean="0"/>
              <a:t>Meaning the apparent wavelength is longer than it should be</a:t>
            </a:r>
          </a:p>
          <a:p>
            <a:r>
              <a:rPr lang="en-US" sz="3200" dirty="0" smtClean="0"/>
              <a:t>Galaxies are moving away from our own galaxy</a:t>
            </a:r>
          </a:p>
          <a:p>
            <a:r>
              <a:rPr lang="en-US" sz="3200" dirty="0" smtClean="0"/>
              <a:t>Relationship: galaxies that exhibit the greatest red shifts are the most distant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3036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Hubble’s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Definition: galaxies are retreating at a rate proportional to their distance</a:t>
            </a:r>
            <a:endParaRPr lang="en-US" sz="3200" dirty="0"/>
          </a:p>
          <a:p>
            <a:r>
              <a:rPr lang="en-US" sz="3200" dirty="0" smtClean="0"/>
              <a:t>All galaxy clusters will move away from each other </a:t>
            </a:r>
          </a:p>
          <a:p>
            <a:r>
              <a:rPr lang="en-US" sz="3200" dirty="0" smtClean="0"/>
              <a:t>The indication is that the universe is expanding</a:t>
            </a:r>
          </a:p>
        </p:txBody>
      </p:sp>
    </p:spTree>
    <p:extLst>
      <p:ext uri="{BB962C8B-B14F-4D97-AF65-F5344CB8AC3E}">
        <p14:creationId xmlns:p14="http://schemas.microsoft.com/office/powerpoint/2010/main" val="541574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Which direction is our galaxy moving from the Small and Large Magellanic Clouds?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WWBAT: Describe the Big Bang Theory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HW: Review Sheet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5197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 Theory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25.3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7212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</a:t>
            </a:r>
            <a:r>
              <a:rPr lang="en-US" dirty="0"/>
              <a:t>B</a:t>
            </a:r>
            <a:r>
              <a:rPr lang="en-US" dirty="0" smtClean="0"/>
              <a:t>ang </a:t>
            </a:r>
            <a:r>
              <a:rPr lang="en-US" dirty="0"/>
              <a:t>T</a:t>
            </a:r>
            <a:r>
              <a:rPr lang="en-US" dirty="0" smtClean="0"/>
              <a:t>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 one time, universe was confined to a dense, hot supermassive ball </a:t>
            </a:r>
          </a:p>
          <a:p>
            <a:r>
              <a:rPr lang="en-US" sz="3200" dirty="0" smtClean="0"/>
              <a:t>About 13.7 billion years ago, a violent explosion occurred</a:t>
            </a:r>
          </a:p>
          <a:p>
            <a:r>
              <a:rPr lang="en-US" sz="3200" dirty="0" smtClean="0"/>
              <a:t>All matter and space were created at an instant</a:t>
            </a:r>
          </a:p>
          <a:p>
            <a:r>
              <a:rPr lang="en-US" sz="3200" dirty="0" smtClean="0"/>
              <a:t>Widely accepted theory for how the universe started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2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1500" dirty="0" smtClean="0"/>
              <a:t>Galaxies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 25.3</a:t>
            </a:r>
          </a:p>
        </p:txBody>
      </p:sp>
    </p:spTree>
    <p:extLst>
      <p:ext uri="{BB962C8B-B14F-4D97-AF65-F5344CB8AC3E}">
        <p14:creationId xmlns:p14="http://schemas.microsoft.com/office/powerpoint/2010/main" val="811980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Big Bang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Red Shift of the galaxies</a:t>
            </a:r>
          </a:p>
          <a:p>
            <a:r>
              <a:rPr lang="en-US" sz="3200" dirty="0" smtClean="0"/>
              <a:t>Microwave background radiation</a:t>
            </a:r>
          </a:p>
          <a:p>
            <a:pPr lvl="1"/>
            <a:r>
              <a:rPr lang="en-US" sz="3200" dirty="0" smtClean="0"/>
              <a:t>Radio signals coming from every direction</a:t>
            </a:r>
          </a:p>
          <a:p>
            <a:pPr lvl="1"/>
            <a:r>
              <a:rPr lang="en-US" sz="3200" dirty="0" smtClean="0"/>
              <a:t>May have been produced during Big Bang</a:t>
            </a:r>
          </a:p>
          <a:p>
            <a:r>
              <a:rPr lang="en-US" sz="3400" dirty="0" smtClean="0"/>
              <a:t>Particle accelerators creating matter that may have been present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575421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Crunch?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 views to the ending of the universe</a:t>
            </a:r>
          </a:p>
          <a:p>
            <a:pPr lvl="1"/>
            <a:r>
              <a:rPr lang="en-US" sz="3600" dirty="0"/>
              <a:t>C</a:t>
            </a:r>
            <a:r>
              <a:rPr lang="en-US" sz="3600" dirty="0" smtClean="0"/>
              <a:t>ontinue to expand outward</a:t>
            </a:r>
          </a:p>
          <a:p>
            <a:pPr lvl="1"/>
            <a:r>
              <a:rPr lang="en-US" sz="3600" dirty="0" smtClean="0"/>
              <a:t>Collapse of the universe in on itself</a:t>
            </a:r>
          </a:p>
          <a:p>
            <a:r>
              <a:rPr lang="en-US" sz="3600" dirty="0" smtClean="0"/>
              <a:t>Most likely: Continue to expand outward with no end point</a:t>
            </a:r>
          </a:p>
        </p:txBody>
      </p:sp>
    </p:spTree>
    <p:extLst>
      <p:ext uri="{BB962C8B-B14F-4D97-AF65-F5344CB8AC3E}">
        <p14:creationId xmlns:p14="http://schemas.microsoft.com/office/powerpoint/2010/main" val="3800005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one piece of evidence for the Big Bang Theory?</a:t>
            </a:r>
          </a:p>
          <a:p>
            <a:endParaRPr lang="en-US" sz="3600" dirty="0"/>
          </a:p>
          <a:p>
            <a:r>
              <a:rPr lang="en-US" sz="3600" dirty="0" smtClean="0"/>
              <a:t>WWBAT: All objectives</a:t>
            </a:r>
          </a:p>
          <a:p>
            <a:endParaRPr lang="en-US" sz="3600" dirty="0"/>
          </a:p>
          <a:p>
            <a:r>
              <a:rPr lang="en-US" sz="3600" dirty="0" smtClean="0"/>
              <a:t>HW: Study for Quest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494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Large groups of stars, dust, and gases held together by gravity</a:t>
            </a:r>
          </a:p>
          <a:p>
            <a:r>
              <a:rPr lang="en-US" dirty="0" smtClean="0"/>
              <a:t>Different Galaxies</a:t>
            </a:r>
          </a:p>
          <a:p>
            <a:pPr lvl="1"/>
            <a:r>
              <a:rPr lang="en-US" dirty="0" smtClean="0"/>
              <a:t>Milky Way (our galaxy)</a:t>
            </a:r>
          </a:p>
          <a:p>
            <a:pPr lvl="1"/>
            <a:r>
              <a:rPr lang="en-US" dirty="0" smtClean="0"/>
              <a:t>Andromeda </a:t>
            </a:r>
          </a:p>
          <a:p>
            <a:pPr lvl="1"/>
            <a:r>
              <a:rPr lang="en-US" dirty="0" smtClean="0"/>
              <a:t>Large and Small Magellanic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clouds</a:t>
            </a:r>
          </a:p>
          <a:p>
            <a:r>
              <a:rPr lang="en-US" dirty="0" smtClean="0"/>
              <a:t>The center is called the </a:t>
            </a:r>
          </a:p>
          <a:p>
            <a:pPr marL="0" indent="0">
              <a:buNone/>
            </a:pPr>
            <a:r>
              <a:rPr lang="en-US" dirty="0" smtClean="0"/>
              <a:t>    galactic nucleus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590800"/>
            <a:ext cx="40671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11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Milky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not the center of the galaxy</a:t>
            </a:r>
          </a:p>
          <a:p>
            <a:pPr lvl="1"/>
            <a:r>
              <a:rPr lang="en-US" dirty="0" smtClean="0"/>
              <a:t>We are actually within an arm of the spiral</a:t>
            </a:r>
          </a:p>
          <a:p>
            <a:r>
              <a:rPr lang="en-US" dirty="0" smtClean="0"/>
              <a:t>The use of Radio Telescopes have allowed us to see our location and size of galaxy</a:t>
            </a:r>
          </a:p>
          <a:p>
            <a:r>
              <a:rPr lang="en-US" dirty="0" smtClean="0"/>
              <a:t>We are about 30,000 light-years from the nucleus</a:t>
            </a:r>
          </a:p>
          <a:p>
            <a:r>
              <a:rPr lang="en-US" dirty="0" smtClean="0"/>
              <a:t>One revolution for our solar system: 230 million years</a:t>
            </a:r>
          </a:p>
          <a:p>
            <a:r>
              <a:rPr lang="en-US" dirty="0"/>
              <a:t>About 100,000 light years across and 10,000 light years thick at the center.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198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70236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14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universe includes hundreds of billions of galaxies</a:t>
            </a:r>
          </a:p>
          <a:p>
            <a:r>
              <a:rPr lang="en-US" sz="2800" dirty="0" smtClean="0"/>
              <a:t>There are 3 basic types of galaxies</a:t>
            </a:r>
          </a:p>
          <a:p>
            <a:pPr lvl="1"/>
            <a:r>
              <a:rPr lang="en-US" sz="2800" dirty="0" smtClean="0"/>
              <a:t>Spiral galaxies </a:t>
            </a:r>
          </a:p>
          <a:p>
            <a:pPr lvl="1"/>
            <a:r>
              <a:rPr lang="en-US" sz="2800" dirty="0" smtClean="0"/>
              <a:t>Elliptical galaxies</a:t>
            </a:r>
          </a:p>
          <a:p>
            <a:pPr lvl="1"/>
            <a:r>
              <a:rPr lang="en-US" sz="2800" dirty="0" smtClean="0"/>
              <a:t>Irregular galaxies</a:t>
            </a:r>
          </a:p>
          <a:p>
            <a:r>
              <a:rPr lang="en-US" sz="2800" dirty="0"/>
              <a:t>The types are based off size </a:t>
            </a:r>
            <a:r>
              <a:rPr lang="en-US" sz="2800" dirty="0" smtClean="0"/>
              <a:t>and</a:t>
            </a:r>
            <a:r>
              <a:rPr lang="en-US" sz="2800" dirty="0"/>
              <a:t> </a:t>
            </a:r>
            <a:r>
              <a:rPr lang="en-US" sz="2800" dirty="0" smtClean="0"/>
              <a:t>shape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521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Disk-shaped with more stars near the center</a:t>
            </a:r>
          </a:p>
          <a:p>
            <a:r>
              <a:rPr lang="en-US" dirty="0" smtClean="0"/>
              <a:t>“arms” of stars extend from the center </a:t>
            </a:r>
          </a:p>
          <a:p>
            <a:pPr lvl="1"/>
            <a:r>
              <a:rPr lang="en-US" dirty="0" smtClean="0"/>
              <a:t>Looks like the galaxy is spinning</a:t>
            </a:r>
          </a:p>
          <a:p>
            <a:pPr lvl="1"/>
            <a:r>
              <a:rPr lang="en-US" dirty="0" smtClean="0"/>
              <a:t>The arms spin slower than the center</a:t>
            </a:r>
          </a:p>
          <a:p>
            <a:r>
              <a:rPr lang="en-US" dirty="0" smtClean="0"/>
              <a:t>Spiral galaxies have both old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and young stars</a:t>
            </a:r>
          </a:p>
          <a:p>
            <a:pPr lvl="1"/>
            <a:r>
              <a:rPr lang="en-US" dirty="0" smtClean="0"/>
              <a:t>Younger stars in the arms</a:t>
            </a:r>
          </a:p>
          <a:p>
            <a:r>
              <a:rPr lang="en-US" dirty="0" smtClean="0"/>
              <a:t>About 20% of galaxies are 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piral galaxies</a:t>
            </a:r>
          </a:p>
          <a:p>
            <a:pPr marL="0" indent="0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886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24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Barred spiral 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of the “arms” appear to be </a:t>
            </a:r>
            <a:r>
              <a:rPr lang="en-US" dirty="0" smtClean="0"/>
              <a:t>straight, which gives the appearance of a bar</a:t>
            </a:r>
          </a:p>
          <a:p>
            <a:r>
              <a:rPr lang="en-US" dirty="0" smtClean="0"/>
              <a:t>The “bar” will stay rigid and spin as one unit</a:t>
            </a:r>
          </a:p>
          <a:p>
            <a:r>
              <a:rPr lang="en-US" dirty="0" smtClean="0"/>
              <a:t>About 10% of galaxies are barred spiral</a:t>
            </a:r>
          </a:p>
          <a:p>
            <a:r>
              <a:rPr lang="en-US" dirty="0" smtClean="0"/>
              <a:t>Recent evidence </a:t>
            </a:r>
          </a:p>
          <a:p>
            <a:pPr marL="0" indent="0">
              <a:buNone/>
            </a:pPr>
            <a:r>
              <a:rPr lang="en-US" dirty="0" smtClean="0"/>
              <a:t>    indicates the </a:t>
            </a:r>
          </a:p>
          <a:p>
            <a:pPr marL="0" indent="0">
              <a:buNone/>
            </a:pPr>
            <a:r>
              <a:rPr lang="en-US" dirty="0" smtClean="0"/>
              <a:t>    Milky Way may be</a:t>
            </a:r>
          </a:p>
          <a:p>
            <a:pPr marL="0" indent="0">
              <a:buNone/>
            </a:pPr>
            <a:r>
              <a:rPr lang="en-US" dirty="0" smtClean="0"/>
              <a:t>    barred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3362"/>
            <a:ext cx="4705350" cy="30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34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Elliptical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Appear to be round or oval</a:t>
            </a:r>
          </a:p>
          <a:p>
            <a:r>
              <a:rPr lang="en-US" dirty="0" smtClean="0"/>
              <a:t>Do not have spiral arms</a:t>
            </a:r>
          </a:p>
          <a:p>
            <a:r>
              <a:rPr lang="en-US" dirty="0" smtClean="0"/>
              <a:t>Made mostly of old stars</a:t>
            </a:r>
          </a:p>
          <a:p>
            <a:r>
              <a:rPr lang="en-US" dirty="0" smtClean="0"/>
              <a:t>Most of the galaxies are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are small but the largest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is 200,000 light-years in diameter</a:t>
            </a:r>
          </a:p>
          <a:p>
            <a:r>
              <a:rPr lang="en-US" dirty="0" smtClean="0"/>
              <a:t>60% of galaxies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"/>
            <a:ext cx="3657600" cy="366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312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1190</TotalTime>
  <Words>782</Words>
  <Application>Microsoft Macintosh PowerPoint</Application>
  <PresentationFormat>On-screen Show (4:3)</PresentationFormat>
  <Paragraphs>134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Constantia</vt:lpstr>
      <vt:lpstr>Wingdings 2</vt:lpstr>
      <vt:lpstr>Flow</vt:lpstr>
      <vt:lpstr>Question of the Day </vt:lpstr>
      <vt:lpstr>Galaxies</vt:lpstr>
      <vt:lpstr>Galaxy</vt:lpstr>
      <vt:lpstr>Milky Way</vt:lpstr>
      <vt:lpstr>PowerPoint Presentation</vt:lpstr>
      <vt:lpstr>Types of galaxies</vt:lpstr>
      <vt:lpstr>Spiral Galaxies</vt:lpstr>
      <vt:lpstr>Barred spiral galaxy</vt:lpstr>
      <vt:lpstr>Elliptical Galaxies</vt:lpstr>
      <vt:lpstr>Irregular galaxies</vt:lpstr>
      <vt:lpstr>Question of the Day</vt:lpstr>
      <vt:lpstr>Galaxy Clusters</vt:lpstr>
      <vt:lpstr>Quasars</vt:lpstr>
      <vt:lpstr>Red Shift/Hubble’s Law</vt:lpstr>
      <vt:lpstr>Red Shift</vt:lpstr>
      <vt:lpstr>Hubble’s Law</vt:lpstr>
      <vt:lpstr>Question of the Day</vt:lpstr>
      <vt:lpstr>Big Bang Theory</vt:lpstr>
      <vt:lpstr>Big Bang Theory </vt:lpstr>
      <vt:lpstr>Evidence for Big Bang Theory</vt:lpstr>
      <vt:lpstr>Big Crunch?</vt:lpstr>
      <vt:lpstr>Question of the 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Galaxies</dc:title>
  <dc:creator>Patrick</dc:creator>
  <cp:lastModifiedBy>Microsoft Office User</cp:lastModifiedBy>
  <cp:revision>25</cp:revision>
  <dcterms:created xsi:type="dcterms:W3CDTF">2013-04-23T19:01:57Z</dcterms:created>
  <dcterms:modified xsi:type="dcterms:W3CDTF">2017-04-07T11:48:28Z</dcterms:modified>
</cp:coreProperties>
</file>