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customXml/itemProps1.xml" ContentType="application/vnd.openxmlformats-officedocument.customXmlProperties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docProps/custom.xml" ContentType="application/vnd.openxmlformats-officedocument.custom-properties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27.xml" ContentType="application/vnd.openxmlformats-officedocument.presentationml.slide+xml"/>
  <Default Extension="vml" ContentType="application/vnd.openxmlformats-officedocument.vmlDrawing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Default Extension="gif" ContentType="image/gif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2"/>
  </p:sldMasterIdLst>
  <p:notesMasterIdLst>
    <p:notesMasterId r:id="rId37"/>
  </p:notesMasterIdLst>
  <p:sldIdLst>
    <p:sldId id="285" r:id="rId3"/>
    <p:sldId id="286" r:id="rId4"/>
    <p:sldId id="287" r:id="rId5"/>
    <p:sldId id="288" r:id="rId6"/>
    <p:sldId id="289" r:id="rId7"/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91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90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81" r:id="rId33"/>
    <p:sldId id="282" r:id="rId34"/>
    <p:sldId id="283" r:id="rId35"/>
    <p:sldId id="28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07FFF"/>
    <a:srgbClr val="E4C1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82" autoAdjust="0"/>
    <p:restoredTop sz="94718" autoAdjust="0"/>
  </p:normalViewPr>
  <p:slideViewPr>
    <p:cSldViewPr snapToGrid="0" snapToObjects="1">
      <p:cViewPr varScale="1">
        <p:scale>
          <a:sx n="77" d="100"/>
          <a:sy n="77" d="100"/>
        </p:scale>
        <p:origin x="-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73A70-7F1E-4C48-B361-4C27912386E5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6DCC0-6FE8-49F9-9A50-63F66719A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DCC0-6FE8-49F9-9A50-63F66719A43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FCB7-1985-4DA2-99F1-AEECF39C7002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13DA-B125-4309-A1CD-3366032E5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FCB7-1985-4DA2-99F1-AEECF39C7002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13DA-B125-4309-A1CD-3366032E5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FCB7-1985-4DA2-99F1-AEECF39C7002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13DA-B125-4309-A1CD-3366032E5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FCB7-1985-4DA2-99F1-AEECF39C7002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13DA-B125-4309-A1CD-3366032E5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FCB7-1985-4DA2-99F1-AEECF39C7002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13DA-B125-4309-A1CD-3366032E5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FCB7-1985-4DA2-99F1-AEECF39C7002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13DA-B125-4309-A1CD-3366032E5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FCB7-1985-4DA2-99F1-AEECF39C7002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13DA-B125-4309-A1CD-3366032E5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FCB7-1985-4DA2-99F1-AEECF39C7002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13DA-B125-4309-A1CD-3366032E5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FCB7-1985-4DA2-99F1-AEECF39C7002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13DA-B125-4309-A1CD-3366032E5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FCB7-1985-4DA2-99F1-AEECF39C7002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13DA-B125-4309-A1CD-3366032E5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FCB7-1985-4DA2-99F1-AEECF39C7002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13DA-B125-4309-A1CD-3366032E5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0FCB7-1985-4DA2-99F1-AEECF39C7002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F13DA-B125-4309-A1CD-3366032E5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4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2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5.gi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4" Type="http://schemas.openxmlformats.org/officeDocument/2006/relationships/image" Target="../media/image17.gif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8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348020"/>
            <a:ext cx="7765961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5400" dirty="0" smtClean="0">
                <a:solidFill>
                  <a:srgbClr val="E4C12E"/>
                </a:solidFill>
              </a:rPr>
              <a:t>Chapter 6.1</a:t>
            </a:r>
          </a:p>
          <a:p>
            <a:pPr algn="l"/>
            <a:r>
              <a:rPr lang="en-US" sz="5400" dirty="0" smtClean="0">
                <a:solidFill>
                  <a:srgbClr val="E4C12E"/>
                </a:solidFill>
              </a:rPr>
              <a:t>Pg 158-159</a:t>
            </a:r>
            <a:endParaRPr lang="en-US" sz="5400" dirty="0">
              <a:solidFill>
                <a:srgbClr val="E4C12E"/>
              </a:solidFill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528034" y="321972"/>
            <a:ext cx="8152327" cy="2296537"/>
          </a:xfrm>
          <a:prstGeom prst="round2DiagRect">
            <a:avLst/>
          </a:prstGeom>
          <a:noFill/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700" dirty="0" smtClean="0">
                <a:solidFill>
                  <a:schemeClr val="bg2"/>
                </a:solidFill>
              </a:rPr>
              <a:t>Water Cycle</a:t>
            </a:r>
            <a:endParaRPr lang="en-US" sz="87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Temperature Variation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surface temperature changes with how much sun the water receives.</a:t>
            </a:r>
          </a:p>
          <a:p>
            <a:r>
              <a:rPr lang="en-US" dirty="0" smtClean="0"/>
              <a:t>Salinity at the surface also changes with temperature.  As temperature goes up, salinity usually goes up.</a:t>
            </a:r>
            <a:endParaRPr lang="en-US" dirty="0"/>
          </a:p>
        </p:txBody>
      </p:sp>
      <p:pic>
        <p:nvPicPr>
          <p:cNvPr id="2050" name="Picture 2" descr="http://cosscience1.pbworks.com/f/1248192284/module6-0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963" y="2195946"/>
            <a:ext cx="4333721" cy="3262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2"/>
            <a:ext cx="8229600" cy="960435"/>
          </a:xfrm>
        </p:spPr>
        <p:txBody>
          <a:bodyPr/>
          <a:lstStyle/>
          <a:p>
            <a:r>
              <a:rPr lang="en-US" dirty="0" smtClean="0"/>
              <a:t>What is the </a:t>
            </a:r>
            <a:r>
              <a:rPr lang="en-US" dirty="0" err="1" smtClean="0"/>
              <a:t>thermocline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98537"/>
            <a:ext cx="8229600" cy="145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Between 300 and 1000 m, the temperature changes very quickly (</a:t>
            </a:r>
            <a:r>
              <a:rPr lang="en-US" sz="3200" i="1" noProof="0" dirty="0" smtClean="0">
                <a:latin typeface="+mj-lt"/>
                <a:ea typeface="+mj-ea"/>
                <a:cs typeface="+mj-cs"/>
              </a:rPr>
              <a:t>thermo = heat; cline = slope)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Many animals can’t live lower than that.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5606" name="Picture 6" descr="http://earthguide.ucsd.edu/virtualmuseum/Glossary_Climate/images/ocean_temp_profile.gif"/>
          <p:cNvPicPr>
            <a:picLocks noChangeAspect="1" noChangeArrowheads="1"/>
          </p:cNvPicPr>
          <p:nvPr/>
        </p:nvPicPr>
        <p:blipFill>
          <a:blip r:embed="rId3" cstate="print"/>
          <a:srcRect l="3722" t="3947" r="4399" b="7237"/>
          <a:stretch>
            <a:fillRect/>
          </a:stretch>
        </p:blipFill>
        <p:spPr bwMode="auto">
          <a:xfrm>
            <a:off x="221673" y="2618509"/>
            <a:ext cx="6497782" cy="3740727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913418" y="2618509"/>
            <a:ext cx="20227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high latitudes, the surface water temperatures are almost the same as deep temperatures, so there is very little change.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b="1" dirty="0" smtClean="0"/>
              <a:t>Isothermal = </a:t>
            </a:r>
            <a:r>
              <a:rPr lang="en-US" i="1" dirty="0" smtClean="0"/>
              <a:t>same heat)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two factors </a:t>
            </a:r>
            <a:br>
              <a:rPr lang="en-US" dirty="0" smtClean="0"/>
            </a:br>
            <a:r>
              <a:rPr lang="en-US" dirty="0" smtClean="0"/>
              <a:t>that affect ocean density?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/>
          <a:lstStyle/>
          <a:p>
            <a:r>
              <a:rPr lang="en-US" dirty="0" smtClean="0"/>
              <a:t>1.  </a:t>
            </a:r>
            <a:r>
              <a:rPr lang="en-US" b="1" dirty="0" smtClean="0"/>
              <a:t>Temperature</a:t>
            </a:r>
          </a:p>
          <a:p>
            <a:pPr lvl="1">
              <a:buNone/>
            </a:pPr>
            <a:r>
              <a:rPr lang="en-US" b="1" dirty="0" smtClean="0"/>
              <a:t>↑temperature = ↓density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828800"/>
            <a:ext cx="4274127" cy="4297363"/>
          </a:xfrm>
        </p:spPr>
        <p:txBody>
          <a:bodyPr/>
          <a:lstStyle/>
          <a:p>
            <a:r>
              <a:rPr lang="en-US" dirty="0" smtClean="0"/>
              <a:t>2.  </a:t>
            </a:r>
            <a:r>
              <a:rPr lang="en-US" b="1" dirty="0" smtClean="0"/>
              <a:t>Salinity</a:t>
            </a:r>
          </a:p>
          <a:p>
            <a:pPr lvl="1">
              <a:buNone/>
            </a:pPr>
            <a:r>
              <a:rPr lang="en-US" b="1" dirty="0" smtClean="0"/>
              <a:t>↑salinity = ↑ density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685308"/>
            <a:ext cx="8229600" cy="28678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coldest polar regions of the ocean, the salinity is high, so it is some of the most dense (heaviest) water in the world.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density change with depth?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5000" y="1600200"/>
            <a:ext cx="3441799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Density increases from 300 to 1000m in depth.  Doesn’t allow mixing of more- and less-dense water.</a:t>
            </a:r>
          </a:p>
          <a:p>
            <a:endParaRPr lang="en-US" dirty="0" smtClean="0"/>
          </a:p>
          <a:p>
            <a:r>
              <a:rPr lang="en-US" dirty="0" smtClean="0"/>
              <a:t>At high latitudes, there is little change.</a:t>
            </a:r>
            <a:endParaRPr lang="en-US" dirty="0"/>
          </a:p>
        </p:txBody>
      </p:sp>
      <p:pic>
        <p:nvPicPr>
          <p:cNvPr id="27650" name="Picture 2" descr="http://cosscience1.pbworks.com/f/1248192287/module6-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1833274"/>
            <a:ext cx="5089426" cy="3860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3976255" cy="17758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Ocean Zones</a:t>
            </a:r>
            <a:br>
              <a:rPr lang="en-US" dirty="0" smtClean="0"/>
            </a:br>
            <a:r>
              <a:rPr lang="en-US" dirty="0" smtClean="0"/>
              <a:t>Layered by density</a:t>
            </a:r>
            <a:br>
              <a:rPr lang="en-US" dirty="0" smtClean="0"/>
            </a:br>
            <a:r>
              <a:rPr lang="en-US" sz="2700" dirty="0" smtClean="0"/>
              <a:t>(Not at high latitudes)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74637"/>
            <a:ext cx="4495801" cy="6306272"/>
          </a:xfrm>
        </p:spPr>
        <p:txBody>
          <a:bodyPr/>
          <a:lstStyle/>
          <a:p>
            <a:r>
              <a:rPr lang="en-US" b="1" dirty="0" smtClean="0"/>
              <a:t>Mixed</a:t>
            </a:r>
            <a:r>
              <a:rPr lang="en-US" dirty="0" smtClean="0"/>
              <a:t> </a:t>
            </a:r>
            <a:r>
              <a:rPr lang="en-US" b="1" dirty="0" smtClean="0"/>
              <a:t>Zone</a:t>
            </a:r>
            <a:r>
              <a:rPr lang="en-US" dirty="0" smtClean="0"/>
              <a:t>:  water warmed by the sun is mixed by waves and tides with deeper, cooler water.</a:t>
            </a:r>
          </a:p>
          <a:p>
            <a:endParaRPr lang="en-US" dirty="0" smtClean="0"/>
          </a:p>
          <a:p>
            <a:r>
              <a:rPr lang="en-US" b="1" dirty="0" smtClean="0"/>
              <a:t>Transition</a:t>
            </a:r>
            <a:r>
              <a:rPr lang="en-US" dirty="0" smtClean="0"/>
              <a:t> </a:t>
            </a:r>
            <a:r>
              <a:rPr lang="en-US" b="1" dirty="0" smtClean="0"/>
              <a:t>Zone</a:t>
            </a:r>
            <a:r>
              <a:rPr lang="en-US" dirty="0" smtClean="0"/>
              <a:t>:  Temperature drops quickly.  Where </a:t>
            </a:r>
            <a:r>
              <a:rPr lang="en-US" b="1" i="1" dirty="0" err="1" smtClean="0"/>
              <a:t>thermocline</a:t>
            </a:r>
            <a:r>
              <a:rPr lang="en-US" dirty="0" smtClean="0"/>
              <a:t> and </a:t>
            </a:r>
            <a:r>
              <a:rPr lang="en-US" b="1" i="1" dirty="0" err="1" smtClean="0"/>
              <a:t>pycnocline</a:t>
            </a:r>
            <a:r>
              <a:rPr lang="en-US" dirty="0" smtClean="0"/>
              <a:t> are located.</a:t>
            </a:r>
          </a:p>
          <a:p>
            <a:endParaRPr lang="en-US" dirty="0" smtClean="0"/>
          </a:p>
          <a:p>
            <a:r>
              <a:rPr lang="en-US" b="1" dirty="0" smtClean="0"/>
              <a:t>Deep Zone</a:t>
            </a:r>
            <a:r>
              <a:rPr lang="en-US" dirty="0" smtClean="0"/>
              <a:t>:  no sunlight reaches, so VERY cold.  High density water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348020"/>
            <a:ext cx="7765961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5400" smtClean="0">
                <a:solidFill>
                  <a:srgbClr val="E4C12E"/>
                </a:solidFill>
              </a:rPr>
              <a:t>Chapter </a:t>
            </a:r>
            <a:r>
              <a:rPr lang="en-US" sz="5400" smtClean="0">
                <a:solidFill>
                  <a:srgbClr val="E4C12E"/>
                </a:solidFill>
              </a:rPr>
              <a:t>16.1</a:t>
            </a:r>
          </a:p>
          <a:p>
            <a:pPr algn="l"/>
            <a:r>
              <a:rPr lang="en-US" sz="5400" dirty="0" smtClean="0">
                <a:solidFill>
                  <a:srgbClr val="E4C12E"/>
                </a:solidFill>
              </a:rPr>
              <a:t>Ocean Circulation</a:t>
            </a:r>
            <a:endParaRPr lang="en-US" sz="5400" dirty="0">
              <a:solidFill>
                <a:srgbClr val="E4C12E"/>
              </a:solidFill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528034" y="321972"/>
            <a:ext cx="8152327" cy="2296537"/>
          </a:xfrm>
          <a:prstGeom prst="round2DiagRect">
            <a:avLst/>
          </a:prstGeom>
          <a:noFill/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600" dirty="0" smtClean="0">
                <a:solidFill>
                  <a:schemeClr val="bg2"/>
                </a:solidFill>
              </a:rPr>
              <a:t>Oceans</a:t>
            </a:r>
            <a:endParaRPr lang="en-US" sz="1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</a:t>
            </a:r>
            <a:r>
              <a:rPr lang="en-US" b="1" dirty="0" smtClean="0"/>
              <a:t>surface currents</a:t>
            </a:r>
            <a:r>
              <a:rPr lang="en-US" dirty="0" smtClean="0"/>
              <a:t> and how do they develop?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Horizontal movement of water at the surface</a:t>
            </a:r>
          </a:p>
          <a:p>
            <a:endParaRPr lang="en-US" dirty="0" smtClean="0"/>
          </a:p>
          <a:p>
            <a:r>
              <a:rPr lang="en-US" dirty="0" smtClean="0"/>
              <a:t>Form due to </a:t>
            </a:r>
            <a:r>
              <a:rPr lang="en-US" b="1" dirty="0" smtClean="0"/>
              <a:t>friction</a:t>
            </a:r>
            <a:r>
              <a:rPr lang="en-US" dirty="0" smtClean="0"/>
              <a:t> between the ocean water and the wind</a:t>
            </a:r>
          </a:p>
          <a:p>
            <a:endParaRPr lang="en-US" dirty="0" smtClean="0"/>
          </a:p>
          <a:p>
            <a:r>
              <a:rPr lang="en-US" dirty="0" smtClean="0"/>
              <a:t>Some are short-lasting and affect only small areas.  Others are more permanent and go over very large areas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b="1" dirty="0" smtClean="0"/>
              <a:t>gyre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 circular-moving surface currents in an ocean region</a:t>
            </a:r>
          </a:p>
          <a:p>
            <a:endParaRPr lang="en-US" dirty="0" smtClean="0"/>
          </a:p>
          <a:p>
            <a:r>
              <a:rPr lang="en-US" dirty="0" smtClean="0"/>
              <a:t>5 major gyres:</a:t>
            </a:r>
          </a:p>
          <a:p>
            <a:pPr lvl="1"/>
            <a:r>
              <a:rPr lang="en-US" dirty="0" smtClean="0"/>
              <a:t>North Pacific</a:t>
            </a:r>
          </a:p>
          <a:p>
            <a:pPr lvl="1"/>
            <a:r>
              <a:rPr lang="en-US" dirty="0" smtClean="0"/>
              <a:t>South Pacific</a:t>
            </a:r>
          </a:p>
          <a:p>
            <a:pPr lvl="1"/>
            <a:r>
              <a:rPr lang="en-US" dirty="0" smtClean="0"/>
              <a:t>North Atlantic</a:t>
            </a:r>
          </a:p>
          <a:p>
            <a:pPr lvl="1"/>
            <a:r>
              <a:rPr lang="en-US" dirty="0" smtClean="0"/>
              <a:t>South Atlantic</a:t>
            </a:r>
          </a:p>
          <a:p>
            <a:pPr lvl="1"/>
            <a:r>
              <a:rPr lang="en-US" dirty="0" smtClean="0"/>
              <a:t>Indian Ocean</a:t>
            </a:r>
            <a:endParaRPr lang="en-US" dirty="0"/>
          </a:p>
        </p:txBody>
      </p:sp>
      <p:pic>
        <p:nvPicPr>
          <p:cNvPr id="32770" name="Picture 2" descr="http://geology.csupomona.edu/drjessey/class/Gsc101/gyre.gif"/>
          <p:cNvPicPr>
            <a:picLocks noChangeAspect="1" noChangeArrowheads="1"/>
          </p:cNvPicPr>
          <p:nvPr/>
        </p:nvPicPr>
        <p:blipFill>
          <a:blip r:embed="rId3" cstate="print"/>
          <a:srcRect r="5763" b="55197"/>
          <a:stretch>
            <a:fillRect/>
          </a:stretch>
        </p:blipFill>
        <p:spPr bwMode="auto">
          <a:xfrm>
            <a:off x="3775933" y="2917105"/>
            <a:ext cx="5209329" cy="2901804"/>
          </a:xfrm>
          <a:prstGeom prst="rect">
            <a:avLst/>
          </a:prstGeom>
          <a:noFill/>
        </p:spPr>
      </p:pic>
      <p:sp>
        <p:nvSpPr>
          <p:cNvPr id="32772" name="AutoShape 4" descr="data:image/jpg;base64,/9j/4AAQSkZJRgABAQAAAQABAAD/2wCEAAkGBhISEBUREhMVFBIWFxgXFhUXFxgYGRgWFBgXGBYeGBUXHSYqGxsjGRUYHzEgIycqLi4sGB82NTAtNSYsLCkBCQoKDgwOGg8PGiokHyIwLSwpLCotMCwsKSoyLC0sMCwsLC8wLCwsKi0vLCksLSksLCw0LyksLCwuLC4sLC4pLP/AABEIAMEBBgMBIgACEQEDEQH/xAAbAAEBAAMBAQEAAAAAAAAAAAAABgMEBQIBB//EAEsQAAIBAwIFAgIHAQkOBwEAAAECAwAEERIhBQYTMUEiUTJhBxQjQnGBkTMVFiRDUlNUgqEXNGJydJKTo7Gy0dPh8DVjlKKzwdIl/8QAGgEBAAMBAQEAAAAAAAAAAAAAAAEDBAIFBv/EADcRAAIBAgMFBgUCBQUAAAAAAAABAgMREiExBEFRYXETIoGRofAUMrHB0TNSBSNCkvFyotLh4v/aAAwDAQACEQMRAD8A/caUpQCtC747bxOUklVWVQ7A/dQkgMx8LkHc7bGt+p6+4VcfXZLiNY2V7ZYBrcjDCSRslQpyuHHY52NX0IQk3je7jYhnfRwQCCCDuCNwQe2DX1nABJOANyT4FRkHK15C0MUM2YI1tV1GR1/YLKsuIsEENqjbTnHox86z2nLlyeH3FvNIzTzRGPLS6k19PQWUhQVVm9RBz3P53y2aks1UVsutny5EXfArAawS8QjV1QuoZ2KKM7llUuR+OkE49qm+GcCu0uEdn0xqwOOs7/Y/VxH0dJGCRN69Z7/icVp3fJs7SSFSAGupZwwmkU6ZLZ4lwAPSwkffB3A+QFTHZqOK0qi0v48Bd8C4pUvwbg14twslxKzKET4ZcqT0UR1dCnq+1VpAwI+L8q1X4Ff4m+0Ls7suTMyr0mkZlZVVQUkRSq9yMDztXPw0L27RbvX8C/IsHcAZJAHudu9ao4xBoeTqKERyjsTgK4IUgk9jkgfnUjdcp3ksTCZ+o/Ts9I+sShTJAyNcHAAAL6dmwTnfatzhvKsy3LvJpMEj3DPH1XYEO8LQHQRjUpR8kb+obnx38NQUbupd8uieX06oi74FdSpzhnCrtIblXfLOG6RLtrDMG+J1GAASMFVBwNxsK51vyzfLJFmc6VFuWPXkbSY9f1oYPx9UsuCcYx40iq1s8Lu9RZevv3wJvyLJHBGQQQexG4/WsUd7Gz6FYFtIfA39DEhTntglT+lRvCOWL2NbSIlUigQJJpnlOsFJkk9OMYyYmXtjB32FLDli+jgjiV9KpBaRtGJ3IZoJSbgKSPQJI8AEY7Y2G9WvZKKbXaLl5v7Z+OpGJ8C5pUTHy1xAdMmYnQIyPt5e63RkZSMYf+Dnp5bOcbjzVtWatSjT+WSl0Ok7ilKVnJFKUoBSlKAUpSgFKUoBSlKAUpSgFKUoBSlKAUpSgFKUoBXmSQKCx2ABJ/Ad69UoDWnldo9UBRmIypYnSQfmtRU7cWN5EJNo9Y+D9njP38flsT+FVj8IKktA5iJOSvxRsT3ynj8VIqU4ze3C8ZsAyZ+xuvTHJkOMRb4bTuMnY/rW+jVVK+FRlfjqi6EsOiT6lYRdjfMD/wCDh0z/AFstj9Kz2F8JVJ0lWUlWU4yrAAkZHfuK1nurh/SkXSztrkZSR7kIpOT7b4963LO0WJAi5Pckk5JJOWJPkkkms87Ye9a/L72yOHpmZ6UpVBwKUpQClKUApSlAKUpQClKUApSlAKUpQClKUApSlAKUpQClKUApSlAKxzzqilnYKo7sxAA/EntU1x3ngJIbWzj+tXm4KKRoiO+80nZcEfCSCa0IeTXuD1OJzfWWySIV1Jbpn2jG7kb+pvftnetsNkslOs8Kei1k+i4c3blcpnVUTYuvpKhZunZRTX0mcHor9mpBAOqZth3zncdvfNYOvxufT/elmp7/ABTyjY+NkwSQMZyMdz2NNBboihEVUQbBVAUAfIDYVkq3tqUP06a6y7z+0fQzSrSZKjlO8cYm4rckHdhEscJz39LgEqM+PbasEn0ao0iytf8AETIgYI5uFLKHxqCsY8gHAzjvirGlPjK25pdEl9EV45cSVHJ1wm0PFL1Qe/VKTn8i6jT+FI4uNQYxPa3agDIkRoXOnOysmRlvdqqqU+Lm/nUX1ivra/qSqklvJmL6RGhOniFpNa/+aB1YP9InbsTgjsN8Zqq4fxKKeMSwyLIh7MpBH/Q/KsRFTV1yNErGWyY2U/fVF+zbfOJIM6WH6ePaoa2eruwPzj5arzfQujtD/qLOlRfD+d5Ld1t+KIsLnZLlf73l7/eP7NsAbNj8AKswc7istbZ50X3tHo1mn0fvmaoyUldH2lKVQdClKUApSlAKUpQClKUApSlAKUpQClKUApSlAKUpQConjHGpb+VrKxcxwodNzdr90+YoT5kPlvuj8s+ua+Ky3NwOGWjFDgNdzDAMULfdRv5xhkDY/wC3Hd4ZwyK3iWGFAkaDAUf2knySdyTuTXo04LZ4qpLOTziuC4v7LxeVr5q1W3dRh4JwKG0iEUK4H3mO7u3lnb7zEkn89sDauhSlZ5TlNuUndsxk9x3j8qzLaWqK07KXZnzojTtlsbkk9hWgbfisQ1rcxXJA3ieJYwf8V08+2cClsRFxe5V8A3EcTxH3ES6HX8c749lqhdwASSAAMknYADuSfFUwh2ibber36e9cz6qnSp0acIxhF4opttJ3bV3nqrPLK2nE88B40l1AsyAjVkFT3VlOGB/A10a/PeWuCTzpLdW91JbLLcSSRqFDIUJxkxnAzkY/Be1dlbXi0faa2nAJ+NDGSu+M6Nge2w/Wq4VZYU3F9UedtX8PoxrSjTqxVn8srprle1nbTUqaVIDnWeDa9s5IwO8sf2kf4nHw9x5Ndvh/M9rOpaKdGwCSM4YAbklWwf7K7jVhLK+fPIyVf4ftFJYnG8f3R70fNXR1KVr2N9HNGssTB0YZDDz/AMD4xWxVqd80YpRcW4yVmjBe2Mc0bRSorxsMMrAEH8jUpbTS8HYB3ebhjHGtss9oScLqPdoewz4P/usq8SxBlKsAykEEEZBB2IIPcEeK0Uq2BOEleL1X3XB8/O6yJjNxd0b0UoZQykFSAQQcgg7ggjuMV6qB4dO3Crpbdyf3NnbTbknUYJm36ZJ3EZwxHfHv3JvS2BnxVO0UOyaad4vNP3vW9HoQkpq6Ja547N0bi4VgGhnaNYMAhgjqgVjjVrcHIII+Ndj5w/vpkSKcSBzp+uMsqGPIW2lKY0lcAhWXBIOcHPz7MF9au0bv0FnkCFRqjZ8sDo0sPi7EAj54rS47e2iLPAVXUwi6yppVmS4k6eSx7/PyAfmKxvqetBxbUHT3/heV9+/1Mj83oGkHSk0Rv0jJjC9XqRxgEnYAtKCDnspJA2zgm5tkjkmWSHCxiLOkltPUV2YvpBOkBO4X8R3I6nUs39X2DGYadXoPUGcYJ+8MjGD5GKSJZ9QRMIOp6VCEJqwAxUBe/bVge2anPiVJ0lk6b92/7NHmjmIxQMIjiUwSTI2VwFj0An1AhjmRdsb77isHEebmEVwYomzEHXqN8PUjdUIP+dqG5yFOcbZ6lxfWci6pHgdVOAWKEAsD21e6g/iK537uWLOPTDpl6itIwjAzAyJpbPfJK4+QHyqH1O6UY4UnTba1+tvJGGPmSSF5Y3EkziQJGgClvTbJM4JRRkklsbefAG2xec0vp1QxAr10gJdgDqMio4K/dPqOCfbOMYzv3LWfrWTobEM4bR3HpUtnyCQMn3HvSOSykcqpt3dwCwHTZmC6WGR5wCp3+VTnxOcVN2l2b58PfvflqcT5kaG5aMoGQRwkEHBMk8xhUHPZc438b99hSfmVjbpNHH6muFgZWPY9bpPhh33Bwfn28Vmj4jbSzSxyLGJIyyEPoJaMKkjEZ30esZ+YrLNf2YjCO8Aj8KxQL6WA+E7bMR+BIp4kWisKdN3y8Vb76nGs+cDGHWZWch5QjjTuBdfV1BVRtgum+Nxnz36txx5khikMLh5JFjEbEKQzEqMk+MjPbOCNvFDPaHSFWBo3EupsxYAXBkyPvDPxe2N6yyXlmAiM0AGQY0JQb6io0qex1ZG3mgngbTVN6+1yOYvNZUYEUkrtJOoXK5+xmWIqpUYONWRn7qnJz305ebpYkugV1vH9aeJmKgYt2QaWVcHYSDfzg/jWd7eyu9YfRGYzMjxnpdhIY3fBB0lmT4xg7jziut1rLYZt/UGOD08lWzrOD3B0nP8AinPaoz4lr7KOtNt7/sdONiQCRg43Gc4P4+aV4tZEKAxlSnYacYGnbAx2xjGPGKV2ea9TLXF5v5h+p2rTBdchISKPcl5XOEAA7++3gGu1US8hvOLnbNvYLgHw11KBk7dykZIx4J8Vr2SnGU8U/lirvny8XZFVSWGNze5S5fNrBiRtdxKxlnk8vK/f8h2GNtifJrt0pSpUlUk5y1Z5zzFKUqsHO4zwGC6QJMmrScqwJDKfdWHb/oK445AjbCz3F1PGP4uSXKbYxkKAfHvVTSuJU4yd2jXS27aKMcFObS+nTh4HiKIKoVQAoAAAGAANgAPAr3SldmS9z5UnzjyRHcQkwQxLcZBDfBt5zp2JwABq/sqtpXE4RmsMjTsu1VdlqKrSdmvXrxXI/M+TeD8UsZMGHXAx9adWP/OXLbN/t7HwR+l19pXNKkqSwpu3Mv8A4ht8tuqdrOMVLfhTV+t2xSlKtPPNHjXB47q3kt5RlHGD7g9wR8wQD+Vc/kfi8rpLZ3JzdWrdNn/nIyPspMH+UB/Z+Nd6pTmt2tbq24io9Cn6vc+PsJWGhie2Ek33/leO9a6H82LoPfnHlL/1p1twLaM8MjsRcnRqIx1ZPs1gRfg7W0hkTPp7kkg/L2rZ4jy4ssjuZHXWIQwAXH8GlMsZGQfLEH5V1xSvMsj1/iKjd7+8vwjgwcnxJKsgYtgsSGVGBzM84xldisjtgjft5ANZbvliOSczs75LRNpGnH2KyKB2zgiZs7+2MV2aUsh8RUve5PWvJkaaD1HJjMGk4T4bZXWNSNPs5ye5+VJuTY3UoZZNOLgAAJsLtg776d8Ebf25qhpSyJ+Kq3viJ+Tk2IiUa2HUYtnSmpS0iyuA5XOkugOD/wDQxtJy6gn6+t9XUMuPTjLRCEjtnGlQe+c11qUsiHtFR7/b/wAHBveT4pWkLu/2jSFgNI/awrCQDp8KoI+f6V4uOTY3TQXYZjljYosa6uuYy7EBfi+yXf8AGqGlMKJW01Va0tNDgScoRkk62OWnYqQjKfrOnWCCu49O34mtZuUszIjFmtxCUYlgSxMwlC5O4UYx+AAz5qopTCiVtVVbydn5KifVmSTJ6pz6NjNOlwT8O+JIxjPjY5r3PydE4YFmGqLpkIqKAeqZtQAX4tZzvkHyDXfpTCiPiqv7jW4fZCKMIMdySQoXJYkk4XbJJpWzSpKG23dmrxW/WCCSZsaY0ZzkgfCCcZPbOMVLfR5w9o7FHk/bTlriTbHqmOoDGBjCaRg5xvvjFZfpTnYcNeJM9S4eOBewGZXAIYnsCoIz867tvAERUXZVAUDvsowNz8hXoR7my/6pekV+Zehj2h5pGSlKVmMpgN9HqZeompFDOuoZVTnBYZ2Gx3PsayRyBgGUgqRkEHIIPYg1L8xcuTSzSXNviO5SNUickaZU+06sUgBzobUuD4YAjsc68vC+I9VtLsEHw4kAXpfVCgTR4k+s4bXjt5+7UXOsK4lbdXkca6pHVFyBliAMsdK7n3JAHzNZq/OrrlG8ZWz1JJJLW0RmacHE0M/Umzk+xypAx3G2a6VrwriIliDyydBXfcOrPgXLOnULMNStblYz8RGDtkhqXJcVxLKsMt7GrrGzorvkqhYBmC99Knc4+VQ8vAuKGBQsswm6dyWP1gY6pdDa/wBUIpBHbc5zk13uM8JllvbOVdSxxLP1GV1DAyqgUAHvupzj5UuMK4nbtLyOVdcbrIhyAyMGGRsdx86y1B8v8v8AEIRbRszJCmSwR0J1/WZJG15YaleJ1XYMQQ2ACQ1OHcF4opiZ5JSym2LgzhlOmab6yNOcEGBosD3U+d6XGBcS4t7lJF1IwdckZUgjKkqwyPIYEfiK+XF2iadbqutgiaiBqc5wq57k4Ow9qkLKx4ijRNK7aFEvV1SAgKWuCrBkYZcK0QwysPSMFSDnm8J4PeXNtaytJI6O9lMweUa1MaP9YdWz6dRZMIDkFScAmlycC4n6NSomw4XxTMfWlf026D0OmDKsUiSiQlh8UhRw4BOw3XBzl4PwjiCzQdaaUxrHEX9av9qFcXCyZYZRmKkFQ2NIxp8rkYeZZVocd4UtzbS27YxIjLvjYkek7g4IbBzjbFb9K7jJxkpLVHByfo94m0/DoS+0qAxSKe6vCShDDwfSDg77iqOovkNund8StdwEuFmUZyAtymvY98kgkjxtVpXe2xUa8raPNdGrr6npQd4pilKVjOxSlKAUpSgFKUoBSlKAUpSgFKUoCD+lh59NkluqO7XkZCSEhWKBnUFhuNx4rQj+lFrfC8TsbizOwMqjrQ76N+onbduw1Y9ydq7XP37fhn+Wr/uPVHjat042o02nrf6sx1msWaObwbmW1u11W08cu2cKw1AbfEh3X4h3AxmunUlxn6K+GXJ1NbLG/h4SYiO2+E9JO3lTWi30e3kJzZ8WuoxknROFuVyQB98j274P/HPmU2i9GXdKgluuYYAA0NnegFRlHMMjDA1H14UH54x7DxWaPn2+Uss/BrtWGMdFknUgjPxjSPyGaXGB7i3pUKfpdtVQPNbX0K7amktmCpqIHqYHtk+Ky/3ZeD/0v/U3H/LpdDs5cC1pUV/dl4P/AEv/AFNx/wAun92Xg/8AS/8AU3H/AC6XRGCXBlrSod/pk4WSFiklndjgRxQSluxOcOq5G3g5+VZP7qcH9E4h/wCkf/jS6J7OXAs6AVED6S5HDGHhXEJAMhSYggJA27nIG48GvP75+NyBRHwhIixHrmu42UKf5SIFYHt8x7UuOzZdV8qGkt+YZQ32thbZ2XSskjKMDcFgQd87EV6HI/EHYmfjVwdsAQwxweT3CkgnfvjPzpcYVvZaTzqilnYKo7sxAA/EntUzxb6UOF2+dd3GzDUNMeZGyvcegEA+PUQPnWhF9DtgSGuTcXbhVXVPPIcacnbSV2JJOCSKpuG8s2lvjoW0MRGcFY1Derv6sZ/tpmO4iW5H5jS54zdtDHNHG9tCz9VChd420KwDbgaG0+ASCfnX6TUZYf8Aj0v+Qx//ADvVnV21pqUbu/dj9DbSd4ilKVjLRSlKAUpSgFKUoBSlKAUpSgFKUoCO+lQlLFZ8ZWC4t5mGcEqkgGF+ZLDvVJWDmfhf1mzngxkyROo7fEQdO7bDfG9cnkjiouOHwSDYhAjD2eL0MMZON1yM74I969Fd7ZU/2yafilb6Mx7Qs7ndpSlZTMK+YqO4hzNNb3bmYO1vqcRGExOuI7dpGSSM/aLJlHOoen4RsMmkf0irjLQgbgZEoKeuze8TD6dzpTQR4JB3BqLnWBllXyoCbna4lIMYRE6vD9A1DUy3io7o5KnY6yNQ322rpcM5+67RLHbsS0ccj+sYjEvVwc49ShoSCdviGAcEUuS4NFbSoyP6RTphdrcBZYoZv2wJWK4mjhU40bsGkBI+R3rb4vxaZOIiFGJjNnLKU1IuHSRFDZZSdgx27fpS5GBlRX2oflznmR4YEaN5pfq8Ms8mVUAzRPJnAGNOY9Jx2LbA4NZuE/SH13jXoBBIYwD1QSDPaNdx5GgfdRlO+xxjOdlycDLGvtRVjz8BAhMcjfwTrq7sCZCsXVZdcaadYUb50nfIXG9YOJc8TAxOsenRLKHj6ilZUWwe6XEhTII9OcDZhjcGlxgZeUqQf6QhpmdLd2jhiMjtqVcYt47gA5HZlk0ggncdsb1u8M5raa5+r/VyCpAkYOGCFohKh7DUrKwGRvqztgZpcjCyir5X2sN5dLFG8rnCIpZjt2UZPf5CukruyOSe5MBfiXFJhsvUgixnfVBFhj+B1DFWlSX0Y2xFgJ3GmS5kluGA7DquSoHnGnGxJIyarat29/z5Jf02j/alH7HpU1aKFKUrEdilKUApSlAKUpQClKUApSlAKUpQCofgSm04lc2RGIpv4XASSfiws67+z7gfM5J8XFTHPnCpXhS5thm6tW6kQxnUCMSpt4ZPHnArbsc1idKWk8uj3PzyfJsqqxxRO1StHgvF47q3juIjlJBkfI9iDnyCCPyrequUXFuMlmjzzCLOMOZAi6zsW0jUR82xnwP0rx+50WnR0o9IOoLoXGodjjHf51s0rkXNf9z4s56aZAAB0L2X4fHjO3tT9z4sg9NMqCFOhcgN8QBxsDnesXFOLxW6a5W0gnAG5LH2VR3Ncsc6xDBliuIUPZ5I8L8twTV0NnqTV4xbXvzLoUas1eKbR2fqEX82nbHwr2znHbtnfFe3tkJ1FFLYxkgE4PcZ9vlXtHBAIIIIyCNwQe2DXqqSnM1v3OiyD0o8qCqnQuynuBtsDntX1bCIdo0Hb7q+BgePAJH51sVOczc2RwRsIZY2nyAE3fzv8J2ODnf27VbSoyqyUYIsp051JYYnUvOCQyRyR6FQSRtEzIqq2hhggHG2xrLbcMjSNIwilYxhcqu22D2GxPnFRnLHGOIXcn7RViU+t+mv6Ltux/s7nwDe1ZtGzPZ5YJNN8tx3Xoyoywyab5GseHRZz0o86dGdC50DsucfD8u1exZxhg4RNYGkNpGoL7A4zj5VmpWYouKlefZmkSKwjz1Lx+mSCRphTDTMWHb0+nfOQx2PaqeWUKpZjhVBJJ7AAZJP5VMcolrmabisisU0mK0XSdXQQli4X+VI357YrXs3cvXekdOcty+/RMspxxSO+10Y5orKEKuIS+pgWCpGUjVQARk+odzsB5zXLh51Ik+2TTGqSdQorNpeG46LNnP7P73bI/KqGexjlKOykOoOk5ZHUMBqGVIODtkfIe1cueCxSRFKjUrrAAuogNIOsBIAcHOz5bO5B71iTT1PTVj7++yFCRI+T1ZEAVCCBE6o2QSdWGcbjvnIGxr3NzSgMeiOR0kk0Bwvp2WViV/lY6R2+ed9s5bTl+JTqOTJ1JZAwZkI6zBnA0kZTZdjkHSM17HAbYDAXAVzKAHcBHOrJUBvSDrbIGAcnao7oyFtzFA9v9ZDfZZAzsTkkADCk7ksBjvk4OK51rzigyJ/S/VlRVCnOiORYwSMnfLrnGfcDAOOs3BYDE8JQFJDlwSxLHYZLE5z6Vwc5GB7VzbOCy6qLFnWRLKrq8mCOoiy5cN6svpypyCd6LDwGRrR82t1NTgJB1LlWJU5C2gfLBg2+ShONO3bfGT0rfmiGQ6UDs+TlQuSApUFtjgr613BPnyDjL+4Fv26YODIcEsRmfPVyCd9Wo5B969R8EhDIwDaowQjdSQsFOnI1FslfSvpORt2o3EZGjHzVm1guei/2zxpo2yOocZz5H6Zra4dzFDOxWMsTo6i5UgOgZk1KfI1KR4PbwRWOwtLaSIwIp6cMunTlxpkiYMNJzkAEjGDjx22raseEwQktGgUsMZBJ2LF8Lk7LqYnA2yah4eBGRxLLnTW8ReMpFLEjAaSWV5JREupgcaCWXfHn9Orw/mGGcuIWyUGc42Iyygj+sh2OD2PYg1iHALVSqCJsaNjlyqrHIsijVq9OHwwH+CcbCt204dFGCIxhXJOkM2n1Ek6Vzhckk+nFS8O4l2OVwzm+N0hD/tpIkdlQHAaSMyAbnIyFPv4ydxn1y9zK1wyo0bKXgSfVjAAlZgq9znAX4vPsO1ZeEWNqyCSFWVQph+J19MJePDLq9Wk6gCc48VuWnCIYirIukrGIl9Tfs1OVGCdwN8Z7b0eHPIOxvUr4DX2qzkUpSgIC8H7k3hkx/8Az7uQasbC3uGwCxyMCNts7jGPlvYg1sXlmksbRSKHRhhlIyCDUPFO/CZBBOxfhzHEE7bm3J7RSn+b/kv47Hb4fTT+Kjl+ov8Acv8AkuG/rrjrUrd5FjSvMcgYBlIKkAgg5BB3BBHcYr1WMzEvGok4lOz4JgSNYx7dRdTH8c7Z9j+vZkQMCCAQdiDuCPmK0eM8GlMq3NsVEwXQyvnTIncAkdiD2P8A2dVp+ISDQtskBPeR5FcD8FTfP45r0WlVUZRklZJZu1rfnXK+p71CtTdNZpWRocB4hcxJJb28HXSKZ40kMiqFXIOGB3OAc5HuPaumRxSTzbQDI7apGA2zjOx8+B+XeurwbhS20KxKScZJY92YnLE/ia3q5q7TFzbjFdWtedm7Z9Dzau0Rc24xXV+7ehNNynLL/fF5LIuSSiARqd8jYZ2/7GK6vD+AW8C4jiUbYJIyxB75Zskj5V0KVRPaak1hby4LJeSKZV6klZvLgsl6GG0s0iQRxqEQdlAwBWalKobbd2Uttu7FKVKcT47Jdymx4e41Da4uhutuuSCFP3pjg4Hj/ZbSoyqvLJLVvRLn7z0WZKTbsjBx2U8RuTwyHIgjKteyjtpByIVIBw5OCe2NPncVY3/Cw9q9smlA0bRr6dlBUqPSMdvb5V54FwKGzgWCFcKNyTuzMfiZ28sfeuhXO0V1K0Kfyx05ve3zfosj0KcMCJyDlRluVuNaZWRH+A50rbtAy6tXYlg/9Ud+9fLrlDXM8hMeh54pmUx5JEcXTZCc4IONXbydjVJSs+Nlt2TPB+UmhkiZ5RL0441B9akNFG0WV9WNLBslTncnvkY+zcqOXdxKAGlSURkFlJV2YhiTnBBG2SAVBA8VS0pjeouySh5JdDFpmUhBBq1ISc287ygL6tlIkKb5wFXvWI8gnQqdSMaFkVSIz3eeOZW+LZgI9O3v38VZUqe0kTiZLScmlhLl1YvIHDMHPoE/X0surB8oCPB/Ks/D+VOldfWAyAapjpVMeiVYgq51fdMWe2PUdhVFSoxyIuyTueSWZ5XEwRpfrG4Q5An6OkE6t9JiP4hzjFLvkguBho1IVhjSz4d5kmLKWbI+AjHjWfwqspTtJDEyXPJx7B00abhQoVlwtxOkygFW2CaNIwMb9vB1k5XdrlVkOpUigPW0YPUinkkwhGApwVUn2P41Y0p2jJxMkv3kONRWVVZsk4QgMfrJuFD4bdcMU/D9K9y8lZDaXVD0oUT0sxUwyPIfUWyVcPoI2OB+VVVKdpIjEzV4XYiGJYx4z2LEZYljgsScZNfK26VwQKUpQCsN3aJKjRyKrowwysMgg+4NZqVKbTugQk/ArvhpL2Wbmz3Js2bDxj1E/V3Pjf4Dknx712OA80W94D0WOtSQ8TgpIhHfVGd+5xkZGds1R1xOPcnWt36pE0yj4ZoyUlXbG0i79tsHIretphWyrrP9y18Vv65PjczzoJ5o3a+1Ktwvi9rgQyxX8Q+7N9lNjIwBKPSxx95vn8hXg/SEsWkXlpd2pPdmiMkYJBI+0jznJBGNOffFd/CTlnSal0ef9rtL0Msqco6oraVP2vP3DpCAt3CCRnDNoI2zuHxg/I1ufvosv6Xb/wCmi/8A1VUtnrRdnBrwZxY6lK4lzztw+PGq8gGe2JFb/dJxXOX6SLeQ6bWK6umx/FQOFBOdIZpNOnOO/auo7JXkrqDtxtl56E2bKytHi/GoLWMyzyLGg8nuT7Ko3Y/IA1w4zxe6PpjhsIj95z158e4TZQd+x7EeQa6XA+QreBhNIXubkfx87F2B7+kHZBnPb9a6dKlS/Vld8I5vz0Xr0LY0ZPU4yG94p8GuxsT987XMw3+EfxS5A+ZB7+KsODcFhtYhDBGsaDwB3OAMsfJOO5repWettLqLBFYY8F9W975vwsbIQUNBSlKynYpSlAKUpQClKUApSlAKUpQClKUApSlAKUpQClKUApSlAKUpQClKUBoXXAbaRSskETqdyGjUgnOd8j33qN4tyrZLxayiW0txG8N0zoIk0sU6OkkY3xqP61+g1qzcLieaOdkBljV1Rsn0rJp1jGcb6R39qujXqxyjJrxZFka9py1aRAiO2gQHchYkGT+QroIgAAAwBsAOwA9hXqlcSnKecm31JFKUrgClKUApSlAKUpQClKUApSlAKUpQClKUApSlAKUpQClKUApSlAKUpQClKUApSlAKUpQClKUApSlAKUpQClKUApSlAKUpQClKUApSlAKUpQClKUApSlA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4" name="AutoShape 6" descr="data:image/jpg;base64,/9j/4AAQSkZJRgABAQAAAQABAAD/2wCEAAkGBhISEBUREhMVFBIWFxgXFhUXFxgYGRgWFBgXGBYeGBUXHSYqGxsjGRUYHzEgIycqLi4sGB82NTAtNSYsLCkBCQoKDgwOGg8PGiokHyIwLSwpLCotMCwsKSoyLC0sMCwsLC8wLCwsKi0vLCksLSksLCw0LyksLCwuLC4sLC4pLP/AABEIAMEBBgMBIgACEQEDEQH/xAAbAAEBAAMBAQEAAAAAAAAAAAAABgMEBQIBB//EAEsQAAIBAwIFAgIHAQkOBwEAAAECAwAEERIhBQYTMUEiUTJhBxQjQnGBkTMVFiRDUlNUgqEXNGJydJKTo7Gy0dPh8DVjlKKzwdIl/8QAGgEBAAMBAQEAAAAAAAAAAAAAAAEDBAIFBv/EADcRAAIBAgMFBgUCBQUAAAAAAAABAgMREiExBEFRYXETIoGRofAUMrHB0TNSBSNCkvFyotLh4v/aAAwDAQACEQMRAD8A/caUpQCtC747bxOUklVWVQ7A/dQkgMx8LkHc7bGt+p6+4VcfXZLiNY2V7ZYBrcjDCSRslQpyuHHY52NX0IQk3je7jYhnfRwQCCCDuCNwQe2DX1nABJOANyT4FRkHK15C0MUM2YI1tV1GR1/YLKsuIsEENqjbTnHox86z2nLlyeH3FvNIzTzRGPLS6k19PQWUhQVVm9RBz3P53y2aks1UVsutny5EXfArAawS8QjV1QuoZ2KKM7llUuR+OkE49qm+GcCu0uEdn0xqwOOs7/Y/VxH0dJGCRN69Z7/icVp3fJs7SSFSAGupZwwmkU6ZLZ4lwAPSwkffB3A+QFTHZqOK0qi0v48Bd8C4pUvwbg14twslxKzKET4ZcqT0UR1dCnq+1VpAwI+L8q1X4Ff4m+0Ls7suTMyr0mkZlZVVQUkRSq9yMDztXPw0L27RbvX8C/IsHcAZJAHudu9ao4xBoeTqKERyjsTgK4IUgk9jkgfnUjdcp3ksTCZ+o/Ts9I+sShTJAyNcHAAAL6dmwTnfatzhvKsy3LvJpMEj3DPH1XYEO8LQHQRjUpR8kb+obnx38NQUbupd8uieX06oi74FdSpzhnCrtIblXfLOG6RLtrDMG+J1GAASMFVBwNxsK51vyzfLJFmc6VFuWPXkbSY9f1oYPx9UsuCcYx40iq1s8Lu9RZevv3wJvyLJHBGQQQexG4/WsUd7Gz6FYFtIfA39DEhTntglT+lRvCOWL2NbSIlUigQJJpnlOsFJkk9OMYyYmXtjB32FLDli+jgjiV9KpBaRtGJ3IZoJSbgKSPQJI8AEY7Y2G9WvZKKbXaLl5v7Z+OpGJ8C5pUTHy1xAdMmYnQIyPt5e63RkZSMYf+Dnp5bOcbjzVtWatSjT+WSl0Ok7ilKVnJFKUoBSlKAUpSgFKUoBSlKAUpSgFKUoBSlKAUpSgFKUoBXmSQKCx2ABJ/Ad69UoDWnldo9UBRmIypYnSQfmtRU7cWN5EJNo9Y+D9njP38flsT+FVj8IKktA5iJOSvxRsT3ynj8VIqU4ze3C8ZsAyZ+xuvTHJkOMRb4bTuMnY/rW+jVVK+FRlfjqi6EsOiT6lYRdjfMD/wCDh0z/AFstj9Kz2F8JVJ0lWUlWU4yrAAkZHfuK1nurh/SkXSztrkZSR7kIpOT7b4963LO0WJAi5Pckk5JJOWJPkkkms87Ye9a/L72yOHpmZ6UpVBwKUpQClKUApSlAKUpQClKUApSlAKUpQClKUApSlAKUpQClKUApSlAKxzzqilnYKo7sxAA/EntU1x3ngJIbWzj+tXm4KKRoiO+80nZcEfCSCa0IeTXuD1OJzfWWySIV1Jbpn2jG7kb+pvftnetsNkslOs8Kei1k+i4c3blcpnVUTYuvpKhZunZRTX0mcHor9mpBAOqZth3zncdvfNYOvxufT/elmp7/ABTyjY+NkwSQMZyMdz2NNBboihEVUQbBVAUAfIDYVkq3tqUP06a6y7z+0fQzSrSZKjlO8cYm4rckHdhEscJz39LgEqM+PbasEn0ao0iytf8AETIgYI5uFLKHxqCsY8gHAzjvirGlPjK25pdEl9EV45cSVHJ1wm0PFL1Qe/VKTn8i6jT+FI4uNQYxPa3agDIkRoXOnOysmRlvdqqqU+Lm/nUX1ivra/qSqklvJmL6RGhOniFpNa/+aB1YP9InbsTgjsN8Zqq4fxKKeMSwyLIh7MpBH/Q/KsRFTV1yNErGWyY2U/fVF+zbfOJIM6WH6ePaoa2eruwPzj5arzfQujtD/qLOlRfD+d5Ld1t+KIsLnZLlf73l7/eP7NsAbNj8AKswc7istbZ50X3tHo1mn0fvmaoyUldH2lKVQdClKUApSlAKUpQClKUApSlAKUpQClKUApSlAKUpQConjHGpb+VrKxcxwodNzdr90+YoT5kPlvuj8s+ua+Ky3NwOGWjFDgNdzDAMULfdRv5xhkDY/wC3Hd4ZwyK3iWGFAkaDAUf2knySdyTuTXo04LZ4qpLOTziuC4v7LxeVr5q1W3dRh4JwKG0iEUK4H3mO7u3lnb7zEkn89sDauhSlZ5TlNuUndsxk9x3j8qzLaWqK07KXZnzojTtlsbkk9hWgbfisQ1rcxXJA3ieJYwf8V08+2cClsRFxe5V8A3EcTxH3ES6HX8c749lqhdwASSAAMknYADuSfFUwh2ibber36e9cz6qnSp0acIxhF4opttJ3bV3nqrPLK2nE88B40l1AsyAjVkFT3VlOGB/A10a/PeWuCTzpLdW91JbLLcSSRqFDIUJxkxnAzkY/Be1dlbXi0faa2nAJ+NDGSu+M6Nge2w/Wq4VZYU3F9UedtX8PoxrSjTqxVn8srprle1nbTUqaVIDnWeDa9s5IwO8sf2kf4nHw9x5Ndvh/M9rOpaKdGwCSM4YAbklWwf7K7jVhLK+fPIyVf4ftFJYnG8f3R70fNXR1KVr2N9HNGssTB0YZDDz/AMD4xWxVqd80YpRcW4yVmjBe2Mc0bRSorxsMMrAEH8jUpbTS8HYB3ebhjHGtss9oScLqPdoewz4P/usq8SxBlKsAykEEEZBB2IIPcEeK0Uq2BOEleL1X3XB8/O6yJjNxd0b0UoZQykFSAQQcgg7ggjuMV6qB4dO3Crpbdyf3NnbTbknUYJm36ZJ3EZwxHfHv3JvS2BnxVO0UOyaad4vNP3vW9HoQkpq6Ja547N0bi4VgGhnaNYMAhgjqgVjjVrcHIII+Ndj5w/vpkSKcSBzp+uMsqGPIW2lKY0lcAhWXBIOcHPz7MF9au0bv0FnkCFRqjZ8sDo0sPi7EAj54rS47e2iLPAVXUwi6yppVmS4k6eSx7/PyAfmKxvqetBxbUHT3/heV9+/1Mj83oGkHSk0Rv0jJjC9XqRxgEnYAtKCDnspJA2zgm5tkjkmWSHCxiLOkltPUV2YvpBOkBO4X8R3I6nUs39X2DGYadXoPUGcYJ+8MjGD5GKSJZ9QRMIOp6VCEJqwAxUBe/bVge2anPiVJ0lk6b92/7NHmjmIxQMIjiUwSTI2VwFj0An1AhjmRdsb77isHEebmEVwYomzEHXqN8PUjdUIP+dqG5yFOcbZ6lxfWci6pHgdVOAWKEAsD21e6g/iK537uWLOPTDpl6itIwjAzAyJpbPfJK4+QHyqH1O6UY4UnTba1+tvJGGPmSSF5Y3EkziQJGgClvTbJM4JRRkklsbefAG2xec0vp1QxAr10gJdgDqMio4K/dPqOCfbOMYzv3LWfrWTobEM4bR3HpUtnyCQMn3HvSOSykcqpt3dwCwHTZmC6WGR5wCp3+VTnxOcVN2l2b58PfvflqcT5kaG5aMoGQRwkEHBMk8xhUHPZc438b99hSfmVjbpNHH6muFgZWPY9bpPhh33Bwfn28Vmj4jbSzSxyLGJIyyEPoJaMKkjEZ30esZ+YrLNf2YjCO8Aj8KxQL6WA+E7bMR+BIp4kWisKdN3y8Vb76nGs+cDGHWZWch5QjjTuBdfV1BVRtgum+Nxnz36txx5khikMLh5JFjEbEKQzEqMk+MjPbOCNvFDPaHSFWBo3EupsxYAXBkyPvDPxe2N6yyXlmAiM0AGQY0JQb6io0qex1ZG3mgngbTVN6+1yOYvNZUYEUkrtJOoXK5+xmWIqpUYONWRn7qnJz305ebpYkugV1vH9aeJmKgYt2QaWVcHYSDfzg/jWd7eyu9YfRGYzMjxnpdhIY3fBB0lmT4xg7jziut1rLYZt/UGOD08lWzrOD3B0nP8AinPaoz4lr7KOtNt7/sdONiQCRg43Gc4P4+aV4tZEKAxlSnYacYGnbAx2xjGPGKV2ea9TLXF5v5h+p2rTBdchISKPcl5XOEAA7++3gGu1US8hvOLnbNvYLgHw11KBk7dykZIx4J8Vr2SnGU8U/lirvny8XZFVSWGNze5S5fNrBiRtdxKxlnk8vK/f8h2GNtifJrt0pSpUlUk5y1Z5zzFKUqsHO4zwGC6QJMmrScqwJDKfdWHb/oK445AjbCz3F1PGP4uSXKbYxkKAfHvVTSuJU4yd2jXS27aKMcFObS+nTh4HiKIKoVQAoAAAGAANgAPAr3SldmS9z5UnzjyRHcQkwQxLcZBDfBt5zp2JwABq/sqtpXE4RmsMjTsu1VdlqKrSdmvXrxXI/M+TeD8UsZMGHXAx9adWP/OXLbN/t7HwR+l19pXNKkqSwpu3Mv8A4ht8tuqdrOMVLfhTV+t2xSlKtPPNHjXB47q3kt5RlHGD7g9wR8wQD+Vc/kfi8rpLZ3JzdWrdNn/nIyPspMH+UB/Z+Nd6pTmt2tbq24io9Cn6vc+PsJWGhie2Ek33/leO9a6H82LoPfnHlL/1p1twLaM8MjsRcnRqIx1ZPs1gRfg7W0hkTPp7kkg/L2rZ4jy4ssjuZHXWIQwAXH8GlMsZGQfLEH5V1xSvMsj1/iKjd7+8vwjgwcnxJKsgYtgsSGVGBzM84xldisjtgjft5ANZbvliOSczs75LRNpGnH2KyKB2zgiZs7+2MV2aUsh8RUve5PWvJkaaD1HJjMGk4T4bZXWNSNPs5ye5+VJuTY3UoZZNOLgAAJsLtg776d8Ebf25qhpSyJ+Kq3viJ+Tk2IiUa2HUYtnSmpS0iyuA5XOkugOD/wDQxtJy6gn6+t9XUMuPTjLRCEjtnGlQe+c11qUsiHtFR7/b/wAHBveT4pWkLu/2jSFgNI/awrCQDp8KoI+f6V4uOTY3TQXYZjljYosa6uuYy7EBfi+yXf8AGqGlMKJW01Va0tNDgScoRkk62OWnYqQjKfrOnWCCu49O34mtZuUszIjFmtxCUYlgSxMwlC5O4UYx+AAz5qopTCiVtVVbydn5KifVmSTJ6pz6NjNOlwT8O+JIxjPjY5r3PydE4YFmGqLpkIqKAeqZtQAX4tZzvkHyDXfpTCiPiqv7jW4fZCKMIMdySQoXJYkk4XbJJpWzSpKG23dmrxW/WCCSZsaY0ZzkgfCCcZPbOMVLfR5w9o7FHk/bTlriTbHqmOoDGBjCaRg5xvvjFZfpTnYcNeJM9S4eOBewGZXAIYnsCoIz867tvAERUXZVAUDvsowNz8hXoR7my/6pekV+Zehj2h5pGSlKVmMpgN9HqZeompFDOuoZVTnBYZ2Gx3PsayRyBgGUgqRkEHIIPYg1L8xcuTSzSXNviO5SNUickaZU+06sUgBzobUuD4YAjsc68vC+I9VtLsEHw4kAXpfVCgTR4k+s4bXjt5+7UXOsK4lbdXkca6pHVFyBliAMsdK7n3JAHzNZq/OrrlG8ZWz1JJJLW0RmacHE0M/Umzk+xypAx3G2a6VrwriIliDyydBXfcOrPgXLOnULMNStblYz8RGDtkhqXJcVxLKsMt7GrrGzorvkqhYBmC99Knc4+VQ8vAuKGBQsswm6dyWP1gY6pdDa/wBUIpBHbc5zk13uM8JllvbOVdSxxLP1GV1DAyqgUAHvupzj5UuMK4nbtLyOVdcbrIhyAyMGGRsdx86y1B8v8v8AEIRbRszJCmSwR0J1/WZJG15YaleJ1XYMQQ2ACQ1OHcF4opiZ5JSym2LgzhlOmab6yNOcEGBosD3U+d6XGBcS4t7lJF1IwdckZUgjKkqwyPIYEfiK+XF2iadbqutgiaiBqc5wq57k4Ow9qkLKx4ijRNK7aFEvV1SAgKWuCrBkYZcK0QwysPSMFSDnm8J4PeXNtaytJI6O9lMweUa1MaP9YdWz6dRZMIDkFScAmlycC4n6NSomw4XxTMfWlf026D0OmDKsUiSiQlh8UhRw4BOw3XBzl4PwjiCzQdaaUxrHEX9av9qFcXCyZYZRmKkFQ2NIxp8rkYeZZVocd4UtzbS27YxIjLvjYkek7g4IbBzjbFb9K7jJxkpLVHByfo94m0/DoS+0qAxSKe6vCShDDwfSDg77iqOovkNund8StdwEuFmUZyAtymvY98kgkjxtVpXe2xUa8raPNdGrr6npQd4pilKVjOxSlKAUpSgFKUoBSlKAUpSgFKUoCD+lh59NkluqO7XkZCSEhWKBnUFhuNx4rQj+lFrfC8TsbizOwMqjrQ76N+onbduw1Y9ydq7XP37fhn+Wr/uPVHjat042o02nrf6sx1msWaObwbmW1u11W08cu2cKw1AbfEh3X4h3AxmunUlxn6K+GXJ1NbLG/h4SYiO2+E9JO3lTWi30e3kJzZ8WuoxknROFuVyQB98j274P/HPmU2i9GXdKgluuYYAA0NnegFRlHMMjDA1H14UH54x7DxWaPn2+Uss/BrtWGMdFknUgjPxjSPyGaXGB7i3pUKfpdtVQPNbX0K7amktmCpqIHqYHtk+Ky/3ZeD/0v/U3H/LpdDs5cC1pUV/dl4P/AEv/AFNx/wAun92Xg/8AS/8AU3H/AC6XRGCXBlrSod/pk4WSFiklndjgRxQSluxOcOq5G3g5+VZP7qcH9E4h/wCkf/jS6J7OXAs6AVED6S5HDGHhXEJAMhSYggJA27nIG48GvP75+NyBRHwhIixHrmu42UKf5SIFYHt8x7UuOzZdV8qGkt+YZQ32thbZ2XSskjKMDcFgQd87EV6HI/EHYmfjVwdsAQwxweT3CkgnfvjPzpcYVvZaTzqilnYKo7sxAA/EntUzxb6UOF2+dd3GzDUNMeZGyvcegEA+PUQPnWhF9DtgSGuTcXbhVXVPPIcacnbSV2JJOCSKpuG8s2lvjoW0MRGcFY1Derv6sZ/tpmO4iW5H5jS54zdtDHNHG9tCz9VChd420KwDbgaG0+ASCfnX6TUZYf8Aj0v+Qx//ADvVnV21pqUbu/dj9DbSd4ilKVjLRSlKAUpSgFKUoBSlKAUpSgFKUoCO+lQlLFZ8ZWC4t5mGcEqkgGF+ZLDvVJWDmfhf1mzngxkyROo7fEQdO7bDfG9cnkjiouOHwSDYhAjD2eL0MMZON1yM74I969Fd7ZU/2yafilb6Mx7Qs7ndpSlZTMK+YqO4hzNNb3bmYO1vqcRGExOuI7dpGSSM/aLJlHOoen4RsMmkf0irjLQgbgZEoKeuze8TD6dzpTQR4JB3BqLnWBllXyoCbna4lIMYRE6vD9A1DUy3io7o5KnY6yNQ322rpcM5+67RLHbsS0ccj+sYjEvVwc49ShoSCdviGAcEUuS4NFbSoyP6RTphdrcBZYoZv2wJWK4mjhU40bsGkBI+R3rb4vxaZOIiFGJjNnLKU1IuHSRFDZZSdgx27fpS5GBlRX2oflznmR4YEaN5pfq8Ms8mVUAzRPJnAGNOY9Jx2LbA4NZuE/SH13jXoBBIYwD1QSDPaNdx5GgfdRlO+xxjOdlycDLGvtRVjz8BAhMcjfwTrq7sCZCsXVZdcaadYUb50nfIXG9YOJc8TAxOsenRLKHj6ilZUWwe6XEhTII9OcDZhjcGlxgZeUqQf6QhpmdLd2jhiMjtqVcYt47gA5HZlk0ggncdsb1u8M5raa5+r/VyCpAkYOGCFohKh7DUrKwGRvqztgZpcjCyir5X2sN5dLFG8rnCIpZjt2UZPf5CukruyOSe5MBfiXFJhsvUgixnfVBFhj+B1DFWlSX0Y2xFgJ3GmS5kluGA7DquSoHnGnGxJIyarat29/z5Jf02j/alH7HpU1aKFKUrEdilKUApSlAKUpQClKUApSlAKUpQCofgSm04lc2RGIpv4XASSfiws67+z7gfM5J8XFTHPnCpXhS5thm6tW6kQxnUCMSpt4ZPHnArbsc1idKWk8uj3PzyfJsqqxxRO1StHgvF47q3juIjlJBkfI9iDnyCCPyrequUXFuMlmjzzCLOMOZAi6zsW0jUR82xnwP0rx+50WnR0o9IOoLoXGodjjHf51s0rkXNf9z4s56aZAAB0L2X4fHjO3tT9z4sg9NMqCFOhcgN8QBxsDnesXFOLxW6a5W0gnAG5LH2VR3Ncsc6xDBliuIUPZ5I8L8twTV0NnqTV4xbXvzLoUas1eKbR2fqEX82nbHwr2znHbtnfFe3tkJ1FFLYxkgE4PcZ9vlXtHBAIIIIyCNwQe2DXqqSnM1v3OiyD0o8qCqnQuynuBtsDntX1bCIdo0Hb7q+BgePAJH51sVOczc2RwRsIZY2nyAE3fzv8J2ODnf27VbSoyqyUYIsp051JYYnUvOCQyRyR6FQSRtEzIqq2hhggHG2xrLbcMjSNIwilYxhcqu22D2GxPnFRnLHGOIXcn7RViU+t+mv6Ltux/s7nwDe1ZtGzPZ5YJNN8tx3Xoyoywyab5GseHRZz0o86dGdC50DsucfD8u1exZxhg4RNYGkNpGoL7A4zj5VmpWYouKlefZmkSKwjz1Lx+mSCRphTDTMWHb0+nfOQx2PaqeWUKpZjhVBJJ7AAZJP5VMcolrmabisisU0mK0XSdXQQli4X+VI357YrXs3cvXekdOcty+/RMspxxSO+10Y5orKEKuIS+pgWCpGUjVQARk+odzsB5zXLh51Ik+2TTGqSdQorNpeG46LNnP7P73bI/KqGexjlKOykOoOk5ZHUMBqGVIODtkfIe1cueCxSRFKjUrrAAuogNIOsBIAcHOz5bO5B71iTT1PTVj7++yFCRI+T1ZEAVCCBE6o2QSdWGcbjvnIGxr3NzSgMeiOR0kk0Bwvp2WViV/lY6R2+ed9s5bTl+JTqOTJ1JZAwZkI6zBnA0kZTZdjkHSM17HAbYDAXAVzKAHcBHOrJUBvSDrbIGAcnao7oyFtzFA9v9ZDfZZAzsTkkADCk7ksBjvk4OK51rzigyJ/S/VlRVCnOiORYwSMnfLrnGfcDAOOs3BYDE8JQFJDlwSxLHYZLE5z6Vwc5GB7VzbOCy6qLFnWRLKrq8mCOoiy5cN6svpypyCd6LDwGRrR82t1NTgJB1LlWJU5C2gfLBg2+ShONO3bfGT0rfmiGQ6UDs+TlQuSApUFtjgr613BPnyDjL+4Fv26YODIcEsRmfPVyCd9Wo5B969R8EhDIwDaowQjdSQsFOnI1FslfSvpORt2o3EZGjHzVm1guei/2zxpo2yOocZz5H6Zra4dzFDOxWMsTo6i5UgOgZk1KfI1KR4PbwRWOwtLaSIwIp6cMunTlxpkiYMNJzkAEjGDjx22raseEwQktGgUsMZBJ2LF8Lk7LqYnA2yah4eBGRxLLnTW8ReMpFLEjAaSWV5JREupgcaCWXfHn9Orw/mGGcuIWyUGc42Iyygj+sh2OD2PYg1iHALVSqCJsaNjlyqrHIsijVq9OHwwH+CcbCt204dFGCIxhXJOkM2n1Ek6Vzhckk+nFS8O4l2OVwzm+N0hD/tpIkdlQHAaSMyAbnIyFPv4ydxn1y9zK1wyo0bKXgSfVjAAlZgq9znAX4vPsO1ZeEWNqyCSFWVQph+J19MJePDLq9Wk6gCc48VuWnCIYirIukrGIl9Tfs1OVGCdwN8Z7b0eHPIOxvUr4DX2qzkUpSgIC8H7k3hkx/8Az7uQasbC3uGwCxyMCNts7jGPlvYg1sXlmksbRSKHRhhlIyCDUPFO/CZBBOxfhzHEE7bm3J7RSn+b/kv47Hb4fTT+Kjl+ov8Acv8AkuG/rrjrUrd5FjSvMcgYBlIKkAgg5BB3BBHcYr1WMzEvGok4lOz4JgSNYx7dRdTH8c7Z9j+vZkQMCCAQdiDuCPmK0eM8GlMq3NsVEwXQyvnTIncAkdiD2P8A2dVp+ISDQtskBPeR5FcD8FTfP45r0WlVUZRklZJZu1rfnXK+p71CtTdNZpWRocB4hcxJJb28HXSKZ40kMiqFXIOGB3OAc5HuPaumRxSTzbQDI7apGA2zjOx8+B+XeurwbhS20KxKScZJY92YnLE/ia3q5q7TFzbjFdWtedm7Z9Dzau0Rc24xXV+7ehNNynLL/fF5LIuSSiARqd8jYZ2/7GK6vD+AW8C4jiUbYJIyxB75Zskj5V0KVRPaak1hby4LJeSKZV6klZvLgsl6GG0s0iQRxqEQdlAwBWalKobbd2Uttu7FKVKcT47Jdymx4e41Da4uhutuuSCFP3pjg4Hj/ZbSoyqvLJLVvRLn7z0WZKTbsjBx2U8RuTwyHIgjKteyjtpByIVIBw5OCe2NPncVY3/Cw9q9smlA0bRr6dlBUqPSMdvb5V54FwKGzgWCFcKNyTuzMfiZ28sfeuhXO0V1K0Kfyx05ve3zfosj0KcMCJyDlRluVuNaZWRH+A50rbtAy6tXYlg/9Ud+9fLrlDXM8hMeh54pmUx5JEcXTZCc4IONXbydjVJSs+Nlt2TPB+UmhkiZ5RL0441B9akNFG0WV9WNLBslTncnvkY+zcqOXdxKAGlSURkFlJV2YhiTnBBG2SAVBA8VS0pjeouySh5JdDFpmUhBBq1ISc287ygL6tlIkKb5wFXvWI8gnQqdSMaFkVSIz3eeOZW+LZgI9O3v38VZUqe0kTiZLScmlhLl1YvIHDMHPoE/X0surB8oCPB/Ks/D+VOldfWAyAapjpVMeiVYgq51fdMWe2PUdhVFSoxyIuyTueSWZ5XEwRpfrG4Q5An6OkE6t9JiP4hzjFLvkguBho1IVhjSz4d5kmLKWbI+AjHjWfwqspTtJDEyXPJx7B00abhQoVlwtxOkygFW2CaNIwMb9vB1k5XdrlVkOpUigPW0YPUinkkwhGApwVUn2P41Y0p2jJxMkv3kONRWVVZsk4QgMfrJuFD4bdcMU/D9K9y8lZDaXVD0oUT0sxUwyPIfUWyVcPoI2OB+VVVKdpIjEzV4XYiGJYx4z2LEZYljgsScZNfK26VwQKUpQCsN3aJKjRyKrowwysMgg+4NZqVKbTugQk/ArvhpL2Wbmz3Js2bDxj1E/V3Pjf4Dknx712OA80W94D0WOtSQ8TgpIhHfVGd+5xkZGds1R1xOPcnWt36pE0yj4ZoyUlXbG0i79tsHIretphWyrrP9y18Vv65PjczzoJ5o3a+1Ktwvi9rgQyxX8Q+7N9lNjIwBKPSxx95vn8hXg/SEsWkXlpd2pPdmiMkYJBI+0jznJBGNOffFd/CTlnSal0ef9rtL0Msqco6oraVP2vP3DpCAt3CCRnDNoI2zuHxg/I1ufvosv6Xb/wCmi/8A1VUtnrRdnBrwZxY6lK4lzztw+PGq8gGe2JFb/dJxXOX6SLeQ6bWK6umx/FQOFBOdIZpNOnOO/auo7JXkrqDtxtl56E2bKytHi/GoLWMyzyLGg8nuT7Ko3Y/IA1w4zxe6PpjhsIj95z158e4TZQd+x7EeQa6XA+QreBhNIXubkfx87F2B7+kHZBnPb9a6dKlS/Vld8I5vz0Xr0LY0ZPU4yG94p8GuxsT987XMw3+EfxS5A+ZB7+KsODcFhtYhDBGsaDwB3OAMsfJOO5repWettLqLBFYY8F9W975vwsbIQUNBSlKynYpSlAKUpQClKUApSlAKUpQClKUApSlAKUpQClKUApSlAKUpQClKUBoXXAbaRSskETqdyGjUgnOd8j33qN4tyrZLxayiW0txG8N0zoIk0sU6OkkY3xqP61+g1qzcLieaOdkBljV1Rsn0rJp1jGcb6R39qujXqxyjJrxZFka9py1aRAiO2gQHchYkGT+QroIgAAAwBsAOwA9hXqlcSnKecm31JFKUrgClKUApSlAKUpQClKUApSlAKUpQClKUApSlAKUpQClKUApSlAKUpQClKUApSlAKUpQClKUApSlAKUpQClKUApSlAKUpQClKUApSlAKUpQClKUApSlA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6" name="AutoShape 8" descr="data:image/jpg;base64,/9j/4AAQSkZJRgABAQAAAQABAAD/2wCEAAkGBhISEBUREhMVFBIWFxgXFhUXFxgYGRgWFBgXGBYeGBUXHSYqGxsjGRUYHzEgIycqLi4sGB82NTAtNSYsLCkBCQoKDgwOGg8PGiokHyIwLSwpLCotMCwsKSoyLC0sMCwsLC8wLCwsKi0vLCksLSksLCw0LyksLCwuLC4sLC4pLP/AABEIAMEBBgMBIgACEQEDEQH/xAAbAAEBAAMBAQEAAAAAAAAAAAAABgMEBQIBB//EAEsQAAIBAwIFAgIHAQkOBwEAAAECAwAEERIhBQYTMUEiUTJhBxQjQnGBkTMVFiRDUlNUgqEXNGJydJKTo7Gy0dPh8DVjlKKzwdIl/8QAGgEBAAMBAQEAAAAAAAAAAAAAAAEDBAIFBv/EADcRAAIBAgMFBgUCBQUAAAAAAAABAgMREiExBEFRYXETIoGRofAUMrHB0TNSBSNCkvFyotLh4v/aAAwDAQACEQMRAD8A/caUpQCtC747bxOUklVWVQ7A/dQkgMx8LkHc7bGt+p6+4VcfXZLiNY2V7ZYBrcjDCSRslQpyuHHY52NX0IQk3je7jYhnfRwQCCCDuCNwQe2DX1nABJOANyT4FRkHK15C0MUM2YI1tV1GR1/YLKsuIsEENqjbTnHox86z2nLlyeH3FvNIzTzRGPLS6k19PQWUhQVVm9RBz3P53y2aks1UVsutny5EXfArAawS8QjV1QuoZ2KKM7llUuR+OkE49qm+GcCu0uEdn0xqwOOs7/Y/VxH0dJGCRN69Z7/icVp3fJs7SSFSAGupZwwmkU6ZLZ4lwAPSwkffB3A+QFTHZqOK0qi0v48Bd8C4pUvwbg14twslxKzKET4ZcqT0UR1dCnq+1VpAwI+L8q1X4Ff4m+0Ls7suTMyr0mkZlZVVQUkRSq9yMDztXPw0L27RbvX8C/IsHcAZJAHudu9ao4xBoeTqKERyjsTgK4IUgk9jkgfnUjdcp3ksTCZ+o/Ts9I+sShTJAyNcHAAAL6dmwTnfatzhvKsy3LvJpMEj3DPH1XYEO8LQHQRjUpR8kb+obnx38NQUbupd8uieX06oi74FdSpzhnCrtIblXfLOG6RLtrDMG+J1GAASMFVBwNxsK51vyzfLJFmc6VFuWPXkbSY9f1oYPx9UsuCcYx40iq1s8Lu9RZevv3wJvyLJHBGQQQexG4/WsUd7Gz6FYFtIfA39DEhTntglT+lRvCOWL2NbSIlUigQJJpnlOsFJkk9OMYyYmXtjB32FLDli+jgjiV9KpBaRtGJ3IZoJSbgKSPQJI8AEY7Y2G9WvZKKbXaLl5v7Z+OpGJ8C5pUTHy1xAdMmYnQIyPt5e63RkZSMYf+Dnp5bOcbjzVtWatSjT+WSl0Ok7ilKVnJFKUoBSlKAUpSgFKUoBSlKAUpSgFKUoBSlKAUpSgFKUoBXmSQKCx2ABJ/Ad69UoDWnldo9UBRmIypYnSQfmtRU7cWN5EJNo9Y+D9njP38flsT+FVj8IKktA5iJOSvxRsT3ynj8VIqU4ze3C8ZsAyZ+xuvTHJkOMRb4bTuMnY/rW+jVVK+FRlfjqi6EsOiT6lYRdjfMD/wCDh0z/AFstj9Kz2F8JVJ0lWUlWU4yrAAkZHfuK1nurh/SkXSztrkZSR7kIpOT7b4963LO0WJAi5Pckk5JJOWJPkkkms87Ye9a/L72yOHpmZ6UpVBwKUpQClKUApSlAKUpQClKUApSlAKUpQClKUApSlAKUpQClKUApSlAKxzzqilnYKo7sxAA/EntU1x3ngJIbWzj+tXm4KKRoiO+80nZcEfCSCa0IeTXuD1OJzfWWySIV1Jbpn2jG7kb+pvftnetsNkslOs8Kei1k+i4c3blcpnVUTYuvpKhZunZRTX0mcHor9mpBAOqZth3zncdvfNYOvxufT/elmp7/ABTyjY+NkwSQMZyMdz2NNBboihEVUQbBVAUAfIDYVkq3tqUP06a6y7z+0fQzSrSZKjlO8cYm4rckHdhEscJz39LgEqM+PbasEn0ao0iytf8AETIgYI5uFLKHxqCsY8gHAzjvirGlPjK25pdEl9EV45cSVHJ1wm0PFL1Qe/VKTn8i6jT+FI4uNQYxPa3agDIkRoXOnOysmRlvdqqqU+Lm/nUX1ivra/qSqklvJmL6RGhOniFpNa/+aB1YP9InbsTgjsN8Zqq4fxKKeMSwyLIh7MpBH/Q/KsRFTV1yNErGWyY2U/fVF+zbfOJIM6WH6ePaoa2eruwPzj5arzfQujtD/qLOlRfD+d5Ld1t+KIsLnZLlf73l7/eP7NsAbNj8AKswc7istbZ50X3tHo1mn0fvmaoyUldH2lKVQdClKUApSlAKUpQClKUApSlAKUpQClKUApSlAKUpQConjHGpb+VrKxcxwodNzdr90+YoT5kPlvuj8s+ua+Ky3NwOGWjFDgNdzDAMULfdRv5xhkDY/wC3Hd4ZwyK3iWGFAkaDAUf2knySdyTuTXo04LZ4qpLOTziuC4v7LxeVr5q1W3dRh4JwKG0iEUK4H3mO7u3lnb7zEkn89sDauhSlZ5TlNuUndsxk9x3j8qzLaWqK07KXZnzojTtlsbkk9hWgbfisQ1rcxXJA3ieJYwf8V08+2cClsRFxe5V8A3EcTxH3ES6HX8c749lqhdwASSAAMknYADuSfFUwh2ibber36e9cz6qnSp0acIxhF4opttJ3bV3nqrPLK2nE88B40l1AsyAjVkFT3VlOGB/A10a/PeWuCTzpLdW91JbLLcSSRqFDIUJxkxnAzkY/Be1dlbXi0faa2nAJ+NDGSu+M6Nge2w/Wq4VZYU3F9UedtX8PoxrSjTqxVn8srprle1nbTUqaVIDnWeDa9s5IwO8sf2kf4nHw9x5Ndvh/M9rOpaKdGwCSM4YAbklWwf7K7jVhLK+fPIyVf4ftFJYnG8f3R70fNXR1KVr2N9HNGssTB0YZDDz/AMD4xWxVqd80YpRcW4yVmjBe2Mc0bRSorxsMMrAEH8jUpbTS8HYB3ebhjHGtss9oScLqPdoewz4P/usq8SxBlKsAykEEEZBB2IIPcEeK0Uq2BOEleL1X3XB8/O6yJjNxd0b0UoZQykFSAQQcgg7ggjuMV6qB4dO3Crpbdyf3NnbTbknUYJm36ZJ3EZwxHfHv3JvS2BnxVO0UOyaad4vNP3vW9HoQkpq6Ja547N0bi4VgGhnaNYMAhgjqgVjjVrcHIII+Ndj5w/vpkSKcSBzp+uMsqGPIW2lKY0lcAhWXBIOcHPz7MF9au0bv0FnkCFRqjZ8sDo0sPi7EAj54rS47e2iLPAVXUwi6yppVmS4k6eSx7/PyAfmKxvqetBxbUHT3/heV9+/1Mj83oGkHSk0Rv0jJjC9XqRxgEnYAtKCDnspJA2zgm5tkjkmWSHCxiLOkltPUV2YvpBOkBO4X8R3I6nUs39X2DGYadXoPUGcYJ+8MjGD5GKSJZ9QRMIOp6VCEJqwAxUBe/bVge2anPiVJ0lk6b92/7NHmjmIxQMIjiUwSTI2VwFj0An1AhjmRdsb77isHEebmEVwYomzEHXqN8PUjdUIP+dqG5yFOcbZ6lxfWci6pHgdVOAWKEAsD21e6g/iK537uWLOPTDpl6itIwjAzAyJpbPfJK4+QHyqH1O6UY4UnTba1+tvJGGPmSSF5Y3EkziQJGgClvTbJM4JRRkklsbefAG2xec0vp1QxAr10gJdgDqMio4K/dPqOCfbOMYzv3LWfrWTobEM4bR3HpUtnyCQMn3HvSOSykcqpt3dwCwHTZmC6WGR5wCp3+VTnxOcVN2l2b58PfvflqcT5kaG5aMoGQRwkEHBMk8xhUHPZc438b99hSfmVjbpNHH6muFgZWPY9bpPhh33Bwfn28Vmj4jbSzSxyLGJIyyEPoJaMKkjEZ30esZ+YrLNf2YjCO8Aj8KxQL6WA+E7bMR+BIp4kWisKdN3y8Vb76nGs+cDGHWZWch5QjjTuBdfV1BVRtgum+Nxnz36txx5khikMLh5JFjEbEKQzEqMk+MjPbOCNvFDPaHSFWBo3EupsxYAXBkyPvDPxe2N6yyXlmAiM0AGQY0JQb6io0qex1ZG3mgngbTVN6+1yOYvNZUYEUkrtJOoXK5+xmWIqpUYONWRn7qnJz305ebpYkugV1vH9aeJmKgYt2QaWVcHYSDfzg/jWd7eyu9YfRGYzMjxnpdhIY3fBB0lmT4xg7jziut1rLYZt/UGOD08lWzrOD3B0nP8AinPaoz4lr7KOtNt7/sdONiQCRg43Gc4P4+aV4tZEKAxlSnYacYGnbAx2xjGPGKV2ea9TLXF5v5h+p2rTBdchISKPcl5XOEAA7++3gGu1US8hvOLnbNvYLgHw11KBk7dykZIx4J8Vr2SnGU8U/lirvny8XZFVSWGNze5S5fNrBiRtdxKxlnk8vK/f8h2GNtifJrt0pSpUlUk5y1Z5zzFKUqsHO4zwGC6QJMmrScqwJDKfdWHb/oK445AjbCz3F1PGP4uSXKbYxkKAfHvVTSuJU4yd2jXS27aKMcFObS+nTh4HiKIKoVQAoAAAGAANgAPAr3SldmS9z5UnzjyRHcQkwQxLcZBDfBt5zp2JwABq/sqtpXE4RmsMjTsu1VdlqKrSdmvXrxXI/M+TeD8UsZMGHXAx9adWP/OXLbN/t7HwR+l19pXNKkqSwpu3Mv8A4ht8tuqdrOMVLfhTV+t2xSlKtPPNHjXB47q3kt5RlHGD7g9wR8wQD+Vc/kfi8rpLZ3JzdWrdNn/nIyPspMH+UB/Z+Nd6pTmt2tbq24io9Cn6vc+PsJWGhie2Ek33/leO9a6H82LoPfnHlL/1p1twLaM8MjsRcnRqIx1ZPs1gRfg7W0hkTPp7kkg/L2rZ4jy4ssjuZHXWIQwAXH8GlMsZGQfLEH5V1xSvMsj1/iKjd7+8vwjgwcnxJKsgYtgsSGVGBzM84xldisjtgjft5ANZbvliOSczs75LRNpGnH2KyKB2zgiZs7+2MV2aUsh8RUve5PWvJkaaD1HJjMGk4T4bZXWNSNPs5ye5+VJuTY3UoZZNOLgAAJsLtg776d8Ebf25qhpSyJ+Kq3viJ+Tk2IiUa2HUYtnSmpS0iyuA5XOkugOD/wDQxtJy6gn6+t9XUMuPTjLRCEjtnGlQe+c11qUsiHtFR7/b/wAHBveT4pWkLu/2jSFgNI/awrCQDp8KoI+f6V4uOTY3TQXYZjljYosa6uuYy7EBfi+yXf8AGqGlMKJW01Va0tNDgScoRkk62OWnYqQjKfrOnWCCu49O34mtZuUszIjFmtxCUYlgSxMwlC5O4UYx+AAz5qopTCiVtVVbydn5KifVmSTJ6pz6NjNOlwT8O+JIxjPjY5r3PydE4YFmGqLpkIqKAeqZtQAX4tZzvkHyDXfpTCiPiqv7jW4fZCKMIMdySQoXJYkk4XbJJpWzSpKG23dmrxW/WCCSZsaY0ZzkgfCCcZPbOMVLfR5w9o7FHk/bTlriTbHqmOoDGBjCaRg5xvvjFZfpTnYcNeJM9S4eOBewGZXAIYnsCoIz867tvAERUXZVAUDvsowNz8hXoR7my/6pekV+Zehj2h5pGSlKVmMpgN9HqZeompFDOuoZVTnBYZ2Gx3PsayRyBgGUgqRkEHIIPYg1L8xcuTSzSXNviO5SNUickaZU+06sUgBzobUuD4YAjsc68vC+I9VtLsEHw4kAXpfVCgTR4k+s4bXjt5+7UXOsK4lbdXkca6pHVFyBliAMsdK7n3JAHzNZq/OrrlG8ZWz1JJJLW0RmacHE0M/Umzk+xypAx3G2a6VrwriIliDyydBXfcOrPgXLOnULMNStblYz8RGDtkhqXJcVxLKsMt7GrrGzorvkqhYBmC99Knc4+VQ8vAuKGBQsswm6dyWP1gY6pdDa/wBUIpBHbc5zk13uM8JllvbOVdSxxLP1GV1DAyqgUAHvupzj5UuMK4nbtLyOVdcbrIhyAyMGGRsdx86y1B8v8v8AEIRbRszJCmSwR0J1/WZJG15YaleJ1XYMQQ2ACQ1OHcF4opiZ5JSym2LgzhlOmab6yNOcEGBosD3U+d6XGBcS4t7lJF1IwdckZUgjKkqwyPIYEfiK+XF2iadbqutgiaiBqc5wq57k4Ow9qkLKx4ijRNK7aFEvV1SAgKWuCrBkYZcK0QwysPSMFSDnm8J4PeXNtaytJI6O9lMweUa1MaP9YdWz6dRZMIDkFScAmlycC4n6NSomw4XxTMfWlf026D0OmDKsUiSiQlh8UhRw4BOw3XBzl4PwjiCzQdaaUxrHEX9av9qFcXCyZYZRmKkFQ2NIxp8rkYeZZVocd4UtzbS27YxIjLvjYkek7g4IbBzjbFb9K7jJxkpLVHByfo94m0/DoS+0qAxSKe6vCShDDwfSDg77iqOovkNund8StdwEuFmUZyAtymvY98kgkjxtVpXe2xUa8raPNdGrr6npQd4pilKVjOxSlKAUpSgFKUoBSlKAUpSgFKUoCD+lh59NkluqO7XkZCSEhWKBnUFhuNx4rQj+lFrfC8TsbizOwMqjrQ76N+onbduw1Y9ydq7XP37fhn+Wr/uPVHjat042o02nrf6sx1msWaObwbmW1u11W08cu2cKw1AbfEh3X4h3AxmunUlxn6K+GXJ1NbLG/h4SYiO2+E9JO3lTWi30e3kJzZ8WuoxknROFuVyQB98j274P/HPmU2i9GXdKgluuYYAA0NnegFRlHMMjDA1H14UH54x7DxWaPn2+Uss/BrtWGMdFknUgjPxjSPyGaXGB7i3pUKfpdtVQPNbX0K7amktmCpqIHqYHtk+Ky/3ZeD/0v/U3H/LpdDs5cC1pUV/dl4P/AEv/AFNx/wAun92Xg/8AS/8AU3H/AC6XRGCXBlrSod/pk4WSFiklndjgRxQSluxOcOq5G3g5+VZP7qcH9E4h/wCkf/jS6J7OXAs6AVED6S5HDGHhXEJAMhSYggJA27nIG48GvP75+NyBRHwhIixHrmu42UKf5SIFYHt8x7UuOzZdV8qGkt+YZQ32thbZ2XSskjKMDcFgQd87EV6HI/EHYmfjVwdsAQwxweT3CkgnfvjPzpcYVvZaTzqilnYKo7sxAA/EntUzxb6UOF2+dd3GzDUNMeZGyvcegEA+PUQPnWhF9DtgSGuTcXbhVXVPPIcacnbSV2JJOCSKpuG8s2lvjoW0MRGcFY1Derv6sZ/tpmO4iW5H5jS54zdtDHNHG9tCz9VChd420KwDbgaG0+ASCfnX6TUZYf8Aj0v+Qx//ADvVnV21pqUbu/dj9DbSd4ilKVjLRSlKAUpSgFKUoBSlKAUpSgFKUoCO+lQlLFZ8ZWC4t5mGcEqkgGF+ZLDvVJWDmfhf1mzngxkyROo7fEQdO7bDfG9cnkjiouOHwSDYhAjD2eL0MMZON1yM74I969Fd7ZU/2yafilb6Mx7Qs7ndpSlZTMK+YqO4hzNNb3bmYO1vqcRGExOuI7dpGSSM/aLJlHOoen4RsMmkf0irjLQgbgZEoKeuze8TD6dzpTQR4JB3BqLnWBllXyoCbna4lIMYRE6vD9A1DUy3io7o5KnY6yNQ322rpcM5+67RLHbsS0ccj+sYjEvVwc49ShoSCdviGAcEUuS4NFbSoyP6RTphdrcBZYoZv2wJWK4mjhU40bsGkBI+R3rb4vxaZOIiFGJjNnLKU1IuHSRFDZZSdgx27fpS5GBlRX2oflznmR4YEaN5pfq8Ms8mVUAzRPJnAGNOY9Jx2LbA4NZuE/SH13jXoBBIYwD1QSDPaNdx5GgfdRlO+xxjOdlycDLGvtRVjz8BAhMcjfwTrq7sCZCsXVZdcaadYUb50nfIXG9YOJc8TAxOsenRLKHj6ilZUWwe6XEhTII9OcDZhjcGlxgZeUqQf6QhpmdLd2jhiMjtqVcYt47gA5HZlk0ggncdsb1u8M5raa5+r/VyCpAkYOGCFohKh7DUrKwGRvqztgZpcjCyir5X2sN5dLFG8rnCIpZjt2UZPf5CukruyOSe5MBfiXFJhsvUgixnfVBFhj+B1DFWlSX0Y2xFgJ3GmS5kluGA7DquSoHnGnGxJIyarat29/z5Jf02j/alH7HpU1aKFKUrEdilKUApSlAKUpQClKUApSlAKUpQCofgSm04lc2RGIpv4XASSfiws67+z7gfM5J8XFTHPnCpXhS5thm6tW6kQxnUCMSpt4ZPHnArbsc1idKWk8uj3PzyfJsqqxxRO1StHgvF47q3juIjlJBkfI9iDnyCCPyrequUXFuMlmjzzCLOMOZAi6zsW0jUR82xnwP0rx+50WnR0o9IOoLoXGodjjHf51s0rkXNf9z4s56aZAAB0L2X4fHjO3tT9z4sg9NMqCFOhcgN8QBxsDnesXFOLxW6a5W0gnAG5LH2VR3Ncsc6xDBliuIUPZ5I8L8twTV0NnqTV4xbXvzLoUas1eKbR2fqEX82nbHwr2znHbtnfFe3tkJ1FFLYxkgE4PcZ9vlXtHBAIIIIyCNwQe2DXqqSnM1v3OiyD0o8qCqnQuynuBtsDntX1bCIdo0Hb7q+BgePAJH51sVOczc2RwRsIZY2nyAE3fzv8J2ODnf27VbSoyqyUYIsp051JYYnUvOCQyRyR6FQSRtEzIqq2hhggHG2xrLbcMjSNIwilYxhcqu22D2GxPnFRnLHGOIXcn7RViU+t+mv6Ltux/s7nwDe1ZtGzPZ5YJNN8tx3Xoyoywyab5GseHRZz0o86dGdC50DsucfD8u1exZxhg4RNYGkNpGoL7A4zj5VmpWYouKlefZmkSKwjz1Lx+mSCRphTDTMWHb0+nfOQx2PaqeWUKpZjhVBJJ7AAZJP5VMcolrmabisisU0mK0XSdXQQli4X+VI357YrXs3cvXekdOcty+/RMspxxSO+10Y5orKEKuIS+pgWCpGUjVQARk+odzsB5zXLh51Ik+2TTGqSdQorNpeG46LNnP7P73bI/KqGexjlKOykOoOk5ZHUMBqGVIODtkfIe1cueCxSRFKjUrrAAuogNIOsBIAcHOz5bO5B71iTT1PTVj7++yFCRI+T1ZEAVCCBE6o2QSdWGcbjvnIGxr3NzSgMeiOR0kk0Bwvp2WViV/lY6R2+ed9s5bTl+JTqOTJ1JZAwZkI6zBnA0kZTZdjkHSM17HAbYDAXAVzKAHcBHOrJUBvSDrbIGAcnao7oyFtzFA9v9ZDfZZAzsTkkADCk7ksBjvk4OK51rzigyJ/S/VlRVCnOiORYwSMnfLrnGfcDAOOs3BYDE8JQFJDlwSxLHYZLE5z6Vwc5GB7VzbOCy6qLFnWRLKrq8mCOoiy5cN6svpypyCd6LDwGRrR82t1NTgJB1LlWJU5C2gfLBg2+ShONO3bfGT0rfmiGQ6UDs+TlQuSApUFtjgr613BPnyDjL+4Fv26YODIcEsRmfPVyCd9Wo5B969R8EhDIwDaowQjdSQsFOnI1FslfSvpORt2o3EZGjHzVm1guei/2zxpo2yOocZz5H6Zra4dzFDOxWMsTo6i5UgOgZk1KfI1KR4PbwRWOwtLaSIwIp6cMunTlxpkiYMNJzkAEjGDjx22raseEwQktGgUsMZBJ2LF8Lk7LqYnA2yah4eBGRxLLnTW8ReMpFLEjAaSWV5JREupgcaCWXfHn9Orw/mGGcuIWyUGc42Iyygj+sh2OD2PYg1iHALVSqCJsaNjlyqrHIsijVq9OHwwH+CcbCt204dFGCIxhXJOkM2n1Ek6Vzhckk+nFS8O4l2OVwzm+N0hD/tpIkdlQHAaSMyAbnIyFPv4ydxn1y9zK1wyo0bKXgSfVjAAlZgq9znAX4vPsO1ZeEWNqyCSFWVQph+J19MJePDLq9Wk6gCc48VuWnCIYirIukrGIl9Tfs1OVGCdwN8Z7b0eHPIOxvUr4DX2qzkUpSgIC8H7k3hkx/8Az7uQasbC3uGwCxyMCNts7jGPlvYg1sXlmksbRSKHRhhlIyCDUPFO/CZBBOxfhzHEE7bm3J7RSn+b/kv47Hb4fTT+Kjl+ov8Acv8AkuG/rrjrUrd5FjSvMcgYBlIKkAgg5BB3BBHcYr1WMzEvGok4lOz4JgSNYx7dRdTH8c7Z9j+vZkQMCCAQdiDuCPmK0eM8GlMq3NsVEwXQyvnTIncAkdiD2P8A2dVp+ISDQtskBPeR5FcD8FTfP45r0WlVUZRklZJZu1rfnXK+p71CtTdNZpWRocB4hcxJJb28HXSKZ40kMiqFXIOGB3OAc5HuPaumRxSTzbQDI7apGA2zjOx8+B+XeurwbhS20KxKScZJY92YnLE/ia3q5q7TFzbjFdWtedm7Z9Dzau0Rc24xXV+7ehNNynLL/fF5LIuSSiARqd8jYZ2/7GK6vD+AW8C4jiUbYJIyxB75Zskj5V0KVRPaak1hby4LJeSKZV6klZvLgsl6GG0s0iQRxqEQdlAwBWalKobbd2Uttu7FKVKcT47Jdymx4e41Da4uhutuuSCFP3pjg4Hj/ZbSoyqvLJLVvRLn7z0WZKTbsjBx2U8RuTwyHIgjKteyjtpByIVIBw5OCe2NPncVY3/Cw9q9smlA0bRr6dlBUqPSMdvb5V54FwKGzgWCFcKNyTuzMfiZ28sfeuhXO0V1K0Kfyx05ve3zfosj0KcMCJyDlRluVuNaZWRH+A50rbtAy6tXYlg/9Ud+9fLrlDXM8hMeh54pmUx5JEcXTZCc4IONXbydjVJSs+Nlt2TPB+UmhkiZ5RL0441B9akNFG0WV9WNLBslTncnvkY+zcqOXdxKAGlSURkFlJV2YhiTnBBG2SAVBA8VS0pjeouySh5JdDFpmUhBBq1ISc287ygL6tlIkKb5wFXvWI8gnQqdSMaFkVSIz3eeOZW+LZgI9O3v38VZUqe0kTiZLScmlhLl1YvIHDMHPoE/X0surB8oCPB/Ks/D+VOldfWAyAapjpVMeiVYgq51fdMWe2PUdhVFSoxyIuyTueSWZ5XEwRpfrG4Q5An6OkE6t9JiP4hzjFLvkguBho1IVhjSz4d5kmLKWbI+AjHjWfwqspTtJDEyXPJx7B00abhQoVlwtxOkygFW2CaNIwMb9vB1k5XdrlVkOpUigPW0YPUinkkwhGApwVUn2P41Y0p2jJxMkv3kONRWVVZsk4QgMfrJuFD4bdcMU/D9K9y8lZDaXVD0oUT0sxUwyPIfUWyVcPoI2OB+VVVKdpIjEzV4XYiGJYx4z2LEZYljgsScZNfK26VwQKUpQCsN3aJKjRyKrowwysMgg+4NZqVKbTugQk/ArvhpL2Wbmz3Js2bDxj1E/V3Pjf4Dknx712OA80W94D0WOtSQ8TgpIhHfVGd+5xkZGds1R1xOPcnWt36pE0yj4ZoyUlXbG0i79tsHIretphWyrrP9y18Vv65PjczzoJ5o3a+1Ktwvi9rgQyxX8Q+7N9lNjIwBKPSxx95vn8hXg/SEsWkXlpd2pPdmiMkYJBI+0jznJBGNOffFd/CTlnSal0ef9rtL0Msqco6oraVP2vP3DpCAt3CCRnDNoI2zuHxg/I1ufvosv6Xb/wCmi/8A1VUtnrRdnBrwZxY6lK4lzztw+PGq8gGe2JFb/dJxXOX6SLeQ6bWK6umx/FQOFBOdIZpNOnOO/auo7JXkrqDtxtl56E2bKytHi/GoLWMyzyLGg8nuT7Ko3Y/IA1w4zxe6PpjhsIj95z158e4TZQd+x7EeQa6XA+QreBhNIXubkfx87F2B7+kHZBnPb9a6dKlS/Vld8I5vz0Xr0LY0ZPU4yG94p8GuxsT987XMw3+EfxS5A+ZB7+KsODcFhtYhDBGsaDwB3OAMsfJOO5repWettLqLBFYY8F9W975vwsbIQUNBSlKynYpSlAKUpQClKUApSlAKUpQClKUApSlAKUpQClKUApSlAKUpQClKUBoXXAbaRSskETqdyGjUgnOd8j33qN4tyrZLxayiW0txG8N0zoIk0sU6OkkY3xqP61+g1qzcLieaOdkBljV1Rsn0rJp1jGcb6R39qujXqxyjJrxZFka9py1aRAiO2gQHchYkGT+QroIgAAAwBsAOwA9hXqlcSnKecm31JFKUrgClKUApSlAKUpQClKUApSlAKUpQClKUApSlAKUpQClKUApSlAKUpQClKUApSlAKUpQClKUApSlAKUpQClKUApSlAKUpQClKUApSlAKUpQClKUApSlA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8" name="AutoShape 10" descr="data:image/jpg;base64,/9j/4AAQSkZJRgABAQAAAQABAAD/2wCEAAkGBhISEBUREhMVFBIWFxgXFhUXFxgYGRgWFBgXGBYeGBUXHSYqGxsjGRUYHzEgIycqLi4sGB82NTAtNSYsLCkBCQoKDgwOGg8PGiokHyIwLSwpLCotMCwsKSoyLC0sMCwsLC8wLCwsKi0vLCksLSksLCw0LyksLCwuLC4sLC4pLP/AABEIAMEBBgMBIgACEQEDEQH/xAAbAAEBAAMBAQEAAAAAAAAAAAAABgMEBQIBB//EAEsQAAIBAwIFAgIHAQkOBwEAAAECAwAEERIhBQYTMUEiUTJhBxQjQnGBkTMVFiRDUlNUgqEXNGJydJKTo7Gy0dPh8DVjlKKzwdIl/8QAGgEBAAMBAQEAAAAAAAAAAAAAAAEDBAIFBv/EADcRAAIBAgMFBgUCBQUAAAAAAAABAgMREiExBEFRYXETIoGRofAUMrHB0TNSBSNCkvFyotLh4v/aAAwDAQACEQMRAD8A/caUpQCtC747bxOUklVWVQ7A/dQkgMx8LkHc7bGt+p6+4VcfXZLiNY2V7ZYBrcjDCSRslQpyuHHY52NX0IQk3je7jYhnfRwQCCCDuCNwQe2DX1nABJOANyT4FRkHK15C0MUM2YI1tV1GR1/YLKsuIsEENqjbTnHox86z2nLlyeH3FvNIzTzRGPLS6k19PQWUhQVVm9RBz3P53y2aks1UVsutny5EXfArAawS8QjV1QuoZ2KKM7llUuR+OkE49qm+GcCu0uEdn0xqwOOs7/Y/VxH0dJGCRN69Z7/icVp3fJs7SSFSAGupZwwmkU6ZLZ4lwAPSwkffB3A+QFTHZqOK0qi0v48Bd8C4pUvwbg14twslxKzKET4ZcqT0UR1dCnq+1VpAwI+L8q1X4Ff4m+0Ls7suTMyr0mkZlZVVQUkRSq9yMDztXPw0L27RbvX8C/IsHcAZJAHudu9ao4xBoeTqKERyjsTgK4IUgk9jkgfnUjdcp3ksTCZ+o/Ts9I+sShTJAyNcHAAAL6dmwTnfatzhvKsy3LvJpMEj3DPH1XYEO8LQHQRjUpR8kb+obnx38NQUbupd8uieX06oi74FdSpzhnCrtIblXfLOG6RLtrDMG+J1GAASMFVBwNxsK51vyzfLJFmc6VFuWPXkbSY9f1oYPx9UsuCcYx40iq1s8Lu9RZevv3wJvyLJHBGQQQexG4/WsUd7Gz6FYFtIfA39DEhTntglT+lRvCOWL2NbSIlUigQJJpnlOsFJkk9OMYyYmXtjB32FLDli+jgjiV9KpBaRtGJ3IZoJSbgKSPQJI8AEY7Y2G9WvZKKbXaLl5v7Z+OpGJ8C5pUTHy1xAdMmYnQIyPt5e63RkZSMYf+Dnp5bOcbjzVtWatSjT+WSl0Ok7ilKVnJFKUoBSlKAUpSgFKUoBSlKAUpSgFKUoBSlKAUpSgFKUoBXmSQKCx2ABJ/Ad69UoDWnldo9UBRmIypYnSQfmtRU7cWN5EJNo9Y+D9njP38flsT+FVj8IKktA5iJOSvxRsT3ynj8VIqU4ze3C8ZsAyZ+xuvTHJkOMRb4bTuMnY/rW+jVVK+FRlfjqi6EsOiT6lYRdjfMD/wCDh0z/AFstj9Kz2F8JVJ0lWUlWU4yrAAkZHfuK1nurh/SkXSztrkZSR7kIpOT7b4963LO0WJAi5Pckk5JJOWJPkkkms87Ye9a/L72yOHpmZ6UpVBwKUpQClKUApSlAKUpQClKUApSlAKUpQClKUApSlAKUpQClKUApSlAKxzzqilnYKo7sxAA/EntU1x3ngJIbWzj+tXm4KKRoiO+80nZcEfCSCa0IeTXuD1OJzfWWySIV1Jbpn2jG7kb+pvftnetsNkslOs8Kei1k+i4c3blcpnVUTYuvpKhZunZRTX0mcHor9mpBAOqZth3zncdvfNYOvxufT/elmp7/ABTyjY+NkwSQMZyMdz2NNBboihEVUQbBVAUAfIDYVkq3tqUP06a6y7z+0fQzSrSZKjlO8cYm4rckHdhEscJz39LgEqM+PbasEn0ao0iytf8AETIgYI5uFLKHxqCsY8gHAzjvirGlPjK25pdEl9EV45cSVHJ1wm0PFL1Qe/VKTn8i6jT+FI4uNQYxPa3agDIkRoXOnOysmRlvdqqqU+Lm/nUX1ivra/qSqklvJmL6RGhOniFpNa/+aB1YP9InbsTgjsN8Zqq4fxKKeMSwyLIh7MpBH/Q/KsRFTV1yNErGWyY2U/fVF+zbfOJIM6WH6ePaoa2eruwPzj5arzfQujtD/qLOlRfD+d5Ld1t+KIsLnZLlf73l7/eP7NsAbNj8AKswc7istbZ50X3tHo1mn0fvmaoyUldH2lKVQdClKUApSlAKUpQClKUApSlAKUpQClKUApSlAKUpQConjHGpb+VrKxcxwodNzdr90+YoT5kPlvuj8s+ua+Ky3NwOGWjFDgNdzDAMULfdRv5xhkDY/wC3Hd4ZwyK3iWGFAkaDAUf2knySdyTuTXo04LZ4qpLOTziuC4v7LxeVr5q1W3dRh4JwKG0iEUK4H3mO7u3lnb7zEkn89sDauhSlZ5TlNuUndsxk9x3j8qzLaWqK07KXZnzojTtlsbkk9hWgbfisQ1rcxXJA3ieJYwf8V08+2cClsRFxe5V8A3EcTxH3ES6HX8c749lqhdwASSAAMknYADuSfFUwh2ibber36e9cz6qnSp0acIxhF4opttJ3bV3nqrPLK2nE88B40l1AsyAjVkFT3VlOGB/A10a/PeWuCTzpLdW91JbLLcSSRqFDIUJxkxnAzkY/Be1dlbXi0faa2nAJ+NDGSu+M6Nge2w/Wq4VZYU3F9UedtX8PoxrSjTqxVn8srprle1nbTUqaVIDnWeDa9s5IwO8sf2kf4nHw9x5Ndvh/M9rOpaKdGwCSM4YAbklWwf7K7jVhLK+fPIyVf4ftFJYnG8f3R70fNXR1KVr2N9HNGssTB0YZDDz/AMD4xWxVqd80YpRcW4yVmjBe2Mc0bRSorxsMMrAEH8jUpbTS8HYB3ebhjHGtss9oScLqPdoewz4P/usq8SxBlKsAykEEEZBB2IIPcEeK0Uq2BOEleL1X3XB8/O6yJjNxd0b0UoZQykFSAQQcgg7ggjuMV6qB4dO3Crpbdyf3NnbTbknUYJm36ZJ3EZwxHfHv3JvS2BnxVO0UOyaad4vNP3vW9HoQkpq6Ja547N0bi4VgGhnaNYMAhgjqgVjjVrcHIII+Ndj5w/vpkSKcSBzp+uMsqGPIW2lKY0lcAhWXBIOcHPz7MF9au0bv0FnkCFRqjZ8sDo0sPi7EAj54rS47e2iLPAVXUwi6yppVmS4k6eSx7/PyAfmKxvqetBxbUHT3/heV9+/1Mj83oGkHSk0Rv0jJjC9XqRxgEnYAtKCDnspJA2zgm5tkjkmWSHCxiLOkltPUV2YvpBOkBO4X8R3I6nUs39X2DGYadXoPUGcYJ+8MjGD5GKSJZ9QRMIOp6VCEJqwAxUBe/bVge2anPiVJ0lk6b92/7NHmjmIxQMIjiUwSTI2VwFj0An1AhjmRdsb77isHEebmEVwYomzEHXqN8PUjdUIP+dqG5yFOcbZ6lxfWci6pHgdVOAWKEAsD21e6g/iK537uWLOPTDpl6itIwjAzAyJpbPfJK4+QHyqH1O6UY4UnTba1+tvJGGPmSSF5Y3EkziQJGgClvTbJM4JRRkklsbefAG2xec0vp1QxAr10gJdgDqMio4K/dPqOCfbOMYzv3LWfrWTobEM4bR3HpUtnyCQMn3HvSOSykcqpt3dwCwHTZmC6WGR5wCp3+VTnxOcVN2l2b58PfvflqcT5kaG5aMoGQRwkEHBMk8xhUHPZc438b99hSfmVjbpNHH6muFgZWPY9bpPhh33Bwfn28Vmj4jbSzSxyLGJIyyEPoJaMKkjEZ30esZ+YrLNf2YjCO8Aj8KxQL6WA+E7bMR+BIp4kWisKdN3y8Vb76nGs+cDGHWZWch5QjjTuBdfV1BVRtgum+Nxnz36txx5khikMLh5JFjEbEKQzEqMk+MjPbOCNvFDPaHSFWBo3EupsxYAXBkyPvDPxe2N6yyXlmAiM0AGQY0JQb6io0qex1ZG3mgngbTVN6+1yOYvNZUYEUkrtJOoXK5+xmWIqpUYONWRn7qnJz305ebpYkugV1vH9aeJmKgYt2QaWVcHYSDfzg/jWd7eyu9YfRGYzMjxnpdhIY3fBB0lmT4xg7jziut1rLYZt/UGOD08lWzrOD3B0nP8AinPaoz4lr7KOtNt7/sdONiQCRg43Gc4P4+aV4tZEKAxlSnYacYGnbAx2xjGPGKV2ea9TLXF5v5h+p2rTBdchISKPcl5XOEAA7++3gGu1US8hvOLnbNvYLgHw11KBk7dykZIx4J8Vr2SnGU8U/lirvny8XZFVSWGNze5S5fNrBiRtdxKxlnk8vK/f8h2GNtifJrt0pSpUlUk5y1Z5zzFKUqsHO4zwGC6QJMmrScqwJDKfdWHb/oK445AjbCz3F1PGP4uSXKbYxkKAfHvVTSuJU4yd2jXS27aKMcFObS+nTh4HiKIKoVQAoAAAGAANgAPAr3SldmS9z5UnzjyRHcQkwQxLcZBDfBt5zp2JwABq/sqtpXE4RmsMjTsu1VdlqKrSdmvXrxXI/M+TeD8UsZMGHXAx9adWP/OXLbN/t7HwR+l19pXNKkqSwpu3Mv8A4ht8tuqdrOMVLfhTV+t2xSlKtPPNHjXB47q3kt5RlHGD7g9wR8wQD+Vc/kfi8rpLZ3JzdWrdNn/nIyPspMH+UB/Z+Nd6pTmt2tbq24io9Cn6vc+PsJWGhie2Ek33/leO9a6H82LoPfnHlL/1p1twLaM8MjsRcnRqIx1ZPs1gRfg7W0hkTPp7kkg/L2rZ4jy4ssjuZHXWIQwAXH8GlMsZGQfLEH5V1xSvMsj1/iKjd7+8vwjgwcnxJKsgYtgsSGVGBzM84xldisjtgjft5ANZbvliOSczs75LRNpGnH2KyKB2zgiZs7+2MV2aUsh8RUve5PWvJkaaD1HJjMGk4T4bZXWNSNPs5ye5+VJuTY3UoZZNOLgAAJsLtg776d8Ebf25qhpSyJ+Kq3viJ+Tk2IiUa2HUYtnSmpS0iyuA5XOkugOD/wDQxtJy6gn6+t9XUMuPTjLRCEjtnGlQe+c11qUsiHtFR7/b/wAHBveT4pWkLu/2jSFgNI/awrCQDp8KoI+f6V4uOTY3TQXYZjljYosa6uuYy7EBfi+yXf8AGqGlMKJW01Va0tNDgScoRkk62OWnYqQjKfrOnWCCu49O34mtZuUszIjFmtxCUYlgSxMwlC5O4UYx+AAz5qopTCiVtVVbydn5KifVmSTJ6pz6NjNOlwT8O+JIxjPjY5r3PydE4YFmGqLpkIqKAeqZtQAX4tZzvkHyDXfpTCiPiqv7jW4fZCKMIMdySQoXJYkk4XbJJpWzSpKG23dmrxW/WCCSZsaY0ZzkgfCCcZPbOMVLfR5w9o7FHk/bTlriTbHqmOoDGBjCaRg5xvvjFZfpTnYcNeJM9S4eOBewGZXAIYnsCoIz867tvAERUXZVAUDvsowNz8hXoR7my/6pekV+Zehj2h5pGSlKVmMpgN9HqZeompFDOuoZVTnBYZ2Gx3PsayRyBgGUgqRkEHIIPYg1L8xcuTSzSXNviO5SNUickaZU+06sUgBzobUuD4YAjsc68vC+I9VtLsEHw4kAXpfVCgTR4k+s4bXjt5+7UXOsK4lbdXkca6pHVFyBliAMsdK7n3JAHzNZq/OrrlG8ZWz1JJJLW0RmacHE0M/Umzk+xypAx3G2a6VrwriIliDyydBXfcOrPgXLOnULMNStblYz8RGDtkhqXJcVxLKsMt7GrrGzorvkqhYBmC99Knc4+VQ8vAuKGBQsswm6dyWP1gY6pdDa/wBUIpBHbc5zk13uM8JllvbOVdSxxLP1GV1DAyqgUAHvupzj5UuMK4nbtLyOVdcbrIhyAyMGGRsdx86y1B8v8v8AEIRbRszJCmSwR0J1/WZJG15YaleJ1XYMQQ2ACQ1OHcF4opiZ5JSym2LgzhlOmab6yNOcEGBosD3U+d6XGBcS4t7lJF1IwdckZUgjKkqwyPIYEfiK+XF2iadbqutgiaiBqc5wq57k4Ow9qkLKx4ijRNK7aFEvV1SAgKWuCrBkYZcK0QwysPSMFSDnm8J4PeXNtaytJI6O9lMweUa1MaP9YdWz6dRZMIDkFScAmlycC4n6NSomw4XxTMfWlf026D0OmDKsUiSiQlh8UhRw4BOw3XBzl4PwjiCzQdaaUxrHEX9av9qFcXCyZYZRmKkFQ2NIxp8rkYeZZVocd4UtzbS27YxIjLvjYkek7g4IbBzjbFb9K7jJxkpLVHByfo94m0/DoS+0qAxSKe6vCShDDwfSDg77iqOovkNund8StdwEuFmUZyAtymvY98kgkjxtVpXe2xUa8raPNdGrr6npQd4pilKVjOxSlKAUpSgFKUoBSlKAUpSgFKUoCD+lh59NkluqO7XkZCSEhWKBnUFhuNx4rQj+lFrfC8TsbizOwMqjrQ76N+onbduw1Y9ydq7XP37fhn+Wr/uPVHjat042o02nrf6sx1msWaObwbmW1u11W08cu2cKw1AbfEh3X4h3AxmunUlxn6K+GXJ1NbLG/h4SYiO2+E9JO3lTWi30e3kJzZ8WuoxknROFuVyQB98j274P/HPmU2i9GXdKgluuYYAA0NnegFRlHMMjDA1H14UH54x7DxWaPn2+Uss/BrtWGMdFknUgjPxjSPyGaXGB7i3pUKfpdtVQPNbX0K7amktmCpqIHqYHtk+Ky/3ZeD/0v/U3H/LpdDs5cC1pUV/dl4P/AEv/AFNx/wAun92Xg/8AS/8AU3H/AC6XRGCXBlrSod/pk4WSFiklndjgRxQSluxOcOq5G3g5+VZP7qcH9E4h/wCkf/jS6J7OXAs6AVED6S5HDGHhXEJAMhSYggJA27nIG48GvP75+NyBRHwhIixHrmu42UKf5SIFYHt8x7UuOzZdV8qGkt+YZQ32thbZ2XSskjKMDcFgQd87EV6HI/EHYmfjVwdsAQwxweT3CkgnfvjPzpcYVvZaTzqilnYKo7sxAA/EntUzxb6UOF2+dd3GzDUNMeZGyvcegEA+PUQPnWhF9DtgSGuTcXbhVXVPPIcacnbSV2JJOCSKpuG8s2lvjoW0MRGcFY1Derv6sZ/tpmO4iW5H5jS54zdtDHNHG9tCz9VChd420KwDbgaG0+ASCfnX6TUZYf8Aj0v+Qx//ADvVnV21pqUbu/dj9DbSd4ilKVjLRSlKAUpSgFKUoBSlKAUpSgFKUoCO+lQlLFZ8ZWC4t5mGcEqkgGF+ZLDvVJWDmfhf1mzngxkyROo7fEQdO7bDfG9cnkjiouOHwSDYhAjD2eL0MMZON1yM74I969Fd7ZU/2yafilb6Mx7Qs7ndpSlZTMK+YqO4hzNNb3bmYO1vqcRGExOuI7dpGSSM/aLJlHOoen4RsMmkf0irjLQgbgZEoKeuze8TD6dzpTQR4JB3BqLnWBllXyoCbna4lIMYRE6vD9A1DUy3io7o5KnY6yNQ322rpcM5+67RLHbsS0ccj+sYjEvVwc49ShoSCdviGAcEUuS4NFbSoyP6RTphdrcBZYoZv2wJWK4mjhU40bsGkBI+R3rb4vxaZOIiFGJjNnLKU1IuHSRFDZZSdgx27fpS5GBlRX2oflznmR4YEaN5pfq8Ms8mVUAzRPJnAGNOY9Jx2LbA4NZuE/SH13jXoBBIYwD1QSDPaNdx5GgfdRlO+xxjOdlycDLGvtRVjz8BAhMcjfwTrq7sCZCsXVZdcaadYUb50nfIXG9YOJc8TAxOsenRLKHj6ilZUWwe6XEhTII9OcDZhjcGlxgZeUqQf6QhpmdLd2jhiMjtqVcYt47gA5HZlk0ggncdsb1u8M5raa5+r/VyCpAkYOGCFohKh7DUrKwGRvqztgZpcjCyir5X2sN5dLFG8rnCIpZjt2UZPf5CukruyOSe5MBfiXFJhsvUgixnfVBFhj+B1DFWlSX0Y2xFgJ3GmS5kluGA7DquSoHnGnGxJIyarat29/z5Jf02j/alH7HpU1aKFKUrEdilKUApSlAKUpQClKUApSlAKUpQCofgSm04lc2RGIpv4XASSfiws67+z7gfM5J8XFTHPnCpXhS5thm6tW6kQxnUCMSpt4ZPHnArbsc1idKWk8uj3PzyfJsqqxxRO1StHgvF47q3juIjlJBkfI9iDnyCCPyrequUXFuMlmjzzCLOMOZAi6zsW0jUR82xnwP0rx+50WnR0o9IOoLoXGodjjHf51s0rkXNf9z4s56aZAAB0L2X4fHjO3tT9z4sg9NMqCFOhcgN8QBxsDnesXFOLxW6a5W0gnAG5LH2VR3Ncsc6xDBliuIUPZ5I8L8twTV0NnqTV4xbXvzLoUas1eKbR2fqEX82nbHwr2znHbtnfFe3tkJ1FFLYxkgE4PcZ9vlXtHBAIIIIyCNwQe2DXqqSnM1v3OiyD0o8qCqnQuynuBtsDntX1bCIdo0Hb7q+BgePAJH51sVOczc2RwRsIZY2nyAE3fzv8J2ODnf27VbSoyqyUYIsp051JYYnUvOCQyRyR6FQSRtEzIqq2hhggHG2xrLbcMjSNIwilYxhcqu22D2GxPnFRnLHGOIXcn7RViU+t+mv6Ltux/s7nwDe1ZtGzPZ5YJNN8tx3Xoyoywyab5GseHRZz0o86dGdC50DsucfD8u1exZxhg4RNYGkNpGoL7A4zj5VmpWYouKlefZmkSKwjz1Lx+mSCRphTDTMWHb0+nfOQx2PaqeWUKpZjhVBJJ7AAZJP5VMcolrmabisisU0mK0XSdXQQli4X+VI357YrXs3cvXekdOcty+/RMspxxSO+10Y5orKEKuIS+pgWCpGUjVQARk+odzsB5zXLh51Ik+2TTGqSdQorNpeG46LNnP7P73bI/KqGexjlKOykOoOk5ZHUMBqGVIODtkfIe1cueCxSRFKjUrrAAuogNIOsBIAcHOz5bO5B71iTT1PTVj7++yFCRI+T1ZEAVCCBE6o2QSdWGcbjvnIGxr3NzSgMeiOR0kk0Bwvp2WViV/lY6R2+ed9s5bTl+JTqOTJ1JZAwZkI6zBnA0kZTZdjkHSM17HAbYDAXAVzKAHcBHOrJUBvSDrbIGAcnao7oyFtzFA9v9ZDfZZAzsTkkADCk7ksBjvk4OK51rzigyJ/S/VlRVCnOiORYwSMnfLrnGfcDAOOs3BYDE8JQFJDlwSxLHYZLE5z6Vwc5GB7VzbOCy6qLFnWRLKrq8mCOoiy5cN6svpypyCd6LDwGRrR82t1NTgJB1LlWJU5C2gfLBg2+ShONO3bfGT0rfmiGQ6UDs+TlQuSApUFtjgr613BPnyDjL+4Fv26YODIcEsRmfPVyCd9Wo5B969R8EhDIwDaowQjdSQsFOnI1FslfSvpORt2o3EZGjHzVm1guei/2zxpo2yOocZz5H6Zra4dzFDOxWMsTo6i5UgOgZk1KfI1KR4PbwRWOwtLaSIwIp6cMunTlxpkiYMNJzkAEjGDjx22raseEwQktGgUsMZBJ2LF8Lk7LqYnA2yah4eBGRxLLnTW8ReMpFLEjAaSWV5JREupgcaCWXfHn9Orw/mGGcuIWyUGc42Iyygj+sh2OD2PYg1iHALVSqCJsaNjlyqrHIsijVq9OHwwH+CcbCt204dFGCIxhXJOkM2n1Ek6Vzhckk+nFS8O4l2OVwzm+N0hD/tpIkdlQHAaSMyAbnIyFPv4ydxn1y9zK1wyo0bKXgSfVjAAlZgq9znAX4vPsO1ZeEWNqyCSFWVQph+J19MJePDLq9Wk6gCc48VuWnCIYirIukrGIl9Tfs1OVGCdwN8Z7b0eHPIOxvUr4DX2qzkUpSgIC8H7k3hkx/8Az7uQasbC3uGwCxyMCNts7jGPlvYg1sXlmksbRSKHRhhlIyCDUPFO/CZBBOxfhzHEE7bm3J7RSn+b/kv47Hb4fTT+Kjl+ov8Acv8AkuG/rrjrUrd5FjSvMcgYBlIKkAgg5BB3BBHcYr1WMzEvGok4lOz4JgSNYx7dRdTH8c7Z9j+vZkQMCCAQdiDuCPmK0eM8GlMq3NsVEwXQyvnTIncAkdiD2P8A2dVp+ISDQtskBPeR5FcD8FTfP45r0WlVUZRklZJZu1rfnXK+p71CtTdNZpWRocB4hcxJJb28HXSKZ40kMiqFXIOGB3OAc5HuPaumRxSTzbQDI7apGA2zjOx8+B+XeurwbhS20KxKScZJY92YnLE/ia3q5q7TFzbjFdWtedm7Z9Dzau0Rc24xXV+7ehNNynLL/fF5LIuSSiARqd8jYZ2/7GK6vD+AW8C4jiUbYJIyxB75Zskj5V0KVRPaak1hby4LJeSKZV6klZvLgsl6GG0s0iQRxqEQdlAwBWalKobbd2Uttu7FKVKcT47Jdymx4e41Da4uhutuuSCFP3pjg4Hj/ZbSoyqvLJLVvRLn7z0WZKTbsjBx2U8RuTwyHIgjKteyjtpByIVIBw5OCe2NPncVY3/Cw9q9smlA0bRr6dlBUqPSMdvb5V54FwKGzgWCFcKNyTuzMfiZ28sfeuhXO0V1K0Kfyx05ve3zfosj0KcMCJyDlRluVuNaZWRH+A50rbtAy6tXYlg/9Ud+9fLrlDXM8hMeh54pmUx5JEcXTZCc4IONXbydjVJSs+Nlt2TPB+UmhkiZ5RL0441B9akNFG0WV9WNLBslTncnvkY+zcqOXdxKAGlSURkFlJV2YhiTnBBG2SAVBA8VS0pjeouySh5JdDFpmUhBBq1ISc287ygL6tlIkKb5wFXvWI8gnQqdSMaFkVSIz3eeOZW+LZgI9O3v38VZUqe0kTiZLScmlhLl1YvIHDMHPoE/X0surB8oCPB/Ks/D+VOldfWAyAapjpVMeiVYgq51fdMWe2PUdhVFSoxyIuyTueSWZ5XEwRpfrG4Q5An6OkE6t9JiP4hzjFLvkguBho1IVhjSz4d5kmLKWbI+AjHjWfwqspTtJDEyXPJx7B00abhQoVlwtxOkygFW2CaNIwMb9vB1k5XdrlVkOpUigPW0YPUinkkwhGApwVUn2P41Y0p2jJxMkv3kONRWVVZsk4QgMfrJuFD4bdcMU/D9K9y8lZDaXVD0oUT0sxUwyPIfUWyVcPoI2OB+VVVKdpIjEzV4XYiGJYx4z2LEZYljgsScZNfK26VwQKUpQCsN3aJKjRyKrowwysMgg+4NZqVKbTugQk/ArvhpL2Wbmz3Js2bDxj1E/V3Pjf4Dknx712OA80W94D0WOtSQ8TgpIhHfVGd+5xkZGds1R1xOPcnWt36pE0yj4ZoyUlXbG0i79tsHIretphWyrrP9y18Vv65PjczzoJ5o3a+1Ktwvi9rgQyxX8Q+7N9lNjIwBKPSxx95vn8hXg/SEsWkXlpd2pPdmiMkYJBI+0jznJBGNOffFd/CTlnSal0ef9rtL0Msqco6oraVP2vP3DpCAt3CCRnDNoI2zuHxg/I1ufvosv6Xb/wCmi/8A1VUtnrRdnBrwZxY6lK4lzztw+PGq8gGe2JFb/dJxXOX6SLeQ6bWK6umx/FQOFBOdIZpNOnOO/auo7JXkrqDtxtl56E2bKytHi/GoLWMyzyLGg8nuT7Ko3Y/IA1w4zxe6PpjhsIj95z158e4TZQd+x7EeQa6XA+QreBhNIXubkfx87F2B7+kHZBnPb9a6dKlS/Vld8I5vz0Xr0LY0ZPU4yG94p8GuxsT987XMw3+EfxS5A+ZB7+KsODcFhtYhDBGsaDwB3OAMsfJOO5repWettLqLBFYY8F9W975vwsbIQUNBSlKynYpSlAKUpQClKUApSlAKUpQClKUApSlAKUpQClKUApSlAKUpQClKUBoXXAbaRSskETqdyGjUgnOd8j33qN4tyrZLxayiW0txG8N0zoIk0sU6OkkY3xqP61+g1qzcLieaOdkBljV1Rsn0rJp1jGcb6R39qujXqxyjJrxZFka9py1aRAiO2gQHchYkGT+QroIgAAAwBsAOwA9hXqlcSnKecm31JFKUrgClKUApSlAKUpQClKUApSlAKUpQClKUApSlAKUpQClKUApSlAKUpQClKUApSlAKUpQClKUApSlAKUpQClKUApSlAKUpQClKUApSlAKUpQClKUApSlA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b="1" dirty="0" err="1" smtClean="0"/>
              <a:t>Coriolis</a:t>
            </a:r>
            <a:r>
              <a:rPr lang="en-US" b="1" dirty="0" smtClean="0"/>
              <a:t> Effect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7890" name="AutoShape 2" descr="http://www.daviddarling.info/images/Coriolis_forc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2" name="AutoShape 4" descr="http://www.daviddarling.info/images/Coriolis_forc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4" name="AutoShape 6" descr="http://www.daviddarling.info/images/Coriolis_forc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6" name="AutoShape 8" descr="http://www.daviddarling.info/images/Coriolis_forc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8" name="AutoShape 10" descr="http://www.daviddarling.info/images/Coriolis_forc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0" name="AutoShape 12" descr="http://www.daviddarling.info/images/Coriolis_forc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2" name="AutoShape 14" descr="http://www.daviddarling.info/images/Coriolis_forc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4" name="AutoShape 16" descr="http://www.daviddarling.info/images/Coriolis_forc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6" name="AutoShape 18" descr="http://www.daviddarling.info/images/Coriolis_forc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8" name="AutoShape 20" descr="http://www.daviddarling.info/images/Coriolis_forc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0" name="AutoShape 22" descr="http://www.daviddarling.info/images/Coriolis_forc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2" name="AutoShape 24" descr="http://www.daviddarling.info/images/Coriolis_forc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4" name="AutoShape 26" descr="data:image/jpg;base64,/9j/4AAQSkZJRgABAQAAAQABAAD/2wCEAAkGBhISEBUREhMVFBIWFxgXFhUXFxgYGRgWFBgXGBYeGBUXHSYqGxsjGRUYHzEgIycqLi4sGB82NTAtNSYsLCkBCQoKDgwOGg8PGiokHyIwLSwpLCotMCwsKSoyLC0sMCwsLC8wLCwsKi0vLCksLSksLCw0LyksLCwuLC4sLC4pLP/AABEIAMEBBgMBIgACEQEDEQH/xAAbAAEBAAMBAQEAAAAAAAAAAAAABgMEBQIBB//EAEsQAAIBAwIFAgIHAQkOBwEAAAECAwAEERIhBQYTMUEiUTJhBxQjQnGBkTMVFiRDUlNUgqEXNGJydJKTo7Gy0dPh8DVjlKKzwdIl/8QAGgEBAAMBAQEAAAAAAAAAAAAAAAEDBAIFBv/EADcRAAIBAgMFBgUCBQUAAAAAAAABAgMREiExBEFRYXETIoGRofAUMrHB0TNSBSNCkvFyotLh4v/aAAwDAQACEQMRAD8A/caUpQCtC747bxOUklVWVQ7A/dQkgMx8LkHc7bGt+p6+4VcfXZLiNY2V7ZYBrcjDCSRslQpyuHHY52NX0IQk3je7jYhnfRwQCCCDuCNwQe2DX1nABJOANyT4FRkHK15C0MUM2YI1tV1GR1/YLKsuIsEENqjbTnHox86z2nLlyeH3FvNIzTzRGPLS6k19PQWUhQVVm9RBz3P53y2aks1UVsutny5EXfArAawS8QjV1QuoZ2KKM7llUuR+OkE49qm+GcCu0uEdn0xqwOOs7/Y/VxH0dJGCRN69Z7/icVp3fJs7SSFSAGupZwwmkU6ZLZ4lwAPSwkffB3A+QFTHZqOK0qi0v48Bd8C4pUvwbg14twslxKzKET4ZcqT0UR1dCnq+1VpAwI+L8q1X4Ff4m+0Ls7suTMyr0mkZlZVVQUkRSq9yMDztXPw0L27RbvX8C/IsHcAZJAHudu9ao4xBoeTqKERyjsTgK4IUgk9jkgfnUjdcp3ksTCZ+o/Ts9I+sShTJAyNcHAAAL6dmwTnfatzhvKsy3LvJpMEj3DPH1XYEO8LQHQRjUpR8kb+obnx38NQUbupd8uieX06oi74FdSpzhnCrtIblXfLOG6RLtrDMG+J1GAASMFVBwNxsK51vyzfLJFmc6VFuWPXkbSY9f1oYPx9UsuCcYx40iq1s8Lu9RZevv3wJvyLJHBGQQQexG4/WsUd7Gz6FYFtIfA39DEhTntglT+lRvCOWL2NbSIlUigQJJpnlOsFJkk9OMYyYmXtjB32FLDli+jgjiV9KpBaRtGJ3IZoJSbgKSPQJI8AEY7Y2G9WvZKKbXaLl5v7Z+OpGJ8C5pUTHy1xAdMmYnQIyPt5e63RkZSMYf+Dnp5bOcbjzVtWatSjT+WSl0Ok7ilKVnJFKUoBSlKAUpSgFKUoBSlKAUpSgFKUoBSlKAUpSgFKUoBXmSQKCx2ABJ/Ad69UoDWnldo9UBRmIypYnSQfmtRU7cWN5EJNo9Y+D9njP38flsT+FVj8IKktA5iJOSvxRsT3ynj8VIqU4ze3C8ZsAyZ+xuvTHJkOMRb4bTuMnY/rW+jVVK+FRlfjqi6EsOiT6lYRdjfMD/wCDh0z/AFstj9Kz2F8JVJ0lWUlWU4yrAAkZHfuK1nurh/SkXSztrkZSR7kIpOT7b4963LO0WJAi5Pckk5JJOWJPkkkms87Ye9a/L72yOHpmZ6UpVBwKUpQClKUApSlAKUpQClKUApSlAKUpQClKUApSlAKUpQClKUApSlAKxzzqilnYKo7sxAA/EntU1x3ngJIbWzj+tXm4KKRoiO+80nZcEfCSCa0IeTXuD1OJzfWWySIV1Jbpn2jG7kb+pvftnetsNkslOs8Kei1k+i4c3blcpnVUTYuvpKhZunZRTX0mcHor9mpBAOqZth3zncdvfNYOvxufT/elmp7/ABTyjY+NkwSQMZyMdz2NNBboihEVUQbBVAUAfIDYVkq3tqUP06a6y7z+0fQzSrSZKjlO8cYm4rckHdhEscJz39LgEqM+PbasEn0ao0iytf8AETIgYI5uFLKHxqCsY8gHAzjvirGlPjK25pdEl9EV45cSVHJ1wm0PFL1Qe/VKTn8i6jT+FI4uNQYxPa3agDIkRoXOnOysmRlvdqqqU+Lm/nUX1ivra/qSqklvJmL6RGhOniFpNa/+aB1YP9InbsTgjsN8Zqq4fxKKeMSwyLIh7MpBH/Q/KsRFTV1yNErGWyY2U/fVF+zbfOJIM6WH6ePaoa2eruwPzj5arzfQujtD/qLOlRfD+d5Ld1t+KIsLnZLlf73l7/eP7NsAbNj8AKswc7istbZ50X3tHo1mn0fvmaoyUldH2lKVQdClKUApSlAKUpQClKUApSlAKUpQClKUApSlAKUpQConjHGpb+VrKxcxwodNzdr90+YoT5kPlvuj8s+ua+Ky3NwOGWjFDgNdzDAMULfdRv5xhkDY/wC3Hd4ZwyK3iWGFAkaDAUf2knySdyTuTXo04LZ4qpLOTziuC4v7LxeVr5q1W3dRh4JwKG0iEUK4H3mO7u3lnb7zEkn89sDauhSlZ5TlNuUndsxk9x3j8qzLaWqK07KXZnzojTtlsbkk9hWgbfisQ1rcxXJA3ieJYwf8V08+2cClsRFxe5V8A3EcTxH3ES6HX8c749lqhdwASSAAMknYADuSfFUwh2ibber36e9cz6qnSp0acIxhF4opttJ3bV3nqrPLK2nE88B40l1AsyAjVkFT3VlOGB/A10a/PeWuCTzpLdW91JbLLcSSRqFDIUJxkxnAzkY/Be1dlbXi0faa2nAJ+NDGSu+M6Nge2w/Wq4VZYU3F9UedtX8PoxrSjTqxVn8srprle1nbTUqaVIDnWeDa9s5IwO8sf2kf4nHw9x5Ndvh/M9rOpaKdGwCSM4YAbklWwf7K7jVhLK+fPIyVf4ftFJYnG8f3R70fNXR1KVr2N9HNGssTB0YZDDz/AMD4xWxVqd80YpRcW4yVmjBe2Mc0bRSorxsMMrAEH8jUpbTS8HYB3ebhjHGtss9oScLqPdoewz4P/usq8SxBlKsAykEEEZBB2IIPcEeK0Uq2BOEleL1X3XB8/O6yJjNxd0b0UoZQykFSAQQcgg7ggjuMV6qB4dO3Crpbdyf3NnbTbknUYJm36ZJ3EZwxHfHv3JvS2BnxVO0UOyaad4vNP3vW9HoQkpq6Ja547N0bi4VgGhnaNYMAhgjqgVjjVrcHIII+Ndj5w/vpkSKcSBzp+uMsqGPIW2lKY0lcAhWXBIOcHPz7MF9au0bv0FnkCFRqjZ8sDo0sPi7EAj54rS47e2iLPAVXUwi6yppVmS4k6eSx7/PyAfmKxvqetBxbUHT3/heV9+/1Mj83oGkHSk0Rv0jJjC9XqRxgEnYAtKCDnspJA2zgm5tkjkmWSHCxiLOkltPUV2YvpBOkBO4X8R3I6nUs39X2DGYadXoPUGcYJ+8MjGD5GKSJZ9QRMIOp6VCEJqwAxUBe/bVge2anPiVJ0lk6b92/7NHmjmIxQMIjiUwSTI2VwFj0An1AhjmRdsb77isHEebmEVwYomzEHXqN8PUjdUIP+dqG5yFOcbZ6lxfWci6pHgdVOAWKEAsD21e6g/iK537uWLOPTDpl6itIwjAzAyJpbPfJK4+QHyqH1O6UY4UnTba1+tvJGGPmSSF5Y3EkziQJGgClvTbJM4JRRkklsbefAG2xec0vp1QxAr10gJdgDqMio4K/dPqOCfbOMYzv3LWfrWTobEM4bR3HpUtnyCQMn3HvSOSykcqpt3dwCwHTZmC6WGR5wCp3+VTnxOcVN2l2b58PfvflqcT5kaG5aMoGQRwkEHBMk8xhUHPZc438b99hSfmVjbpNHH6muFgZWPY9bpPhh33Bwfn28Vmj4jbSzSxyLGJIyyEPoJaMKkjEZ30esZ+YrLNf2YjCO8Aj8KxQL6WA+E7bMR+BIp4kWisKdN3y8Vb76nGs+cDGHWZWch5QjjTuBdfV1BVRtgum+Nxnz36txx5khikMLh5JFjEbEKQzEqMk+MjPbOCNvFDPaHSFWBo3EupsxYAXBkyPvDPxe2N6yyXlmAiM0AGQY0JQb6io0qex1ZG3mgngbTVN6+1yOYvNZUYEUkrtJOoXK5+xmWIqpUYONWRn7qnJz305ebpYkugV1vH9aeJmKgYt2QaWVcHYSDfzg/jWd7eyu9YfRGYzMjxnpdhIY3fBB0lmT4xg7jziut1rLYZt/UGOD08lWzrOD3B0nP8AinPaoz4lr7KOtNt7/sdONiQCRg43Gc4P4+aV4tZEKAxlSnYacYGnbAx2xjGPGKV2ea9TLXF5v5h+p2rTBdchISKPcl5XOEAA7++3gGu1US8hvOLnbNvYLgHw11KBk7dykZIx4J8Vr2SnGU8U/lirvny8XZFVSWGNze5S5fNrBiRtdxKxlnk8vK/f8h2GNtifJrt0pSpUlUk5y1Z5zzFKUqsHO4zwGC6QJMmrScqwJDKfdWHb/oK445AjbCz3F1PGP4uSXKbYxkKAfHvVTSuJU4yd2jXS27aKMcFObS+nTh4HiKIKoVQAoAAAGAANgAPAr3SldmS9z5UnzjyRHcQkwQxLcZBDfBt5zp2JwABq/sqtpXE4RmsMjTsu1VdlqKrSdmvXrxXI/M+TeD8UsZMGHXAx9adWP/OXLbN/t7HwR+l19pXNKkqSwpu3Mv8A4ht8tuqdrOMVLfhTV+t2xSlKtPPNHjXB47q3kt5RlHGD7g9wR8wQD+Vc/kfi8rpLZ3JzdWrdNn/nIyPspMH+UB/Z+Nd6pTmt2tbq24io9Cn6vc+PsJWGhie2Ek33/leO9a6H82LoPfnHlL/1p1twLaM8MjsRcnRqIx1ZPs1gRfg7W0hkTPp7kkg/L2rZ4jy4ssjuZHXWIQwAXH8GlMsZGQfLEH5V1xSvMsj1/iKjd7+8vwjgwcnxJKsgYtgsSGVGBzM84xldisjtgjft5ANZbvliOSczs75LRNpGnH2KyKB2zgiZs7+2MV2aUsh8RUve5PWvJkaaD1HJjMGk4T4bZXWNSNPs5ye5+VJuTY3UoZZNOLgAAJsLtg776d8Ebf25qhpSyJ+Kq3viJ+Tk2IiUa2HUYtnSmpS0iyuA5XOkugOD/wDQxtJy6gn6+t9XUMuPTjLRCEjtnGlQe+c11qUsiHtFR7/b/wAHBveT4pWkLu/2jSFgNI/awrCQDp8KoI+f6V4uOTY3TQXYZjljYosa6uuYy7EBfi+yXf8AGqGlMKJW01Va0tNDgScoRkk62OWnYqQjKfrOnWCCu49O34mtZuUszIjFmtxCUYlgSxMwlC5O4UYx+AAz5qopTCiVtVVbydn5KifVmSTJ6pz6NjNOlwT8O+JIxjPjY5r3PydE4YFmGqLpkIqKAeqZtQAX4tZzvkHyDXfpTCiPiqv7jW4fZCKMIMdySQoXJYkk4XbJJpWzSpKG23dmrxW/WCCSZsaY0ZzkgfCCcZPbOMVLfR5w9o7FHk/bTlriTbHqmOoDGBjCaRg5xvvjFZfpTnYcNeJM9S4eOBewGZXAIYnsCoIz867tvAERUXZVAUDvsowNz8hXoR7my/6pekV+Zehj2h5pGSlKVmMpgN9HqZeompFDOuoZVTnBYZ2Gx3PsayRyBgGUgqRkEHIIPYg1L8xcuTSzSXNviO5SNUickaZU+06sUgBzobUuD4YAjsc68vC+I9VtLsEHw4kAXpfVCgTR4k+s4bXjt5+7UXOsK4lbdXkca6pHVFyBliAMsdK7n3JAHzNZq/OrrlG8ZWz1JJJLW0RmacHE0M/Umzk+xypAx3G2a6VrwriIliDyydBXfcOrPgXLOnULMNStblYz8RGDtkhqXJcVxLKsMt7GrrGzorvkqhYBmC99Knc4+VQ8vAuKGBQsswm6dyWP1gY6pdDa/wBUIpBHbc5zk13uM8JllvbOVdSxxLP1GV1DAyqgUAHvupzj5UuMK4nbtLyOVdcbrIhyAyMGGRsdx86y1B8v8v8AEIRbRszJCmSwR0J1/WZJG15YaleJ1XYMQQ2ACQ1OHcF4opiZ5JSym2LgzhlOmab6yNOcEGBosD3U+d6XGBcS4t7lJF1IwdckZUgjKkqwyPIYEfiK+XF2iadbqutgiaiBqc5wq57k4Ow9qkLKx4ijRNK7aFEvV1SAgKWuCrBkYZcK0QwysPSMFSDnm8J4PeXNtaytJI6O9lMweUa1MaP9YdWz6dRZMIDkFScAmlycC4n6NSomw4XxTMfWlf026D0OmDKsUiSiQlh8UhRw4BOw3XBzl4PwjiCzQdaaUxrHEX9av9qFcXCyZYZRmKkFQ2NIxp8rkYeZZVocd4UtzbS27YxIjLvjYkek7g4IbBzjbFb9K7jJxkpLVHByfo94m0/DoS+0qAxSKe6vCShDDwfSDg77iqOovkNund8StdwEuFmUZyAtymvY98kgkjxtVpXe2xUa8raPNdGrr6npQd4pilKVjOxSlKAUpSgFKUoBSlKAUpSgFKUoCD+lh59NkluqO7XkZCSEhWKBnUFhuNx4rQj+lFrfC8TsbizOwMqjrQ76N+onbduw1Y9ydq7XP37fhn+Wr/uPVHjat042o02nrf6sx1msWaObwbmW1u11W08cu2cKw1AbfEh3X4h3AxmunUlxn6K+GXJ1NbLG/h4SYiO2+E9JO3lTWi30e3kJzZ8WuoxknROFuVyQB98j274P/HPmU2i9GXdKgluuYYAA0NnegFRlHMMjDA1H14UH54x7DxWaPn2+Uss/BrtWGMdFknUgjPxjSPyGaXGB7i3pUKfpdtVQPNbX0K7amktmCpqIHqYHtk+Ky/3ZeD/0v/U3H/LpdDs5cC1pUV/dl4P/AEv/AFNx/wAun92Xg/8AS/8AU3H/AC6XRGCXBlrSod/pk4WSFiklndjgRxQSluxOcOq5G3g5+VZP7qcH9E4h/wCkf/jS6J7OXAs6AVED6S5HDGHhXEJAMhSYggJA27nIG48GvP75+NyBRHwhIixHrmu42UKf5SIFYHt8x7UuOzZdV8qGkt+YZQ32thbZ2XSskjKMDcFgQd87EV6HI/EHYmfjVwdsAQwxweT3CkgnfvjPzpcYVvZaTzqilnYKo7sxAA/EntUzxb6UOF2+dd3GzDUNMeZGyvcegEA+PUQPnWhF9DtgSGuTcXbhVXVPPIcacnbSV2JJOCSKpuG8s2lvjoW0MRGcFY1Derv6sZ/tpmO4iW5H5jS54zdtDHNHG9tCz9VChd420KwDbgaG0+ASCfnX6TUZYf8Aj0v+Qx//ADvVnV21pqUbu/dj9DbSd4ilKVjLRSlKAUpSgFKUoBSlKAUpSgFKUoCO+lQlLFZ8ZWC4t5mGcEqkgGF+ZLDvVJWDmfhf1mzngxkyROo7fEQdO7bDfG9cnkjiouOHwSDYhAjD2eL0MMZON1yM74I969Fd7ZU/2yafilb6Mx7Qs7ndpSlZTMK+YqO4hzNNb3bmYO1vqcRGExOuI7dpGSSM/aLJlHOoen4RsMmkf0irjLQgbgZEoKeuze8TD6dzpTQR4JB3BqLnWBllXyoCbna4lIMYRE6vD9A1DUy3io7o5KnY6yNQ322rpcM5+67RLHbsS0ccj+sYjEvVwc49ShoSCdviGAcEUuS4NFbSoyP6RTphdrcBZYoZv2wJWK4mjhU40bsGkBI+R3rb4vxaZOIiFGJjNnLKU1IuHSRFDZZSdgx27fpS5GBlRX2oflznmR4YEaN5pfq8Ms8mVUAzRPJnAGNOY9Jx2LbA4NZuE/SH13jXoBBIYwD1QSDPaNdx5GgfdRlO+xxjOdlycDLGvtRVjz8BAhMcjfwTrq7sCZCsXVZdcaadYUb50nfIXG9YOJc8TAxOsenRLKHj6ilZUWwe6XEhTII9OcDZhjcGlxgZeUqQf6QhpmdLd2jhiMjtqVcYt47gA5HZlk0ggncdsb1u8M5raa5+r/VyCpAkYOGCFohKh7DUrKwGRvqztgZpcjCyir5X2sN5dLFG8rnCIpZjt2UZPf5CukruyOSe5MBfiXFJhsvUgixnfVBFhj+B1DFWlSX0Y2xFgJ3GmS5kluGA7DquSoHnGnGxJIyarat29/z5Jf02j/alH7HpU1aKFKUrEdilKUApSlAKUpQClKUApSlAKUpQCofgSm04lc2RGIpv4XASSfiws67+z7gfM5J8XFTHPnCpXhS5thm6tW6kQxnUCMSpt4ZPHnArbsc1idKWk8uj3PzyfJsqqxxRO1StHgvF47q3juIjlJBkfI9iDnyCCPyrequUXFuMlmjzzCLOMOZAi6zsW0jUR82xnwP0rx+50WnR0o9IOoLoXGodjjHf51s0rkXNf9z4s56aZAAB0L2X4fHjO3tT9z4sg9NMqCFOhcgN8QBxsDnesXFOLxW6a5W0gnAG5LH2VR3Ncsc6xDBliuIUPZ5I8L8twTV0NnqTV4xbXvzLoUas1eKbR2fqEX82nbHwr2znHbtnfFe3tkJ1FFLYxkgE4PcZ9vlXtHBAIIIIyCNwQe2DXqqSnM1v3OiyD0o8qCqnQuynuBtsDntX1bCIdo0Hb7q+BgePAJH51sVOczc2RwRsIZY2nyAE3fzv8J2ODnf27VbSoyqyUYIsp051JYYnUvOCQyRyR6FQSRtEzIqq2hhggHG2xrLbcMjSNIwilYxhcqu22D2GxPnFRnLHGOIXcn7RViU+t+mv6Ltux/s7nwDe1ZtGzPZ5YJNN8tx3Xoyoywyab5GseHRZz0o86dGdC50DsucfD8u1exZxhg4RNYGkNpGoL7A4zj5VmpWYouKlefZmkSKwjz1Lx+mSCRphTDTMWHb0+nfOQx2PaqeWUKpZjhVBJJ7AAZJP5VMcolrmabisisU0mK0XSdXQQli4X+VI357YrXs3cvXekdOcty+/RMspxxSO+10Y5orKEKuIS+pgWCpGUjVQARk+odzsB5zXLh51Ik+2TTGqSdQorNpeG46LNnP7P73bI/KqGexjlKOykOoOk5ZHUMBqGVIODtkfIe1cueCxSRFKjUrrAAuogNIOsBIAcHOz5bO5B71iTT1PTVj7++yFCRI+T1ZEAVCCBE6o2QSdWGcbjvnIGxr3NzSgMeiOR0kk0Bwvp2WViV/lY6R2+ed9s5bTl+JTqOTJ1JZAwZkI6zBnA0kZTZdjkHSM17HAbYDAXAVzKAHcBHOrJUBvSDrbIGAcnao7oyFtzFA9v9ZDfZZAzsTkkADCk7ksBjvk4OK51rzigyJ/S/VlRVCnOiORYwSMnfLrnGfcDAOOs3BYDE8JQFJDlwSxLHYZLE5z6Vwc5GB7VzbOCy6qLFnWRLKrq8mCOoiy5cN6svpypyCd6LDwGRrR82t1NTgJB1LlWJU5C2gfLBg2+ShONO3bfGT0rfmiGQ6UDs+TlQuSApUFtjgr613BPnyDjL+4Fv26YODIcEsRmfPVyCd9Wo5B969R8EhDIwDaowQjdSQsFOnI1FslfSvpORt2o3EZGjHzVm1guei/2zxpo2yOocZz5H6Zra4dzFDOxWMsTo6i5UgOgZk1KfI1KR4PbwRWOwtLaSIwIp6cMunTlxpkiYMNJzkAEjGDjx22raseEwQktGgUsMZBJ2LF8Lk7LqYnA2yah4eBGRxLLnTW8ReMpFLEjAaSWV5JREupgcaCWXfHn9Orw/mGGcuIWyUGc42Iyygj+sh2OD2PYg1iHALVSqCJsaNjlyqrHIsijVq9OHwwH+CcbCt204dFGCIxhXJOkM2n1Ek6Vzhckk+nFS8O4l2OVwzm+N0hD/tpIkdlQHAaSMyAbnIyFPv4ydxn1y9zK1wyo0bKXgSfVjAAlZgq9znAX4vPsO1ZeEWNqyCSFWVQph+J19MJePDLq9Wk6gCc48VuWnCIYirIukrGIl9Tfs1OVGCdwN8Z7b0eHPIOxvUr4DX2qzkUpSgIC8H7k3hkx/8Az7uQasbC3uGwCxyMCNts7jGPlvYg1sXlmksbRSKHRhhlIyCDUPFO/CZBBOxfhzHEE7bm3J7RSn+b/kv47Hb4fTT+Kjl+ov8Acv8AkuG/rrjrUrd5FjSvMcgYBlIKkAgg5BB3BBHcYr1WMzEvGok4lOz4JgSNYx7dRdTH8c7Z9j+vZkQMCCAQdiDuCPmK0eM8GlMq3NsVEwXQyvnTIncAkdiD2P8A2dVp+ISDQtskBPeR5FcD8FTfP45r0WlVUZRklZJZu1rfnXK+p71CtTdNZpWRocB4hcxJJb28HXSKZ40kMiqFXIOGB3OAc5HuPaumRxSTzbQDI7apGA2zjOx8+B+XeurwbhS20KxKScZJY92YnLE/ia3q5q7TFzbjFdWtedm7Z9Dzau0Rc24xXV+7ehNNynLL/fF5LIuSSiARqd8jYZ2/7GK6vD+AW8C4jiUbYJIyxB75Zskj5V0KVRPaak1hby4LJeSKZV6klZvLgsl6GG0s0iQRxqEQdlAwBWalKobbd2Uttu7FKVKcT47Jdymx4e41Da4uhutuuSCFP3pjg4Hj/ZbSoyqvLJLVvRLn7z0WZKTbsjBx2U8RuTwyHIgjKteyjtpByIVIBw5OCe2NPncVY3/Cw9q9smlA0bRr6dlBUqPSMdvb5V54FwKGzgWCFcKNyTuzMfiZ28sfeuhXO0V1K0Kfyx05ve3zfosj0KcMCJyDlRluVuNaZWRH+A50rbtAy6tXYlg/9Ud+9fLrlDXM8hMeh54pmUx5JEcXTZCc4IONXbydjVJSs+Nlt2TPB+UmhkiZ5RL0441B9akNFG0WV9WNLBslTncnvkY+zcqOXdxKAGlSURkFlJV2YhiTnBBG2SAVBA8VS0pjeouySh5JdDFpmUhBBq1ISc287ygL6tlIkKb5wFXvWI8gnQqdSMaFkVSIz3eeOZW+LZgI9O3v38VZUqe0kTiZLScmlhLl1YvIHDMHPoE/X0surB8oCPB/Ks/D+VOldfWAyAapjpVMeiVYgq51fdMWe2PUdhVFSoxyIuyTueSWZ5XEwRpfrG4Q5An6OkE6t9JiP4hzjFLvkguBho1IVhjSz4d5kmLKWbI+AjHjWfwqspTtJDEyXPJx7B00abhQoVlwtxOkygFW2CaNIwMb9vB1k5XdrlVkOpUigPW0YPUinkkwhGApwVUn2P41Y0p2jJxMkv3kONRWVVZsk4QgMfrJuFD4bdcMU/D9K9y8lZDaXVD0oUT0sxUwyPIfUWyVcPoI2OB+VVVKdpIjEzV4XYiGJYx4z2LEZYljgsScZNfK26VwQKUpQCsN3aJKjRyKrowwysMgg+4NZqVKbTugQk/ArvhpL2Wbmz3Js2bDxj1E/V3Pjf4Dknx712OA80W94D0WOtSQ8TgpIhHfVGd+5xkZGds1R1xOPcnWt36pE0yj4ZoyUlXbG0i79tsHIretphWyrrP9y18Vv65PjczzoJ5o3a+1Ktwvi9rgQyxX8Q+7N9lNjIwBKPSxx95vn8hXg/SEsWkXlpd2pPdmiMkYJBI+0jznJBGNOffFd/CTlnSal0ef9rtL0Msqco6oraVP2vP3DpCAt3CCRnDNoI2zuHxg/I1ufvosv6Xb/wCmi/8A1VUtnrRdnBrwZxY6lK4lzztw+PGq8gGe2JFb/dJxXOX6SLeQ6bWK6umx/FQOFBOdIZpNOnOO/auo7JXkrqDtxtl56E2bKytHi/GoLWMyzyLGg8nuT7Ko3Y/IA1w4zxe6PpjhsIj95z158e4TZQd+x7EeQa6XA+QreBhNIXubkfx87F2B7+kHZBnPb9a6dKlS/Vld8I5vz0Xr0LY0ZPU4yG94p8GuxsT987XMw3+EfxS5A+ZB7+KsODcFhtYhDBGsaDwB3OAMsfJOO5repWettLqLBFYY8F9W975vwsbIQUNBSlKynYpSlAKUpQClKUApSlAKUpQClKUApSlAKUpQClKUApSlAKUpQClKUBoXXAbaRSskETqdyGjUgnOd8j33qN4tyrZLxayiW0txG8N0zoIk0sU6OkkY3xqP61+g1qzcLieaOdkBljV1Rsn0rJp1jGcb6R39qujXqxyjJrxZFka9py1aRAiO2gQHchYkGT+QroIgAAAwBsAOwA9hXqlcSnKecm31JFKUrgClKUApSlAKUpQClKUApSlAKUpQClKUApSlAKUpQClKUApSlAKUpQClKUApSlAKUpQClKUApSlAKUpQClKUApSlAKUpQClKUApSlAKUpQClKUApSlA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7915" name="Picture 2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5783" y="1251383"/>
            <a:ext cx="5389418" cy="540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ocean currents affect climate?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766455"/>
          </a:xfrm>
        </p:spPr>
        <p:txBody>
          <a:bodyPr/>
          <a:lstStyle/>
          <a:p>
            <a:r>
              <a:rPr lang="en-US" dirty="0" smtClean="0"/>
              <a:t>As currents move from low latitudes (near equator) towards the poles, they transfer that heat energy.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33649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Example that affects the US? 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45128" y="4267200"/>
            <a:ext cx="7578436" cy="2378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Gulf Stream is a warm water current that keeps England and Northwest Europe much warmer than North America at the same latitude.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water cycle?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Movement of Earth’s water throughout the Earth’s 4 spheres (</a:t>
            </a:r>
            <a:r>
              <a:rPr lang="en-US" dirty="0" err="1" smtClean="0"/>
              <a:t>geosphere</a:t>
            </a:r>
            <a:r>
              <a:rPr lang="en-US" dirty="0" smtClean="0"/>
              <a:t>, hydrosphere, atmosphere, biosphere)</a:t>
            </a:r>
          </a:p>
          <a:p>
            <a:r>
              <a:rPr lang="en-US" dirty="0" smtClean="0"/>
              <a:t>Can you trace its path?  </a:t>
            </a:r>
          </a:p>
          <a:p>
            <a:r>
              <a:rPr lang="en-US" dirty="0" smtClean="0"/>
              <a:t>Maybe start with a cow drinking water…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9938" name="Picture 2" descr="http://www.dailygalaxy.com/.a/6a00d8341bf7f753ef0133f5a9170a970b-500w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8467" y="149943"/>
            <a:ext cx="6583362" cy="6583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</a:t>
            </a:r>
            <a:r>
              <a:rPr lang="en-US" b="1" dirty="0" smtClean="0"/>
              <a:t>upwelling</a:t>
            </a:r>
            <a:r>
              <a:rPr lang="en-US" dirty="0" smtClean="0"/>
              <a:t> and why is it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Upwelling</a:t>
            </a:r>
            <a:r>
              <a:rPr lang="en-US" dirty="0" smtClean="0"/>
              <a:t>:  cold water rises from deep layers and replaces the warm surface water.  It is caused by wind</a:t>
            </a:r>
          </a:p>
          <a:p>
            <a:r>
              <a:rPr lang="en-US" dirty="0" smtClean="0"/>
              <a:t>It is important because it brings MANY nutrients to the surface that help organisms grow.</a:t>
            </a:r>
            <a:endParaRPr lang="en-US" dirty="0"/>
          </a:p>
        </p:txBody>
      </p:sp>
      <p:pic>
        <p:nvPicPr>
          <p:cNvPr id="44034" name="Picture 2" descr="http://t1.gstatic.com/images?q=tbn:ANd9GcS8M8JanjCGJz-z6A2ze90Y91FCYplg29rR6hLn6K2Vnjyx5Sc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284" y="4798868"/>
            <a:ext cx="4189242" cy="18765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oceansjsu.com/images/exped_climate/Fig2_600_upwelling_S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737" y="274637"/>
            <a:ext cx="7589117" cy="6362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Deep-Ocean 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Density current – ocean current caused by differences in density</a:t>
            </a:r>
          </a:p>
          <a:p>
            <a:pPr lvl="1"/>
            <a:r>
              <a:rPr lang="en-US" dirty="0" smtClean="0"/>
              <a:t>Vertical currents!</a:t>
            </a:r>
          </a:p>
          <a:p>
            <a:pPr lvl="1"/>
            <a:r>
              <a:rPr lang="en-US" dirty="0" smtClean="0"/>
              <a:t>An increase in seawater density can be caused by a decrease in temperature or an increase in salinity.</a:t>
            </a:r>
          </a:p>
          <a:p>
            <a:r>
              <a:rPr lang="en-US" dirty="0" smtClean="0"/>
              <a:t>High Latitudes – cold water moving toward the equator, warm water moving toward the poles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“Conveyor Belt”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624" y="1600200"/>
            <a:ext cx="3305175" cy="4525963"/>
          </a:xfrm>
        </p:spPr>
        <p:txBody>
          <a:bodyPr/>
          <a:lstStyle/>
          <a:p>
            <a:r>
              <a:rPr lang="en-US" dirty="0" smtClean="0"/>
              <a:t>Warm surface water and cold deep water circulate throughout the oceans, carrying energy with them.</a:t>
            </a:r>
            <a:endParaRPr lang="en-US" dirty="0"/>
          </a:p>
        </p:txBody>
      </p:sp>
      <p:pic>
        <p:nvPicPr>
          <p:cNvPr id="46082" name="Picture 2" descr="http://forces.si.edu/arctic/images/media/library_016_l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68958"/>
            <a:ext cx="5381625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7158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Where do waves get their energy and movement?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40182"/>
            <a:ext cx="8229600" cy="3285981"/>
          </a:xfrm>
        </p:spPr>
        <p:txBody>
          <a:bodyPr>
            <a:normAutofit/>
          </a:bodyPr>
          <a:lstStyle/>
          <a:p>
            <a:r>
              <a:rPr lang="en-US" sz="7200" dirty="0" smtClean="0"/>
              <a:t>The wind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11880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Anatomy of a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9164" y="0"/>
            <a:ext cx="5444836" cy="6858000"/>
          </a:xfrm>
        </p:spPr>
        <p:txBody>
          <a:bodyPr/>
          <a:lstStyle/>
          <a:p>
            <a:r>
              <a:rPr lang="en-US" dirty="0" smtClean="0"/>
              <a:t>Label </a:t>
            </a:r>
            <a:r>
              <a:rPr lang="en-US" b="1" dirty="0" smtClean="0"/>
              <a:t>crest</a:t>
            </a:r>
            <a:r>
              <a:rPr lang="en-US" dirty="0" smtClean="0"/>
              <a:t> and </a:t>
            </a:r>
            <a:r>
              <a:rPr lang="en-US" b="1" dirty="0" smtClean="0"/>
              <a:t>trough</a:t>
            </a:r>
          </a:p>
          <a:p>
            <a:endParaRPr lang="en-US" b="1" dirty="0" smtClean="0"/>
          </a:p>
          <a:p>
            <a:r>
              <a:rPr lang="en-US" b="1" dirty="0" smtClean="0"/>
              <a:t>Wave height:</a:t>
            </a:r>
            <a:r>
              <a:rPr lang="en-US" dirty="0" smtClean="0"/>
              <a:t>  vertical distance between crest and the resting position or trough and </a:t>
            </a:r>
            <a:r>
              <a:rPr lang="en-US" smtClean="0"/>
              <a:t>resting position</a:t>
            </a:r>
          </a:p>
          <a:p>
            <a:endParaRPr lang="en-US" b="1" dirty="0" smtClean="0"/>
          </a:p>
          <a:p>
            <a:r>
              <a:rPr lang="en-US" b="1" dirty="0" smtClean="0"/>
              <a:t>Wavelength:</a:t>
            </a:r>
            <a:r>
              <a:rPr lang="en-US" dirty="0" smtClean="0"/>
              <a:t>  horizontal distance between 2 crests.</a:t>
            </a:r>
          </a:p>
          <a:p>
            <a:endParaRPr lang="en-US" b="1" dirty="0" smtClean="0"/>
          </a:p>
          <a:p>
            <a:r>
              <a:rPr lang="en-US" b="1" dirty="0" smtClean="0"/>
              <a:t>Wave period:</a:t>
            </a:r>
            <a:r>
              <a:rPr lang="en-US" dirty="0" smtClean="0"/>
              <a:t>  time it takes for 1 wavelength to go by.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3" descr="http://farm1.static.flickr.com/123/361600875_15818c666a_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0"/>
            <a:ext cx="3699164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-609591" y="1288480"/>
            <a:ext cx="4561461" cy="5378996"/>
            <a:chOff x="-486" y="2060"/>
            <a:chExt cx="6375" cy="7836"/>
          </a:xfrm>
        </p:grpSpPr>
        <p:sp>
          <p:nvSpPr>
            <p:cNvPr id="61443" name="Rectangle 3"/>
            <p:cNvSpPr>
              <a:spLocks noChangeArrowheads="1"/>
            </p:cNvSpPr>
            <p:nvPr/>
          </p:nvSpPr>
          <p:spPr bwMode="auto">
            <a:xfrm>
              <a:off x="3840" y="3660"/>
              <a:ext cx="780" cy="2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44" name="Rectangle 4"/>
            <p:cNvSpPr>
              <a:spLocks noChangeArrowheads="1"/>
            </p:cNvSpPr>
            <p:nvPr/>
          </p:nvSpPr>
          <p:spPr bwMode="auto">
            <a:xfrm>
              <a:off x="4860" y="3540"/>
              <a:ext cx="780" cy="2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445" name="Group 5"/>
            <p:cNvGrpSpPr>
              <a:grpSpLocks/>
            </p:cNvGrpSpPr>
            <p:nvPr/>
          </p:nvGrpSpPr>
          <p:grpSpPr bwMode="auto">
            <a:xfrm>
              <a:off x="-486" y="2060"/>
              <a:ext cx="6375" cy="7836"/>
              <a:chOff x="-486" y="2060"/>
              <a:chExt cx="6375" cy="7836"/>
            </a:xfrm>
          </p:grpSpPr>
          <p:sp>
            <p:nvSpPr>
              <p:cNvPr id="61446" name="AutoShape 6"/>
              <p:cNvSpPr>
                <a:spLocks noChangeArrowheads="1"/>
              </p:cNvSpPr>
              <p:nvPr/>
            </p:nvSpPr>
            <p:spPr bwMode="auto">
              <a:xfrm rot="-23945171">
                <a:off x="-486" y="2060"/>
                <a:ext cx="2854" cy="1845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47" name="AutoShape 7"/>
              <p:cNvSpPr>
                <a:spLocks noChangeArrowheads="1"/>
              </p:cNvSpPr>
              <p:nvPr/>
            </p:nvSpPr>
            <p:spPr bwMode="auto">
              <a:xfrm rot="7952231">
                <a:off x="3249" y="7255"/>
                <a:ext cx="3436" cy="1845"/>
              </a:xfrm>
              <a:prstGeom prst="triangle">
                <a:avLst>
                  <a:gd name="adj" fmla="val 53766"/>
                </a:avLst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3 factors that impact the features of a wave?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98405"/>
          </a:xfrm>
        </p:spPr>
        <p:txBody>
          <a:bodyPr/>
          <a:lstStyle/>
          <a:p>
            <a:r>
              <a:rPr lang="en-US" dirty="0" smtClean="0"/>
              <a:t>1.  Wind speed</a:t>
            </a:r>
          </a:p>
          <a:p>
            <a:r>
              <a:rPr lang="en-US" dirty="0" smtClean="0"/>
              <a:t>2.  Time the wind has been blowing</a:t>
            </a:r>
          </a:p>
          <a:p>
            <a:r>
              <a:rPr lang="en-US" dirty="0" smtClean="0"/>
              <a:t>3.  fetch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32576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fetch</a:t>
            </a: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18039"/>
            <a:ext cx="8229600" cy="199840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distance the wind has traveled over the water.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baseline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energy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increases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height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steepness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the waves increase.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  <p:bldP spid="5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 wave move?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circular motion (up and down &amp; back and forth)</a:t>
            </a:r>
          </a:p>
          <a:p>
            <a:endParaRPr lang="en-US" dirty="0" smtClean="0"/>
          </a:p>
          <a:p>
            <a:r>
              <a:rPr lang="en-US" dirty="0" smtClean="0"/>
              <a:t>This allows </a:t>
            </a:r>
            <a:r>
              <a:rPr lang="en-US" b="1" dirty="0" smtClean="0"/>
              <a:t>ENERGY</a:t>
            </a:r>
            <a:r>
              <a:rPr lang="en-US" dirty="0" smtClean="0"/>
              <a:t> to move forward while the </a:t>
            </a:r>
            <a:r>
              <a:rPr lang="en-US" b="1" dirty="0" smtClean="0"/>
              <a:t>WATER PARTICLES</a:t>
            </a:r>
            <a:r>
              <a:rPr lang="en-US" dirty="0" smtClean="0"/>
              <a:t> stay in place.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Breaking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80619"/>
            <a:ext cx="8229600" cy="2859396"/>
          </a:xfrm>
        </p:spPr>
        <p:txBody>
          <a:bodyPr/>
          <a:lstStyle/>
          <a:p>
            <a:r>
              <a:rPr lang="en-US" dirty="0" smtClean="0"/>
              <a:t>If depth &gt; ½ wavelength, there is no change in waves.</a:t>
            </a:r>
          </a:p>
          <a:p>
            <a:r>
              <a:rPr lang="en-US" dirty="0" smtClean="0"/>
              <a:t>When waves “touch the bottom” they get taller until they fall over or </a:t>
            </a:r>
            <a:r>
              <a:rPr lang="en-US" b="1" dirty="0" smtClean="0"/>
              <a:t>break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http://www.nature.nps.gov/geology/usgsnps/sea/wave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" y="1240657"/>
            <a:ext cx="7639665" cy="223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 THIS : )</a:t>
            </a:r>
            <a:endParaRPr lang="en-US" dirty="0"/>
          </a:p>
        </p:txBody>
      </p:sp>
      <p:pic>
        <p:nvPicPr>
          <p:cNvPr id="4" name="Content Placeholder 3" descr="Watercycle2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1549" r="-11549"/>
          <a:stretch>
            <a:fillRect/>
          </a:stretch>
        </p:blipFill>
        <p:spPr>
          <a:xfrm>
            <a:off x="457200" y="1757328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4464799" y="5198331"/>
            <a:ext cx="1558097" cy="369332"/>
          </a:xfrm>
          <a:prstGeom prst="rect">
            <a:avLst/>
          </a:prstGeom>
          <a:solidFill>
            <a:srgbClr val="107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81661" y="4793766"/>
            <a:ext cx="128313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Infiltration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600"/>
            <a:ext cx="8229600" cy="858080"/>
          </a:xfrm>
        </p:spPr>
        <p:txBody>
          <a:bodyPr/>
          <a:lstStyle/>
          <a:p>
            <a:r>
              <a:rPr lang="en-US" dirty="0" smtClean="0"/>
              <a:t>What are </a:t>
            </a:r>
            <a:r>
              <a:rPr lang="en-US" b="1" dirty="0" smtClean="0"/>
              <a:t>tides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6312"/>
            <a:ext cx="8229600" cy="1673942"/>
          </a:xfrm>
        </p:spPr>
        <p:txBody>
          <a:bodyPr/>
          <a:lstStyle/>
          <a:p>
            <a:r>
              <a:rPr lang="en-US" dirty="0" smtClean="0"/>
              <a:t>Regular changes in the elevation (height) of the ocean surface.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887464"/>
            <a:ext cx="8229600" cy="965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causes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movement of tides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853043"/>
            <a:ext cx="8229600" cy="13654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Tides are caused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the differences in gravity on different parts of Earth’s surface exerted (given off) by the moon and the sun.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218479"/>
            <a:ext cx="8229600" cy="965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 bodies cause tides?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184058"/>
            <a:ext cx="8229600" cy="1673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Moon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 (more impact)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Sun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the shape of the Earth change with tides?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5371"/>
            <a:ext cx="4267200" cy="53326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 the side closest to the moon, the moon’s gravity pulls water towards it, creating a high tide.</a:t>
            </a:r>
          </a:p>
          <a:p>
            <a:r>
              <a:rPr lang="en-US" dirty="0" smtClean="0"/>
              <a:t>On the opposite side, the gravity is much less, so the water flows to that side creating another high tide.</a:t>
            </a:r>
            <a:endParaRPr lang="en-US" dirty="0"/>
          </a:p>
        </p:txBody>
      </p:sp>
      <p:pic>
        <p:nvPicPr>
          <p:cNvPr id="4" name="Picture 3" descr="http://earthsci.org/processes/geopro/ocean/tides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1" y="2016702"/>
            <a:ext cx="4876800" cy="3469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b="1" dirty="0" smtClean="0"/>
              <a:t>tidal range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distance between the high and low tide.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221673"/>
            <a:ext cx="4040188" cy="78970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Spring Tides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191491"/>
            <a:ext cx="4040188" cy="4934672"/>
          </a:xfrm>
        </p:spPr>
        <p:txBody>
          <a:bodyPr/>
          <a:lstStyle/>
          <a:p>
            <a:r>
              <a:rPr lang="en-US" dirty="0" smtClean="0"/>
              <a:t>Largest tidal range</a:t>
            </a:r>
          </a:p>
          <a:p>
            <a:r>
              <a:rPr lang="en-US" dirty="0" smtClean="0"/>
              <a:t>Moon, Earth and Sun are in a line.</a:t>
            </a:r>
          </a:p>
          <a:p>
            <a:r>
              <a:rPr lang="en-US" dirty="0" smtClean="0"/>
              <a:t>Happens during the new and full moons</a:t>
            </a:r>
          </a:p>
          <a:p>
            <a:r>
              <a:rPr lang="en-US" dirty="0" smtClean="0"/>
              <a:t>2 per month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221673"/>
            <a:ext cx="4041775" cy="78970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Neap Tides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191491"/>
            <a:ext cx="4041775" cy="4934672"/>
          </a:xfrm>
        </p:spPr>
        <p:txBody>
          <a:bodyPr/>
          <a:lstStyle/>
          <a:p>
            <a:r>
              <a:rPr lang="en-US" dirty="0" smtClean="0"/>
              <a:t>Smaller tidal range</a:t>
            </a:r>
          </a:p>
          <a:p>
            <a:r>
              <a:rPr lang="en-US" dirty="0" smtClean="0"/>
              <a:t>Moon is 90° from the line between the Earth and the Sun.</a:t>
            </a:r>
          </a:p>
          <a:p>
            <a:r>
              <a:rPr lang="en-US" dirty="0" smtClean="0"/>
              <a:t>Happens during 1</a:t>
            </a:r>
            <a:r>
              <a:rPr lang="en-US" baseline="30000" dirty="0" smtClean="0"/>
              <a:t>st</a:t>
            </a:r>
            <a:r>
              <a:rPr lang="en-US" dirty="0" smtClean="0"/>
              <a:t> quarter and 3</a:t>
            </a:r>
            <a:r>
              <a:rPr lang="en-US" baseline="30000" dirty="0" smtClean="0"/>
              <a:t>rd</a:t>
            </a:r>
            <a:r>
              <a:rPr lang="en-US" dirty="0" smtClean="0"/>
              <a:t> quarter moons.</a:t>
            </a:r>
          </a:p>
          <a:p>
            <a:r>
              <a:rPr lang="en-US" dirty="0" smtClean="0"/>
              <a:t>2 per month</a:t>
            </a:r>
            <a:endParaRPr lang="en-US" dirty="0"/>
          </a:p>
        </p:txBody>
      </p:sp>
      <p:pic>
        <p:nvPicPr>
          <p:cNvPr id="64514" name="Picture 2" descr="http://www.atlantickayaktours.com/images/drawings/Navigation/SpringNeap-Tides-colo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671" y="3755003"/>
            <a:ext cx="2743200" cy="2914651"/>
          </a:xfrm>
          <a:prstGeom prst="rect">
            <a:avLst/>
          </a:prstGeom>
          <a:noFill/>
        </p:spPr>
      </p:pic>
      <p:pic>
        <p:nvPicPr>
          <p:cNvPr id="64516" name="Picture 4" descr="http://www.fao.org/docrep/field/009/f0474e/F0474E0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91780" y="4127504"/>
            <a:ext cx="4550823" cy="2730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249382" y="193964"/>
            <a:ext cx="2521527" cy="639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Diurnal tides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0" y="1011382"/>
            <a:ext cx="2979174" cy="5541818"/>
          </a:xfrm>
        </p:spPr>
        <p:txBody>
          <a:bodyPr/>
          <a:lstStyle/>
          <a:p>
            <a:r>
              <a:rPr lang="en-US" dirty="0" smtClean="0"/>
              <a:t>One high tide and one low tide per day</a:t>
            </a:r>
          </a:p>
          <a:p>
            <a:r>
              <a:rPr lang="en-US" dirty="0" smtClean="0"/>
              <a:t>Example:  Gulf of Mexico</a:t>
            </a:r>
          </a:p>
          <a:p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idx="1"/>
          </p:nvPr>
        </p:nvSpPr>
        <p:spPr>
          <a:xfrm>
            <a:off x="3366652" y="193964"/>
            <a:ext cx="2521527" cy="639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Semidiurnal tides</a:t>
            </a:r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half" idx="2"/>
          </p:nvPr>
        </p:nvSpPr>
        <p:spPr>
          <a:xfrm>
            <a:off x="3185648" y="1011382"/>
            <a:ext cx="2835263" cy="5541818"/>
          </a:xfrm>
        </p:spPr>
        <p:txBody>
          <a:bodyPr/>
          <a:lstStyle/>
          <a:p>
            <a:r>
              <a:rPr lang="en-US" dirty="0" smtClean="0"/>
              <a:t>2 high tides and 2 low tides per day</a:t>
            </a:r>
          </a:p>
          <a:p>
            <a:r>
              <a:rPr lang="en-US" dirty="0" smtClean="0"/>
              <a:t>High tides are about same size, and so are the low tides.</a:t>
            </a:r>
          </a:p>
          <a:p>
            <a:r>
              <a:rPr lang="en-US" dirty="0" smtClean="0"/>
              <a:t>Example:  Atlantic coast of the US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idx="1"/>
          </p:nvPr>
        </p:nvSpPr>
        <p:spPr>
          <a:xfrm>
            <a:off x="6289964" y="193964"/>
            <a:ext cx="2521527" cy="639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Mixed Tides</a:t>
            </a:r>
            <a:endParaRPr lang="en-US" dirty="0"/>
          </a:p>
        </p:txBody>
      </p:sp>
      <p:sp>
        <p:nvSpPr>
          <p:cNvPr id="18" name="Content Placeholder 11"/>
          <p:cNvSpPr>
            <a:spLocks noGrp="1"/>
          </p:cNvSpPr>
          <p:nvPr>
            <p:ph sz="half" idx="2"/>
          </p:nvPr>
        </p:nvSpPr>
        <p:spPr>
          <a:xfrm>
            <a:off x="6289964" y="1011382"/>
            <a:ext cx="2854036" cy="5541818"/>
          </a:xfrm>
        </p:spPr>
        <p:txBody>
          <a:bodyPr/>
          <a:lstStyle/>
          <a:p>
            <a:r>
              <a:rPr lang="en-US" dirty="0" smtClean="0"/>
              <a:t>2 high tides and 2 low tides per day.</a:t>
            </a:r>
          </a:p>
          <a:p>
            <a:r>
              <a:rPr lang="en-US" dirty="0" smtClean="0"/>
              <a:t>High tides are different heights, as are the low tides.</a:t>
            </a:r>
          </a:p>
          <a:p>
            <a:r>
              <a:rPr lang="en-US" dirty="0" smtClean="0"/>
              <a:t>Example:  Pacific coast of the US</a:t>
            </a:r>
            <a:endParaRPr lang="en-US" dirty="0"/>
          </a:p>
        </p:txBody>
      </p:sp>
      <p:pic>
        <p:nvPicPr>
          <p:cNvPr id="62466" name="Picture 2" descr="http://geology.csupomona.edu/drjessey/class/Gsc101/tides.gif"/>
          <p:cNvPicPr>
            <a:picLocks noChangeAspect="1" noChangeArrowheads="1"/>
          </p:cNvPicPr>
          <p:nvPr/>
        </p:nvPicPr>
        <p:blipFill>
          <a:blip r:embed="rId3" cstate="print"/>
          <a:srcRect t="36525" b="34354"/>
          <a:stretch>
            <a:fillRect/>
          </a:stretch>
        </p:blipFill>
        <p:spPr bwMode="auto">
          <a:xfrm>
            <a:off x="61477" y="4159045"/>
            <a:ext cx="3305175" cy="1209368"/>
          </a:xfrm>
          <a:prstGeom prst="rect">
            <a:avLst/>
          </a:prstGeom>
          <a:noFill/>
        </p:spPr>
      </p:pic>
      <p:pic>
        <p:nvPicPr>
          <p:cNvPr id="20" name="Picture 2" descr="http://geology.csupomona.edu/drjessey/class/Gsc101/tides.gif"/>
          <p:cNvPicPr>
            <a:picLocks noChangeAspect="1" noChangeArrowheads="1"/>
          </p:cNvPicPr>
          <p:nvPr/>
        </p:nvPicPr>
        <p:blipFill>
          <a:blip r:embed="rId3" cstate="print"/>
          <a:srcRect b="67426"/>
          <a:stretch>
            <a:fillRect/>
          </a:stretch>
        </p:blipFill>
        <p:spPr bwMode="auto">
          <a:xfrm>
            <a:off x="2918389" y="5505227"/>
            <a:ext cx="3305175" cy="1352773"/>
          </a:xfrm>
          <a:prstGeom prst="rect">
            <a:avLst/>
          </a:prstGeom>
          <a:noFill/>
        </p:spPr>
      </p:pic>
      <p:pic>
        <p:nvPicPr>
          <p:cNvPr id="21" name="Picture 2" descr="http://geology.csupomona.edu/drjessey/class/Gsc101/tides.gif"/>
          <p:cNvPicPr>
            <a:picLocks noChangeAspect="1" noChangeArrowheads="1"/>
          </p:cNvPicPr>
          <p:nvPr/>
        </p:nvPicPr>
        <p:blipFill>
          <a:blip r:embed="rId3" cstate="print"/>
          <a:srcRect t="69982"/>
          <a:stretch>
            <a:fillRect/>
          </a:stretch>
        </p:blipFill>
        <p:spPr bwMode="auto">
          <a:xfrm>
            <a:off x="5838825" y="4159045"/>
            <a:ext cx="3305175" cy="12466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Vocabulary for Water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35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Evaporation:  	Liquid </a:t>
            </a:r>
            <a:r>
              <a:rPr lang="en-US" b="1" dirty="0" err="1" smtClean="0">
                <a:sym typeface="Wingdings"/>
              </a:rPr>
              <a:t></a:t>
            </a:r>
            <a:r>
              <a:rPr lang="en-US" b="1" dirty="0" smtClean="0">
                <a:sym typeface="Wingdings"/>
              </a:rPr>
              <a:t> Gas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  <a:p>
            <a:r>
              <a:rPr lang="en-US" b="1" dirty="0" smtClean="0"/>
              <a:t>Precipitation:	Water falling from a cloud</a:t>
            </a:r>
            <a:br>
              <a:rPr lang="en-US" b="1" dirty="0" smtClean="0"/>
            </a:br>
            <a:r>
              <a:rPr lang="en-US" b="1" dirty="0" smtClean="0"/>
              <a:t>			EX: rain, snow, sleet, mist, etc…</a:t>
            </a:r>
            <a:endParaRPr lang="en-US" dirty="0" smtClean="0"/>
          </a:p>
          <a:p>
            <a:r>
              <a:rPr lang="en-US" b="1" dirty="0" smtClean="0"/>
              <a:t>Run-off:		Water flowing over the land instead</a:t>
            </a:r>
            <a:br>
              <a:rPr lang="en-US" b="1" dirty="0" smtClean="0"/>
            </a:br>
            <a:r>
              <a:rPr lang="en-US" b="1" dirty="0" smtClean="0"/>
              <a:t>			of seeping into the ground</a:t>
            </a:r>
            <a:endParaRPr lang="en-US" dirty="0" smtClean="0"/>
          </a:p>
          <a:p>
            <a:r>
              <a:rPr lang="en-US" b="1" dirty="0" smtClean="0"/>
              <a:t>Condensation:	Gas </a:t>
            </a:r>
            <a:r>
              <a:rPr lang="en-US" b="1" dirty="0" err="1" smtClean="0">
                <a:sym typeface="Wingdings"/>
              </a:rPr>
              <a:t></a:t>
            </a:r>
            <a:r>
              <a:rPr lang="en-US" b="1" dirty="0" smtClean="0">
                <a:sym typeface="Wingdings"/>
              </a:rPr>
              <a:t> Liquid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  <a:p>
            <a:r>
              <a:rPr lang="en-US" b="1" dirty="0" smtClean="0"/>
              <a:t>Transpiration:	Evaporation (water loss) from plants</a:t>
            </a:r>
            <a:br>
              <a:rPr lang="en-US" b="1" dirty="0" smtClean="0"/>
            </a:br>
            <a:endParaRPr lang="en-US" dirty="0" smtClean="0"/>
          </a:p>
          <a:p>
            <a:r>
              <a:rPr lang="en-US" b="1" dirty="0" smtClean="0"/>
              <a:t>Infiltration: 	Movement of surface water into </a:t>
            </a:r>
          </a:p>
          <a:p>
            <a:pPr>
              <a:buNone/>
            </a:pPr>
            <a:r>
              <a:rPr lang="en-US" b="1" dirty="0" smtClean="0"/>
              <a:t>				rocks or soil through cracks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How does Earth balance the water it uses?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average annual precipitation over Earth equals the amount of water that evaporates.</a:t>
            </a:r>
          </a:p>
          <a:p>
            <a:endParaRPr lang="en-US" dirty="0"/>
          </a:p>
        </p:txBody>
      </p:sp>
      <p:pic>
        <p:nvPicPr>
          <p:cNvPr id="4" name="Picture 3" descr="figur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952" y="2641538"/>
            <a:ext cx="6572811" cy="41548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348020"/>
            <a:ext cx="7765961" cy="17526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rgbClr val="E4C12E"/>
                </a:solidFill>
              </a:rPr>
              <a:t>Chapter 15</a:t>
            </a:r>
            <a:endParaRPr lang="en-US" sz="5400" dirty="0">
              <a:solidFill>
                <a:srgbClr val="E4C12E"/>
              </a:solidFill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528034" y="321972"/>
            <a:ext cx="8152327" cy="2296537"/>
          </a:xfrm>
          <a:prstGeom prst="round2DiagRect">
            <a:avLst/>
          </a:prstGeom>
          <a:noFill/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600" dirty="0" smtClean="0">
                <a:solidFill>
                  <a:schemeClr val="bg2"/>
                </a:solidFill>
              </a:rPr>
              <a:t>Oceans</a:t>
            </a:r>
            <a:endParaRPr lang="en-US" sz="1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percent of seawater </a:t>
            </a:r>
            <a:br>
              <a:rPr lang="en-US" dirty="0" smtClean="0"/>
            </a:br>
            <a:r>
              <a:rPr lang="en-US" dirty="0" smtClean="0"/>
              <a:t>is dissolved minerals?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26127"/>
          </a:xfrm>
        </p:spPr>
        <p:txBody>
          <a:bodyPr/>
          <a:lstStyle/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smtClean="0"/>
              <a:t>3.5%</a:t>
            </a:r>
          </a:p>
          <a:p>
            <a:pPr>
              <a:buClr>
                <a:schemeClr val="accent5">
                  <a:lumMod val="50000"/>
                </a:schemeClr>
              </a:buClr>
              <a:buNone/>
            </a:pPr>
            <a:endParaRPr lang="en-US" dirty="0" smtClean="0"/>
          </a:p>
          <a:p>
            <a:pPr>
              <a:buClr>
                <a:schemeClr val="accent5">
                  <a:lumMod val="50000"/>
                </a:schemeClr>
              </a:buCl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84264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salinity?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791688"/>
            <a:ext cx="8229600" cy="1226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3200" dirty="0" smtClean="0"/>
              <a:t>Total amount of salts dissolved in water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mass of salts/mass of water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9485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units do scientists use?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4894114"/>
            <a:ext cx="8229600" cy="1963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3200" dirty="0" smtClean="0"/>
              <a:t>Parts per thousand (‰)</a:t>
            </a:r>
          </a:p>
          <a:p>
            <a:pPr marL="342900" lvl="0" indent="-342900">
              <a:spcBef>
                <a:spcPct val="200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3200" dirty="0" smtClean="0"/>
              <a:t>3.5% = 35‰ or 35 </a:t>
            </a:r>
            <a:r>
              <a:rPr lang="en-US" sz="3200" dirty="0" err="1" smtClean="0"/>
              <a:t>ppt</a:t>
            </a:r>
            <a:endParaRPr lang="en-US" sz="3200" dirty="0" smtClean="0"/>
          </a:p>
          <a:p>
            <a:pPr marL="342900" lvl="0" indent="-342900">
              <a:spcBef>
                <a:spcPct val="200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§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 to show much smaller amounts.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Sea Salt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weathering of rocks on the continents</a:t>
            </a:r>
          </a:p>
          <a:p>
            <a:pPr lvl="1"/>
            <a:r>
              <a:rPr lang="en-US" dirty="0" smtClean="0"/>
              <a:t>Runoff adds lots of minerals to the oceans every year!</a:t>
            </a:r>
          </a:p>
          <a:p>
            <a:r>
              <a:rPr lang="en-US" dirty="0" smtClean="0"/>
              <a:t>Volcanic eruptions</a:t>
            </a:r>
          </a:p>
          <a:p>
            <a:pPr lvl="1"/>
            <a:r>
              <a:rPr lang="en-US" dirty="0" smtClean="0"/>
              <a:t>Believed to be the source of Earth’s first oceans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does salinity </a:t>
            </a:r>
            <a:br>
              <a:rPr lang="en-US" dirty="0" smtClean="0"/>
            </a:br>
            <a:r>
              <a:rPr lang="en-US" dirty="0" smtClean="0"/>
              <a:t>change in the oceans?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Decreases Salinity</a:t>
            </a:r>
          </a:p>
          <a:p>
            <a:pPr algn="ctr">
              <a:buNone/>
            </a:pPr>
            <a:r>
              <a:rPr lang="en-US" dirty="0" smtClean="0"/>
              <a:t>(Adds fresh water)</a:t>
            </a:r>
          </a:p>
          <a:p>
            <a:r>
              <a:rPr lang="en-US" dirty="0" smtClean="0"/>
              <a:t>Precipitation</a:t>
            </a:r>
          </a:p>
          <a:p>
            <a:r>
              <a:rPr lang="en-US" dirty="0" smtClean="0"/>
              <a:t>Runoff from land</a:t>
            </a:r>
          </a:p>
          <a:p>
            <a:r>
              <a:rPr lang="en-US" dirty="0" smtClean="0"/>
              <a:t>Icebergs melting</a:t>
            </a:r>
          </a:p>
          <a:p>
            <a:r>
              <a:rPr lang="en-US" dirty="0" smtClean="0"/>
              <a:t>Sea ice melting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Increases Salinity</a:t>
            </a:r>
          </a:p>
          <a:p>
            <a:pPr algn="ctr">
              <a:buNone/>
            </a:pPr>
            <a:r>
              <a:rPr lang="en-US" dirty="0" smtClean="0"/>
              <a:t>(Removes fresh water)</a:t>
            </a:r>
          </a:p>
          <a:p>
            <a:r>
              <a:rPr lang="en-US" dirty="0" smtClean="0"/>
              <a:t>Evaporation </a:t>
            </a:r>
            <a:br>
              <a:rPr lang="en-US" dirty="0" smtClean="0"/>
            </a:br>
            <a:r>
              <a:rPr lang="en-US" dirty="0" smtClean="0"/>
              <a:t>(tropical regions)</a:t>
            </a:r>
          </a:p>
          <a:p>
            <a:r>
              <a:rPr lang="en-US" dirty="0" smtClean="0"/>
              <a:t>Formation of sea ice (polar regions)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FC5505F-64EA-4C4E-8621-E3B24D3463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20303</TotalTime>
  <Words>1296</Words>
  <Application>Microsoft Macintosh PowerPoint</Application>
  <PresentationFormat>On-screen Show (4:3)</PresentationFormat>
  <Paragraphs>191</Paragraphs>
  <Slides>34</Slides>
  <Notes>29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What is the water cycle?</vt:lpstr>
      <vt:lpstr>SKETCH THIS : )</vt:lpstr>
      <vt:lpstr>Key Vocabulary for Water Cycle</vt:lpstr>
      <vt:lpstr>How does Earth balance the water it uses?</vt:lpstr>
      <vt:lpstr>Slide 6</vt:lpstr>
      <vt:lpstr>What percent of seawater  is dissolved minerals?</vt:lpstr>
      <vt:lpstr>Sources of Sea Salt</vt:lpstr>
      <vt:lpstr>Why does salinity  change in the oceans?</vt:lpstr>
      <vt:lpstr>Ocean Temperature Variation</vt:lpstr>
      <vt:lpstr>What is the thermocline?</vt:lpstr>
      <vt:lpstr>What are the two factors  that affect ocean density?</vt:lpstr>
      <vt:lpstr>How does density change with depth?</vt:lpstr>
      <vt:lpstr>Ocean Zones Layered by density (Not at high latitudes)</vt:lpstr>
      <vt:lpstr>Slide 15</vt:lpstr>
      <vt:lpstr>What are surface currents and how do they develop?</vt:lpstr>
      <vt:lpstr>What is a gyre?</vt:lpstr>
      <vt:lpstr>What is the Coriolis Effect?</vt:lpstr>
      <vt:lpstr>How do ocean currents affect climate?</vt:lpstr>
      <vt:lpstr>Slide 20</vt:lpstr>
      <vt:lpstr>What is upwelling and why is it important?</vt:lpstr>
      <vt:lpstr>Slide 22</vt:lpstr>
      <vt:lpstr>Deep-Ocean Circulation</vt:lpstr>
      <vt:lpstr>The “Conveyor Belt”</vt:lpstr>
      <vt:lpstr>Where do waves get their energy and movement?</vt:lpstr>
      <vt:lpstr>Anatomy of a Wave</vt:lpstr>
      <vt:lpstr>What are the 3 factors that impact the features of a wave?</vt:lpstr>
      <vt:lpstr>How does a wave move?</vt:lpstr>
      <vt:lpstr>Notes on Breaking Waves</vt:lpstr>
      <vt:lpstr>What are tides?</vt:lpstr>
      <vt:lpstr>How does the shape of the Earth change with tides?</vt:lpstr>
      <vt:lpstr>What is the tidal range?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Malinda</dc:creator>
  <cp:lastModifiedBy>LPS Lincoln Public Schools</cp:lastModifiedBy>
  <cp:revision>23</cp:revision>
  <dcterms:created xsi:type="dcterms:W3CDTF">2013-04-30T15:53:16Z</dcterms:created>
  <dcterms:modified xsi:type="dcterms:W3CDTF">2013-05-02T16:31:44Z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TC300034279990</vt:lpwstr>
  </property>
</Properties>
</file>