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5"/>
    <p:restoredTop sz="70795"/>
  </p:normalViewPr>
  <p:slideViewPr>
    <p:cSldViewPr snapToGrid="0" snapToObjects="1">
      <p:cViewPr varScale="1">
        <p:scale>
          <a:sx n="78" d="100"/>
          <a:sy n="78" d="100"/>
        </p:scale>
        <p:origin x="16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2DA9CB-2E41-3D4B-8C3C-00F98ADBF6DE}" type="datetimeFigureOut">
              <a:rPr lang="en-US" smtClean="0"/>
              <a:t>11/22/21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978004-6752-2B41-AF44-696D43BC2592}" type="slidenum">
              <a:rPr lang="en-US" smtClean="0"/>
              <a:t>‹#›</a:t>
            </a:fld>
            <a:endParaRPr lang="en-US"/>
          </a:p>
        </p:txBody>
      </p:sp>
    </p:spTree>
    <p:extLst>
      <p:ext uri="{BB962C8B-B14F-4D97-AF65-F5344CB8AC3E}">
        <p14:creationId xmlns:p14="http://schemas.microsoft.com/office/powerpoint/2010/main" val="3839027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Ion – charged atom; positive ion – losing e-, negative ion – gaining e- (Ca</a:t>
            </a:r>
            <a:r>
              <a:rPr lang="en-US" baseline="30000" dirty="0"/>
              <a:t>+2</a:t>
            </a:r>
            <a:r>
              <a:rPr lang="en-US" baseline="0" dirty="0"/>
              <a:t>, Cl</a:t>
            </a:r>
            <a:r>
              <a:rPr lang="en-US" baseline="30000" dirty="0"/>
              <a:t>-1</a:t>
            </a:r>
            <a:r>
              <a:rPr lang="en-US" baseline="0" dirty="0"/>
              <a:t>)</a:t>
            </a:r>
            <a:endParaRPr lang="en-US" dirty="0"/>
          </a:p>
          <a:p>
            <a:r>
              <a:rPr lang="en-US" dirty="0"/>
              <a:t>Isotope – same element, different mass due to a different number of neutrons (C-12, C-14) some occur in nature, some are synthetic; affect stability</a:t>
            </a:r>
          </a:p>
        </p:txBody>
      </p:sp>
      <p:sp>
        <p:nvSpPr>
          <p:cNvPr id="4" name="Slide Number Placeholder 3"/>
          <p:cNvSpPr>
            <a:spLocks noGrp="1"/>
          </p:cNvSpPr>
          <p:nvPr>
            <p:ph type="sldNum" sz="quarter" idx="5"/>
          </p:nvPr>
        </p:nvSpPr>
        <p:spPr/>
        <p:txBody>
          <a:bodyPr/>
          <a:lstStyle/>
          <a:p>
            <a:fld id="{7D978004-6752-2B41-AF44-696D43BC2592}" type="slidenum">
              <a:rPr lang="en-US" smtClean="0"/>
              <a:t>2</a:t>
            </a:fld>
            <a:endParaRPr lang="en-US"/>
          </a:p>
        </p:txBody>
      </p:sp>
    </p:spTree>
    <p:extLst>
      <p:ext uri="{BB962C8B-B14F-4D97-AF65-F5344CB8AC3E}">
        <p14:creationId xmlns:p14="http://schemas.microsoft.com/office/powerpoint/2010/main" val="3285428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Relates charge and the distance between the charges to the electric force. Increasing the charge or decrease the distance between them, then the force increases. Like charges repel, opposite charges attract</a:t>
            </a:r>
          </a:p>
          <a:p>
            <a:pPr marL="228600" indent="-228600">
              <a:buAutoNum type="arabicPeriod"/>
            </a:pPr>
            <a:r>
              <a:rPr lang="en-US" dirty="0"/>
              <a:t>Strong force is what holds the nucleus together, 100x stronger than electric force, acts between p &amp; p, n &amp; n, p &amp; n</a:t>
            </a:r>
          </a:p>
          <a:p>
            <a:pPr marL="228600" indent="-228600">
              <a:buAutoNum type="arabicPeriod"/>
            </a:pPr>
            <a:r>
              <a:rPr lang="en-US" dirty="0"/>
              <a:t>Electric force holds onto the electrons. Strong force keeps nucleus together. Electric force also acts on nucleus by repelling the protons. </a:t>
            </a:r>
          </a:p>
          <a:p>
            <a:pPr marL="228600" indent="-228600">
              <a:buAutoNum type="arabicPeriod"/>
            </a:pPr>
            <a:r>
              <a:rPr lang="en-US" dirty="0"/>
              <a:t>In a stable atom, the strong force wins.</a:t>
            </a:r>
          </a:p>
          <a:p>
            <a:pPr marL="228600" indent="-228600">
              <a:buAutoNum type="arabicPeriod"/>
            </a:pPr>
            <a:r>
              <a:rPr lang="en-US" dirty="0"/>
              <a:t>In an unstable atom, the electric force wins.</a:t>
            </a:r>
          </a:p>
          <a:p>
            <a:pPr marL="228600" indent="-228600">
              <a:buAutoNum type="arabicPeriod"/>
            </a:pPr>
            <a:r>
              <a:rPr lang="en-US" dirty="0" err="1"/>
              <a:t>Neutron:proton</a:t>
            </a:r>
            <a:r>
              <a:rPr lang="en-US" dirty="0"/>
              <a:t> ratio out of whack, or if the atom is too large and the strong force cannot withstand the electric force</a:t>
            </a:r>
          </a:p>
        </p:txBody>
      </p:sp>
      <p:sp>
        <p:nvSpPr>
          <p:cNvPr id="4" name="Slide Number Placeholder 3"/>
          <p:cNvSpPr>
            <a:spLocks noGrp="1"/>
          </p:cNvSpPr>
          <p:nvPr>
            <p:ph type="sldNum" sz="quarter" idx="5"/>
          </p:nvPr>
        </p:nvSpPr>
        <p:spPr/>
        <p:txBody>
          <a:bodyPr/>
          <a:lstStyle/>
          <a:p>
            <a:fld id="{7D978004-6752-2B41-AF44-696D43BC2592}" type="slidenum">
              <a:rPr lang="en-US" smtClean="0"/>
              <a:t>4</a:t>
            </a:fld>
            <a:endParaRPr lang="en-US"/>
          </a:p>
        </p:txBody>
      </p:sp>
    </p:spTree>
    <p:extLst>
      <p:ext uri="{BB962C8B-B14F-4D97-AF65-F5344CB8AC3E}">
        <p14:creationId xmlns:p14="http://schemas.microsoft.com/office/powerpoint/2010/main" val="657818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Radioisotopes decay because they are unstable and trying to get to a stable isotope.</a:t>
            </a:r>
          </a:p>
        </p:txBody>
      </p:sp>
      <p:sp>
        <p:nvSpPr>
          <p:cNvPr id="4" name="Slide Number Placeholder 3"/>
          <p:cNvSpPr>
            <a:spLocks noGrp="1"/>
          </p:cNvSpPr>
          <p:nvPr>
            <p:ph type="sldNum" sz="quarter" idx="5"/>
          </p:nvPr>
        </p:nvSpPr>
        <p:spPr/>
        <p:txBody>
          <a:bodyPr/>
          <a:lstStyle/>
          <a:p>
            <a:fld id="{7D978004-6752-2B41-AF44-696D43BC2592}" type="slidenum">
              <a:rPr lang="en-US" smtClean="0"/>
              <a:t>5</a:t>
            </a:fld>
            <a:endParaRPr lang="en-US"/>
          </a:p>
        </p:txBody>
      </p:sp>
    </p:spTree>
    <p:extLst>
      <p:ext uri="{BB962C8B-B14F-4D97-AF65-F5344CB8AC3E}">
        <p14:creationId xmlns:p14="http://schemas.microsoft.com/office/powerpoint/2010/main" val="2603693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Fission and fusion both give off a lot of energy</a:t>
            </a:r>
          </a:p>
          <a:p>
            <a:r>
              <a:rPr lang="en-US" dirty="0"/>
              <a:t>4. Fission is the splitting of a large nucleus into two smaller nuclei, while fusion is 2 small nuclei coming together to form 1 larger nucleus</a:t>
            </a:r>
          </a:p>
          <a:p>
            <a:r>
              <a:rPr lang="en-US" dirty="0"/>
              <a:t>5. Fission: nuclear reactor, atomic bomb; Fusion: stars, hydrogen bomb</a:t>
            </a:r>
          </a:p>
          <a:p>
            <a:r>
              <a:rPr lang="en-US" dirty="0"/>
              <a:t>6. shows that the energy released during fission and fusion is extremely large (happens to be much larger than any chemical reaction)</a:t>
            </a:r>
          </a:p>
        </p:txBody>
      </p:sp>
      <p:sp>
        <p:nvSpPr>
          <p:cNvPr id="4" name="Slide Number Placeholder 3"/>
          <p:cNvSpPr>
            <a:spLocks noGrp="1"/>
          </p:cNvSpPr>
          <p:nvPr>
            <p:ph type="sldNum" sz="quarter" idx="5"/>
          </p:nvPr>
        </p:nvSpPr>
        <p:spPr/>
        <p:txBody>
          <a:bodyPr/>
          <a:lstStyle/>
          <a:p>
            <a:fld id="{7D978004-6752-2B41-AF44-696D43BC2592}" type="slidenum">
              <a:rPr lang="en-US" smtClean="0"/>
              <a:t>6</a:t>
            </a:fld>
            <a:endParaRPr lang="en-US"/>
          </a:p>
        </p:txBody>
      </p:sp>
    </p:spTree>
    <p:extLst>
      <p:ext uri="{BB962C8B-B14F-4D97-AF65-F5344CB8AC3E}">
        <p14:creationId xmlns:p14="http://schemas.microsoft.com/office/powerpoint/2010/main" val="1263425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Absolute dating gives a number: </a:t>
            </a:r>
            <a:r>
              <a:rPr lang="en-US" dirty="0" err="1"/>
              <a:t>parent:daughter</a:t>
            </a:r>
            <a:r>
              <a:rPr lang="en-US" dirty="0"/>
              <a:t> ratio, determine # of half-lives, multiply half-life by # of half-lives; relative compares layers to each other (puts them in order) using original horizontality, cross-cutting relationships (intrusions and faults), superposition. </a:t>
            </a:r>
          </a:p>
          <a:p>
            <a:pPr marL="228600" indent="-228600">
              <a:buAutoNum type="arabicPeriod"/>
            </a:pPr>
            <a:r>
              <a:rPr lang="en-US" dirty="0"/>
              <a:t>Oldest </a:t>
            </a:r>
            <a:r>
              <a:rPr lang="en-US" dirty="0">
                <a:sym typeface="Wingdings" pitchFamily="2" charset="2"/>
              </a:rPr>
              <a:t> youngest: C, B, A, D, E</a:t>
            </a:r>
          </a:p>
          <a:p>
            <a:pPr marL="228600" indent="-228600">
              <a:buAutoNum type="arabicPeriod"/>
            </a:pPr>
            <a:r>
              <a:rPr lang="en-US" dirty="0">
                <a:sym typeface="Wingdings" pitchFamily="2" charset="2"/>
              </a:rPr>
              <a:t>6g, 3g, 1.5g</a:t>
            </a:r>
          </a:p>
          <a:p>
            <a:pPr marL="228600" indent="-228600">
              <a:buAutoNum type="arabicPeriod"/>
            </a:pPr>
            <a:r>
              <a:rPr lang="en-US" dirty="0">
                <a:sym typeface="Wingdings" pitchFamily="2" charset="2"/>
              </a:rPr>
              <a:t>24g  12g  6g  3g (3 half-lives); 42 days old</a:t>
            </a:r>
          </a:p>
          <a:p>
            <a:pPr marL="228600" indent="-228600">
              <a:buAutoNum type="arabicPeriod"/>
            </a:pPr>
            <a:r>
              <a:rPr lang="en-US" dirty="0">
                <a:sym typeface="Wingdings" pitchFamily="2" charset="2"/>
              </a:rPr>
              <a:t>Index fossils: fossils that are only found for a short period of time but are widespread; the age of the fossil will be similar to the age of the rock layer</a:t>
            </a:r>
            <a:endParaRPr lang="en-US" dirty="0"/>
          </a:p>
        </p:txBody>
      </p:sp>
      <p:sp>
        <p:nvSpPr>
          <p:cNvPr id="4" name="Slide Number Placeholder 3"/>
          <p:cNvSpPr>
            <a:spLocks noGrp="1"/>
          </p:cNvSpPr>
          <p:nvPr>
            <p:ph type="sldNum" sz="quarter" idx="5"/>
          </p:nvPr>
        </p:nvSpPr>
        <p:spPr/>
        <p:txBody>
          <a:bodyPr/>
          <a:lstStyle/>
          <a:p>
            <a:fld id="{7D978004-6752-2B41-AF44-696D43BC2592}" type="slidenum">
              <a:rPr lang="en-US" smtClean="0"/>
              <a:t>7</a:t>
            </a:fld>
            <a:endParaRPr lang="en-US"/>
          </a:p>
        </p:txBody>
      </p:sp>
    </p:spTree>
    <p:extLst>
      <p:ext uri="{BB962C8B-B14F-4D97-AF65-F5344CB8AC3E}">
        <p14:creationId xmlns:p14="http://schemas.microsoft.com/office/powerpoint/2010/main" val="1144241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CAB53-53B0-4D46-ADB7-F7EF56AAA0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5EE5B3-10DC-8042-9540-B0CD5AC4AA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DEC876-AE15-6C40-8899-4163ABFFBCBB}"/>
              </a:ext>
            </a:extLst>
          </p:cNvPr>
          <p:cNvSpPr>
            <a:spLocks noGrp="1"/>
          </p:cNvSpPr>
          <p:nvPr>
            <p:ph type="dt" sz="half" idx="10"/>
          </p:nvPr>
        </p:nvSpPr>
        <p:spPr/>
        <p:txBody>
          <a:bodyPr/>
          <a:lstStyle/>
          <a:p>
            <a:fld id="{2DBCBBC5-8796-054D-89D5-92565A6DD802}" type="datetimeFigureOut">
              <a:rPr lang="en-US" smtClean="0"/>
              <a:t>11/22/21</a:t>
            </a:fld>
            <a:endParaRPr lang="en-US"/>
          </a:p>
        </p:txBody>
      </p:sp>
      <p:sp>
        <p:nvSpPr>
          <p:cNvPr id="5" name="Footer Placeholder 4">
            <a:extLst>
              <a:ext uri="{FF2B5EF4-FFF2-40B4-BE49-F238E27FC236}">
                <a16:creationId xmlns:a16="http://schemas.microsoft.com/office/drawing/2014/main" id="{8B23E3AF-F844-7B40-9FA8-59E6A0975F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BF8B2-727C-614E-B6C2-27464560C3D9}"/>
              </a:ext>
            </a:extLst>
          </p:cNvPr>
          <p:cNvSpPr>
            <a:spLocks noGrp="1"/>
          </p:cNvSpPr>
          <p:nvPr>
            <p:ph type="sldNum" sz="quarter" idx="12"/>
          </p:nvPr>
        </p:nvSpPr>
        <p:spPr/>
        <p:txBody>
          <a:bodyPr/>
          <a:lstStyle/>
          <a:p>
            <a:fld id="{3934968C-C90F-F441-8A92-C7AA4DF25E5A}" type="slidenum">
              <a:rPr lang="en-US" smtClean="0"/>
              <a:t>‹#›</a:t>
            </a:fld>
            <a:endParaRPr lang="en-US"/>
          </a:p>
        </p:txBody>
      </p:sp>
    </p:spTree>
    <p:extLst>
      <p:ext uri="{BB962C8B-B14F-4D97-AF65-F5344CB8AC3E}">
        <p14:creationId xmlns:p14="http://schemas.microsoft.com/office/powerpoint/2010/main" val="394633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693D-9303-F249-9D2D-7D7B86099A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40906A-18E5-4140-A546-4566D259C8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89943C-A32D-EA49-81DD-DC4765122AF3}"/>
              </a:ext>
            </a:extLst>
          </p:cNvPr>
          <p:cNvSpPr>
            <a:spLocks noGrp="1"/>
          </p:cNvSpPr>
          <p:nvPr>
            <p:ph type="dt" sz="half" idx="10"/>
          </p:nvPr>
        </p:nvSpPr>
        <p:spPr/>
        <p:txBody>
          <a:bodyPr/>
          <a:lstStyle/>
          <a:p>
            <a:fld id="{2DBCBBC5-8796-054D-89D5-92565A6DD802}" type="datetimeFigureOut">
              <a:rPr lang="en-US" smtClean="0"/>
              <a:t>11/22/21</a:t>
            </a:fld>
            <a:endParaRPr lang="en-US"/>
          </a:p>
        </p:txBody>
      </p:sp>
      <p:sp>
        <p:nvSpPr>
          <p:cNvPr id="5" name="Footer Placeholder 4">
            <a:extLst>
              <a:ext uri="{FF2B5EF4-FFF2-40B4-BE49-F238E27FC236}">
                <a16:creationId xmlns:a16="http://schemas.microsoft.com/office/drawing/2014/main" id="{2E66DB66-66DF-CC45-AB49-F7A41163B7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06478F-1E4D-E848-A85D-6BE30BCEC4C4}"/>
              </a:ext>
            </a:extLst>
          </p:cNvPr>
          <p:cNvSpPr>
            <a:spLocks noGrp="1"/>
          </p:cNvSpPr>
          <p:nvPr>
            <p:ph type="sldNum" sz="quarter" idx="12"/>
          </p:nvPr>
        </p:nvSpPr>
        <p:spPr/>
        <p:txBody>
          <a:bodyPr/>
          <a:lstStyle/>
          <a:p>
            <a:fld id="{3934968C-C90F-F441-8A92-C7AA4DF25E5A}" type="slidenum">
              <a:rPr lang="en-US" smtClean="0"/>
              <a:t>‹#›</a:t>
            </a:fld>
            <a:endParaRPr lang="en-US"/>
          </a:p>
        </p:txBody>
      </p:sp>
    </p:spTree>
    <p:extLst>
      <p:ext uri="{BB962C8B-B14F-4D97-AF65-F5344CB8AC3E}">
        <p14:creationId xmlns:p14="http://schemas.microsoft.com/office/powerpoint/2010/main" val="281221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18072C-778B-BB46-9BAF-EB587A0397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8D2558-3D27-7F46-B9C1-6C25F8AB4B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6BE21-7DB3-3344-A924-13AE625C251E}"/>
              </a:ext>
            </a:extLst>
          </p:cNvPr>
          <p:cNvSpPr>
            <a:spLocks noGrp="1"/>
          </p:cNvSpPr>
          <p:nvPr>
            <p:ph type="dt" sz="half" idx="10"/>
          </p:nvPr>
        </p:nvSpPr>
        <p:spPr/>
        <p:txBody>
          <a:bodyPr/>
          <a:lstStyle/>
          <a:p>
            <a:fld id="{2DBCBBC5-8796-054D-89D5-92565A6DD802}" type="datetimeFigureOut">
              <a:rPr lang="en-US" smtClean="0"/>
              <a:t>11/22/21</a:t>
            </a:fld>
            <a:endParaRPr lang="en-US"/>
          </a:p>
        </p:txBody>
      </p:sp>
      <p:sp>
        <p:nvSpPr>
          <p:cNvPr id="5" name="Footer Placeholder 4">
            <a:extLst>
              <a:ext uri="{FF2B5EF4-FFF2-40B4-BE49-F238E27FC236}">
                <a16:creationId xmlns:a16="http://schemas.microsoft.com/office/drawing/2014/main" id="{E696E2FC-BF0F-9F4A-90AB-3DC4C8A219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F2CF83-618E-A74D-BA2C-52395F55E45F}"/>
              </a:ext>
            </a:extLst>
          </p:cNvPr>
          <p:cNvSpPr>
            <a:spLocks noGrp="1"/>
          </p:cNvSpPr>
          <p:nvPr>
            <p:ph type="sldNum" sz="quarter" idx="12"/>
          </p:nvPr>
        </p:nvSpPr>
        <p:spPr/>
        <p:txBody>
          <a:bodyPr/>
          <a:lstStyle/>
          <a:p>
            <a:fld id="{3934968C-C90F-F441-8A92-C7AA4DF25E5A}" type="slidenum">
              <a:rPr lang="en-US" smtClean="0"/>
              <a:t>‹#›</a:t>
            </a:fld>
            <a:endParaRPr lang="en-US"/>
          </a:p>
        </p:txBody>
      </p:sp>
    </p:spTree>
    <p:extLst>
      <p:ext uri="{BB962C8B-B14F-4D97-AF65-F5344CB8AC3E}">
        <p14:creationId xmlns:p14="http://schemas.microsoft.com/office/powerpoint/2010/main" val="114855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5EDE-5FD3-F540-992D-2BDBE616E5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73815A-22F1-2A44-AE18-3FF53A5CF7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6C7428-1060-1B4B-9310-CE968B64A99E}"/>
              </a:ext>
            </a:extLst>
          </p:cNvPr>
          <p:cNvSpPr>
            <a:spLocks noGrp="1"/>
          </p:cNvSpPr>
          <p:nvPr>
            <p:ph type="dt" sz="half" idx="10"/>
          </p:nvPr>
        </p:nvSpPr>
        <p:spPr/>
        <p:txBody>
          <a:bodyPr/>
          <a:lstStyle/>
          <a:p>
            <a:fld id="{2DBCBBC5-8796-054D-89D5-92565A6DD802}" type="datetimeFigureOut">
              <a:rPr lang="en-US" smtClean="0"/>
              <a:t>11/22/21</a:t>
            </a:fld>
            <a:endParaRPr lang="en-US"/>
          </a:p>
        </p:txBody>
      </p:sp>
      <p:sp>
        <p:nvSpPr>
          <p:cNvPr id="5" name="Footer Placeholder 4">
            <a:extLst>
              <a:ext uri="{FF2B5EF4-FFF2-40B4-BE49-F238E27FC236}">
                <a16:creationId xmlns:a16="http://schemas.microsoft.com/office/drawing/2014/main" id="{EC2816A1-68EF-9947-B681-AA69BECE70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85EE3B-BBE3-4840-9A08-321039187D14}"/>
              </a:ext>
            </a:extLst>
          </p:cNvPr>
          <p:cNvSpPr>
            <a:spLocks noGrp="1"/>
          </p:cNvSpPr>
          <p:nvPr>
            <p:ph type="sldNum" sz="quarter" idx="12"/>
          </p:nvPr>
        </p:nvSpPr>
        <p:spPr/>
        <p:txBody>
          <a:bodyPr/>
          <a:lstStyle/>
          <a:p>
            <a:fld id="{3934968C-C90F-F441-8A92-C7AA4DF25E5A}" type="slidenum">
              <a:rPr lang="en-US" smtClean="0"/>
              <a:t>‹#›</a:t>
            </a:fld>
            <a:endParaRPr lang="en-US"/>
          </a:p>
        </p:txBody>
      </p:sp>
    </p:spTree>
    <p:extLst>
      <p:ext uri="{BB962C8B-B14F-4D97-AF65-F5344CB8AC3E}">
        <p14:creationId xmlns:p14="http://schemas.microsoft.com/office/powerpoint/2010/main" val="309076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C1DF0-7274-684E-BC65-C82A9B5601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8C8402-1D9C-8442-A61C-784F9CB2D1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D73FA-7C39-244F-9E91-510314D3A860}"/>
              </a:ext>
            </a:extLst>
          </p:cNvPr>
          <p:cNvSpPr>
            <a:spLocks noGrp="1"/>
          </p:cNvSpPr>
          <p:nvPr>
            <p:ph type="dt" sz="half" idx="10"/>
          </p:nvPr>
        </p:nvSpPr>
        <p:spPr/>
        <p:txBody>
          <a:bodyPr/>
          <a:lstStyle/>
          <a:p>
            <a:fld id="{2DBCBBC5-8796-054D-89D5-92565A6DD802}" type="datetimeFigureOut">
              <a:rPr lang="en-US" smtClean="0"/>
              <a:t>11/22/21</a:t>
            </a:fld>
            <a:endParaRPr lang="en-US"/>
          </a:p>
        </p:txBody>
      </p:sp>
      <p:sp>
        <p:nvSpPr>
          <p:cNvPr id="5" name="Footer Placeholder 4">
            <a:extLst>
              <a:ext uri="{FF2B5EF4-FFF2-40B4-BE49-F238E27FC236}">
                <a16:creationId xmlns:a16="http://schemas.microsoft.com/office/drawing/2014/main" id="{614ACDFE-8932-734F-BC23-819138D37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1E673E-1B79-7D46-8219-898517BF027E}"/>
              </a:ext>
            </a:extLst>
          </p:cNvPr>
          <p:cNvSpPr>
            <a:spLocks noGrp="1"/>
          </p:cNvSpPr>
          <p:nvPr>
            <p:ph type="sldNum" sz="quarter" idx="12"/>
          </p:nvPr>
        </p:nvSpPr>
        <p:spPr/>
        <p:txBody>
          <a:bodyPr/>
          <a:lstStyle/>
          <a:p>
            <a:fld id="{3934968C-C90F-F441-8A92-C7AA4DF25E5A}" type="slidenum">
              <a:rPr lang="en-US" smtClean="0"/>
              <a:t>‹#›</a:t>
            </a:fld>
            <a:endParaRPr lang="en-US"/>
          </a:p>
        </p:txBody>
      </p:sp>
    </p:spTree>
    <p:extLst>
      <p:ext uri="{BB962C8B-B14F-4D97-AF65-F5344CB8AC3E}">
        <p14:creationId xmlns:p14="http://schemas.microsoft.com/office/powerpoint/2010/main" val="1201174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13B84-00A1-7542-AB77-FF263A178F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CE4E09-921D-7B42-9DF1-4823ABA945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F8FF5B-DE5E-7740-8F0C-B481235469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ED347-ACBD-8947-BAFF-0F85F5455715}"/>
              </a:ext>
            </a:extLst>
          </p:cNvPr>
          <p:cNvSpPr>
            <a:spLocks noGrp="1"/>
          </p:cNvSpPr>
          <p:nvPr>
            <p:ph type="dt" sz="half" idx="10"/>
          </p:nvPr>
        </p:nvSpPr>
        <p:spPr/>
        <p:txBody>
          <a:bodyPr/>
          <a:lstStyle/>
          <a:p>
            <a:fld id="{2DBCBBC5-8796-054D-89D5-92565A6DD802}" type="datetimeFigureOut">
              <a:rPr lang="en-US" smtClean="0"/>
              <a:t>11/22/21</a:t>
            </a:fld>
            <a:endParaRPr lang="en-US"/>
          </a:p>
        </p:txBody>
      </p:sp>
      <p:sp>
        <p:nvSpPr>
          <p:cNvPr id="6" name="Footer Placeholder 5">
            <a:extLst>
              <a:ext uri="{FF2B5EF4-FFF2-40B4-BE49-F238E27FC236}">
                <a16:creationId xmlns:a16="http://schemas.microsoft.com/office/drawing/2014/main" id="{38983C9D-0515-6E44-A61B-D3E7204E20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BB8AFD-2FB9-CF43-92FF-CAC34D19C39E}"/>
              </a:ext>
            </a:extLst>
          </p:cNvPr>
          <p:cNvSpPr>
            <a:spLocks noGrp="1"/>
          </p:cNvSpPr>
          <p:nvPr>
            <p:ph type="sldNum" sz="quarter" idx="12"/>
          </p:nvPr>
        </p:nvSpPr>
        <p:spPr/>
        <p:txBody>
          <a:bodyPr/>
          <a:lstStyle/>
          <a:p>
            <a:fld id="{3934968C-C90F-F441-8A92-C7AA4DF25E5A}" type="slidenum">
              <a:rPr lang="en-US" smtClean="0"/>
              <a:t>‹#›</a:t>
            </a:fld>
            <a:endParaRPr lang="en-US"/>
          </a:p>
        </p:txBody>
      </p:sp>
    </p:spTree>
    <p:extLst>
      <p:ext uri="{BB962C8B-B14F-4D97-AF65-F5344CB8AC3E}">
        <p14:creationId xmlns:p14="http://schemas.microsoft.com/office/powerpoint/2010/main" val="3728843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F95E-B9C1-7644-8122-A0695883E4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CD12BB-B5C5-AE4D-BCFD-7F4CEA872F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16A987-C5A4-E844-86C7-DEAA604009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46E9D6-BD77-CD43-AD89-19EE1D0564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F9C941-0773-D943-B8FA-64AE2A2FB8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9CFA2C-0B81-B947-9A65-A7631543E82B}"/>
              </a:ext>
            </a:extLst>
          </p:cNvPr>
          <p:cNvSpPr>
            <a:spLocks noGrp="1"/>
          </p:cNvSpPr>
          <p:nvPr>
            <p:ph type="dt" sz="half" idx="10"/>
          </p:nvPr>
        </p:nvSpPr>
        <p:spPr/>
        <p:txBody>
          <a:bodyPr/>
          <a:lstStyle/>
          <a:p>
            <a:fld id="{2DBCBBC5-8796-054D-89D5-92565A6DD802}" type="datetimeFigureOut">
              <a:rPr lang="en-US" smtClean="0"/>
              <a:t>11/22/21</a:t>
            </a:fld>
            <a:endParaRPr lang="en-US"/>
          </a:p>
        </p:txBody>
      </p:sp>
      <p:sp>
        <p:nvSpPr>
          <p:cNvPr id="8" name="Footer Placeholder 7">
            <a:extLst>
              <a:ext uri="{FF2B5EF4-FFF2-40B4-BE49-F238E27FC236}">
                <a16:creationId xmlns:a16="http://schemas.microsoft.com/office/drawing/2014/main" id="{E5FAFB97-C4A3-3D4A-953E-5C3DE0E41A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573AE5-5F23-F446-868A-5E99AEC3FAA6}"/>
              </a:ext>
            </a:extLst>
          </p:cNvPr>
          <p:cNvSpPr>
            <a:spLocks noGrp="1"/>
          </p:cNvSpPr>
          <p:nvPr>
            <p:ph type="sldNum" sz="quarter" idx="12"/>
          </p:nvPr>
        </p:nvSpPr>
        <p:spPr/>
        <p:txBody>
          <a:bodyPr/>
          <a:lstStyle/>
          <a:p>
            <a:fld id="{3934968C-C90F-F441-8A92-C7AA4DF25E5A}" type="slidenum">
              <a:rPr lang="en-US" smtClean="0"/>
              <a:t>‹#›</a:t>
            </a:fld>
            <a:endParaRPr lang="en-US"/>
          </a:p>
        </p:txBody>
      </p:sp>
    </p:spTree>
    <p:extLst>
      <p:ext uri="{BB962C8B-B14F-4D97-AF65-F5344CB8AC3E}">
        <p14:creationId xmlns:p14="http://schemas.microsoft.com/office/powerpoint/2010/main" val="171152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CD980-D603-E84F-9E07-41896CB7C8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7E1C3A-56C0-2A41-899B-653F581A2413}"/>
              </a:ext>
            </a:extLst>
          </p:cNvPr>
          <p:cNvSpPr>
            <a:spLocks noGrp="1"/>
          </p:cNvSpPr>
          <p:nvPr>
            <p:ph type="dt" sz="half" idx="10"/>
          </p:nvPr>
        </p:nvSpPr>
        <p:spPr/>
        <p:txBody>
          <a:bodyPr/>
          <a:lstStyle/>
          <a:p>
            <a:fld id="{2DBCBBC5-8796-054D-89D5-92565A6DD802}" type="datetimeFigureOut">
              <a:rPr lang="en-US" smtClean="0"/>
              <a:t>11/22/21</a:t>
            </a:fld>
            <a:endParaRPr lang="en-US"/>
          </a:p>
        </p:txBody>
      </p:sp>
      <p:sp>
        <p:nvSpPr>
          <p:cNvPr id="4" name="Footer Placeholder 3">
            <a:extLst>
              <a:ext uri="{FF2B5EF4-FFF2-40B4-BE49-F238E27FC236}">
                <a16:creationId xmlns:a16="http://schemas.microsoft.com/office/drawing/2014/main" id="{648A6235-0320-AD45-82A5-A81B6F7A47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B65DA9-8C34-324D-8FD8-F07E40E982AD}"/>
              </a:ext>
            </a:extLst>
          </p:cNvPr>
          <p:cNvSpPr>
            <a:spLocks noGrp="1"/>
          </p:cNvSpPr>
          <p:nvPr>
            <p:ph type="sldNum" sz="quarter" idx="12"/>
          </p:nvPr>
        </p:nvSpPr>
        <p:spPr/>
        <p:txBody>
          <a:bodyPr/>
          <a:lstStyle/>
          <a:p>
            <a:fld id="{3934968C-C90F-F441-8A92-C7AA4DF25E5A}" type="slidenum">
              <a:rPr lang="en-US" smtClean="0"/>
              <a:t>‹#›</a:t>
            </a:fld>
            <a:endParaRPr lang="en-US"/>
          </a:p>
        </p:txBody>
      </p:sp>
    </p:spTree>
    <p:extLst>
      <p:ext uri="{BB962C8B-B14F-4D97-AF65-F5344CB8AC3E}">
        <p14:creationId xmlns:p14="http://schemas.microsoft.com/office/powerpoint/2010/main" val="22500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A018BC-9059-AE41-AB9C-AF592B5811D4}"/>
              </a:ext>
            </a:extLst>
          </p:cNvPr>
          <p:cNvSpPr>
            <a:spLocks noGrp="1"/>
          </p:cNvSpPr>
          <p:nvPr>
            <p:ph type="dt" sz="half" idx="10"/>
          </p:nvPr>
        </p:nvSpPr>
        <p:spPr/>
        <p:txBody>
          <a:bodyPr/>
          <a:lstStyle/>
          <a:p>
            <a:fld id="{2DBCBBC5-8796-054D-89D5-92565A6DD802}" type="datetimeFigureOut">
              <a:rPr lang="en-US" smtClean="0"/>
              <a:t>11/22/21</a:t>
            </a:fld>
            <a:endParaRPr lang="en-US"/>
          </a:p>
        </p:txBody>
      </p:sp>
      <p:sp>
        <p:nvSpPr>
          <p:cNvPr id="3" name="Footer Placeholder 2">
            <a:extLst>
              <a:ext uri="{FF2B5EF4-FFF2-40B4-BE49-F238E27FC236}">
                <a16:creationId xmlns:a16="http://schemas.microsoft.com/office/drawing/2014/main" id="{3CE581E8-2988-9E4B-8AEB-CB5D15AF39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D4C669-69AC-744A-AE8E-9FF791A211DF}"/>
              </a:ext>
            </a:extLst>
          </p:cNvPr>
          <p:cNvSpPr>
            <a:spLocks noGrp="1"/>
          </p:cNvSpPr>
          <p:nvPr>
            <p:ph type="sldNum" sz="quarter" idx="12"/>
          </p:nvPr>
        </p:nvSpPr>
        <p:spPr/>
        <p:txBody>
          <a:bodyPr/>
          <a:lstStyle/>
          <a:p>
            <a:fld id="{3934968C-C90F-F441-8A92-C7AA4DF25E5A}" type="slidenum">
              <a:rPr lang="en-US" smtClean="0"/>
              <a:t>‹#›</a:t>
            </a:fld>
            <a:endParaRPr lang="en-US"/>
          </a:p>
        </p:txBody>
      </p:sp>
    </p:spTree>
    <p:extLst>
      <p:ext uri="{BB962C8B-B14F-4D97-AF65-F5344CB8AC3E}">
        <p14:creationId xmlns:p14="http://schemas.microsoft.com/office/powerpoint/2010/main" val="3892946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C52B0-308F-DF4F-BA3A-BED2E3097B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7A18F9-E93E-D141-970D-BD43403EEB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C6A060-1736-9A4A-B76E-3DFD7FBDB9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E5C4AA-4BDD-4449-A33A-7F0A027E5A5D}"/>
              </a:ext>
            </a:extLst>
          </p:cNvPr>
          <p:cNvSpPr>
            <a:spLocks noGrp="1"/>
          </p:cNvSpPr>
          <p:nvPr>
            <p:ph type="dt" sz="half" idx="10"/>
          </p:nvPr>
        </p:nvSpPr>
        <p:spPr/>
        <p:txBody>
          <a:bodyPr/>
          <a:lstStyle/>
          <a:p>
            <a:fld id="{2DBCBBC5-8796-054D-89D5-92565A6DD802}" type="datetimeFigureOut">
              <a:rPr lang="en-US" smtClean="0"/>
              <a:t>11/22/21</a:t>
            </a:fld>
            <a:endParaRPr lang="en-US"/>
          </a:p>
        </p:txBody>
      </p:sp>
      <p:sp>
        <p:nvSpPr>
          <p:cNvPr id="6" name="Footer Placeholder 5">
            <a:extLst>
              <a:ext uri="{FF2B5EF4-FFF2-40B4-BE49-F238E27FC236}">
                <a16:creationId xmlns:a16="http://schemas.microsoft.com/office/drawing/2014/main" id="{D4F3BFE6-F928-3744-9735-4EF8E18E34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04FEF4-4B60-CD4E-B6BE-1DF8E07D466F}"/>
              </a:ext>
            </a:extLst>
          </p:cNvPr>
          <p:cNvSpPr>
            <a:spLocks noGrp="1"/>
          </p:cNvSpPr>
          <p:nvPr>
            <p:ph type="sldNum" sz="quarter" idx="12"/>
          </p:nvPr>
        </p:nvSpPr>
        <p:spPr/>
        <p:txBody>
          <a:bodyPr/>
          <a:lstStyle/>
          <a:p>
            <a:fld id="{3934968C-C90F-F441-8A92-C7AA4DF25E5A}" type="slidenum">
              <a:rPr lang="en-US" smtClean="0"/>
              <a:t>‹#›</a:t>
            </a:fld>
            <a:endParaRPr lang="en-US"/>
          </a:p>
        </p:txBody>
      </p:sp>
    </p:spTree>
    <p:extLst>
      <p:ext uri="{BB962C8B-B14F-4D97-AF65-F5344CB8AC3E}">
        <p14:creationId xmlns:p14="http://schemas.microsoft.com/office/powerpoint/2010/main" val="1755888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3AF14-2925-1240-93A8-0D3DA5B5FD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1DF643-DC0E-3A4A-8422-8CC1018B15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A1F1F9-09CE-A547-ADB7-FF866A7274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EFA057-D80A-3B49-AC12-610462699A4C}"/>
              </a:ext>
            </a:extLst>
          </p:cNvPr>
          <p:cNvSpPr>
            <a:spLocks noGrp="1"/>
          </p:cNvSpPr>
          <p:nvPr>
            <p:ph type="dt" sz="half" idx="10"/>
          </p:nvPr>
        </p:nvSpPr>
        <p:spPr/>
        <p:txBody>
          <a:bodyPr/>
          <a:lstStyle/>
          <a:p>
            <a:fld id="{2DBCBBC5-8796-054D-89D5-92565A6DD802}" type="datetimeFigureOut">
              <a:rPr lang="en-US" smtClean="0"/>
              <a:t>11/22/21</a:t>
            </a:fld>
            <a:endParaRPr lang="en-US"/>
          </a:p>
        </p:txBody>
      </p:sp>
      <p:sp>
        <p:nvSpPr>
          <p:cNvPr id="6" name="Footer Placeholder 5">
            <a:extLst>
              <a:ext uri="{FF2B5EF4-FFF2-40B4-BE49-F238E27FC236}">
                <a16:creationId xmlns:a16="http://schemas.microsoft.com/office/drawing/2014/main" id="{EE9C856E-BD4B-3D4E-ACD9-F6790846F2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7FC28C-9A01-9346-A503-7F12247EB116}"/>
              </a:ext>
            </a:extLst>
          </p:cNvPr>
          <p:cNvSpPr>
            <a:spLocks noGrp="1"/>
          </p:cNvSpPr>
          <p:nvPr>
            <p:ph type="sldNum" sz="quarter" idx="12"/>
          </p:nvPr>
        </p:nvSpPr>
        <p:spPr/>
        <p:txBody>
          <a:bodyPr/>
          <a:lstStyle/>
          <a:p>
            <a:fld id="{3934968C-C90F-F441-8A92-C7AA4DF25E5A}" type="slidenum">
              <a:rPr lang="en-US" smtClean="0"/>
              <a:t>‹#›</a:t>
            </a:fld>
            <a:endParaRPr lang="en-US"/>
          </a:p>
        </p:txBody>
      </p:sp>
    </p:spTree>
    <p:extLst>
      <p:ext uri="{BB962C8B-B14F-4D97-AF65-F5344CB8AC3E}">
        <p14:creationId xmlns:p14="http://schemas.microsoft.com/office/powerpoint/2010/main" val="155596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307B63-2D93-0B42-AA1A-BE8CB6B6C4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54C746-2D8D-8D4D-9C31-E1E209AAE5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616DB5-17BF-BF40-BC94-E537B18696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CBBC5-8796-054D-89D5-92565A6DD802}" type="datetimeFigureOut">
              <a:rPr lang="en-US" smtClean="0"/>
              <a:t>11/22/21</a:t>
            </a:fld>
            <a:endParaRPr lang="en-US"/>
          </a:p>
        </p:txBody>
      </p:sp>
      <p:sp>
        <p:nvSpPr>
          <p:cNvPr id="5" name="Footer Placeholder 4">
            <a:extLst>
              <a:ext uri="{FF2B5EF4-FFF2-40B4-BE49-F238E27FC236}">
                <a16:creationId xmlns:a16="http://schemas.microsoft.com/office/drawing/2014/main" id="{1D829854-5F66-8B4D-AA82-8ADF5C3FB5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B121A2-2004-8849-9EC6-3371BD175E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4968C-C90F-F441-8A92-C7AA4DF25E5A}" type="slidenum">
              <a:rPr lang="en-US" smtClean="0"/>
              <a:t>‹#›</a:t>
            </a:fld>
            <a:endParaRPr lang="en-US"/>
          </a:p>
        </p:txBody>
      </p:sp>
    </p:spTree>
    <p:extLst>
      <p:ext uri="{BB962C8B-B14F-4D97-AF65-F5344CB8AC3E}">
        <p14:creationId xmlns:p14="http://schemas.microsoft.com/office/powerpoint/2010/main" val="2003820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05427-38B8-024C-A317-832456C71CBA}"/>
              </a:ext>
            </a:extLst>
          </p:cNvPr>
          <p:cNvSpPr>
            <a:spLocks noGrp="1"/>
          </p:cNvSpPr>
          <p:nvPr>
            <p:ph type="ctrTitle"/>
          </p:nvPr>
        </p:nvSpPr>
        <p:spPr/>
        <p:txBody>
          <a:bodyPr/>
          <a:lstStyle/>
          <a:p>
            <a:r>
              <a:rPr lang="en-US" dirty="0"/>
              <a:t>Sticky Note Q&amp;A’s</a:t>
            </a:r>
          </a:p>
        </p:txBody>
      </p:sp>
      <p:sp>
        <p:nvSpPr>
          <p:cNvPr id="3" name="Subtitle 2">
            <a:extLst>
              <a:ext uri="{FF2B5EF4-FFF2-40B4-BE49-F238E27FC236}">
                <a16:creationId xmlns:a16="http://schemas.microsoft.com/office/drawing/2014/main" id="{193084E8-FFBF-2942-821D-65F86209C245}"/>
              </a:ext>
            </a:extLst>
          </p:cNvPr>
          <p:cNvSpPr>
            <a:spLocks noGrp="1"/>
          </p:cNvSpPr>
          <p:nvPr>
            <p:ph type="subTitle" idx="1"/>
          </p:nvPr>
        </p:nvSpPr>
        <p:spPr/>
        <p:txBody>
          <a:bodyPr/>
          <a:lstStyle/>
          <a:p>
            <a:r>
              <a:rPr lang="en-US" dirty="0"/>
              <a:t>Unit 4 2021</a:t>
            </a:r>
          </a:p>
        </p:txBody>
      </p:sp>
    </p:spTree>
    <p:extLst>
      <p:ext uri="{BB962C8B-B14F-4D97-AF65-F5344CB8AC3E}">
        <p14:creationId xmlns:p14="http://schemas.microsoft.com/office/powerpoint/2010/main" val="3208242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E66FF-CE83-7C4A-9940-8B005B0D1A5F}"/>
              </a:ext>
            </a:extLst>
          </p:cNvPr>
          <p:cNvSpPr>
            <a:spLocks noGrp="1"/>
          </p:cNvSpPr>
          <p:nvPr>
            <p:ph type="title"/>
          </p:nvPr>
        </p:nvSpPr>
        <p:spPr/>
        <p:txBody>
          <a:bodyPr/>
          <a:lstStyle/>
          <a:p>
            <a:r>
              <a:rPr lang="en-US" dirty="0"/>
              <a:t>OBJECTIVE 1	</a:t>
            </a:r>
          </a:p>
        </p:txBody>
      </p:sp>
      <p:graphicFrame>
        <p:nvGraphicFramePr>
          <p:cNvPr id="4" name="Content Placeholder 3">
            <a:extLst>
              <a:ext uri="{FF2B5EF4-FFF2-40B4-BE49-F238E27FC236}">
                <a16:creationId xmlns:a16="http://schemas.microsoft.com/office/drawing/2014/main" id="{84B579B1-36E1-B545-B2EE-A4B2BE9B1B21}"/>
              </a:ext>
            </a:extLst>
          </p:cNvPr>
          <p:cNvGraphicFramePr>
            <a:graphicFrameLocks noGrp="1"/>
          </p:cNvGraphicFramePr>
          <p:nvPr>
            <p:ph idx="1"/>
            <p:extLst>
              <p:ext uri="{D42A27DB-BD31-4B8C-83A1-F6EECF244321}">
                <p14:modId xmlns:p14="http://schemas.microsoft.com/office/powerpoint/2010/main" val="1815499570"/>
              </p:ext>
            </p:extLst>
          </p:nvPr>
        </p:nvGraphicFramePr>
        <p:xfrm>
          <a:off x="838200" y="1825624"/>
          <a:ext cx="10515600" cy="2837339"/>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782835921"/>
                    </a:ext>
                  </a:extLst>
                </a:gridCol>
                <a:gridCol w="2103120">
                  <a:extLst>
                    <a:ext uri="{9D8B030D-6E8A-4147-A177-3AD203B41FA5}">
                      <a16:colId xmlns:a16="http://schemas.microsoft.com/office/drawing/2014/main" val="3588873828"/>
                    </a:ext>
                  </a:extLst>
                </a:gridCol>
                <a:gridCol w="2103120">
                  <a:extLst>
                    <a:ext uri="{9D8B030D-6E8A-4147-A177-3AD203B41FA5}">
                      <a16:colId xmlns:a16="http://schemas.microsoft.com/office/drawing/2014/main" val="3488158391"/>
                    </a:ext>
                  </a:extLst>
                </a:gridCol>
                <a:gridCol w="2103120">
                  <a:extLst>
                    <a:ext uri="{9D8B030D-6E8A-4147-A177-3AD203B41FA5}">
                      <a16:colId xmlns:a16="http://schemas.microsoft.com/office/drawing/2014/main" val="3382431802"/>
                    </a:ext>
                  </a:extLst>
                </a:gridCol>
                <a:gridCol w="2103120">
                  <a:extLst>
                    <a:ext uri="{9D8B030D-6E8A-4147-A177-3AD203B41FA5}">
                      <a16:colId xmlns:a16="http://schemas.microsoft.com/office/drawing/2014/main" val="269018607"/>
                    </a:ext>
                  </a:extLst>
                </a:gridCol>
              </a:tblGrid>
              <a:tr h="429419">
                <a:tc>
                  <a:txBody>
                    <a:bodyPr/>
                    <a:lstStyle/>
                    <a:p>
                      <a:pPr algn="ctr"/>
                      <a:r>
                        <a:rPr lang="en-US" sz="2000" b="1" dirty="0"/>
                        <a:t>Subatomic Particle</a:t>
                      </a:r>
                    </a:p>
                  </a:txBody>
                  <a:tcPr/>
                </a:tc>
                <a:tc>
                  <a:txBody>
                    <a:bodyPr/>
                    <a:lstStyle/>
                    <a:p>
                      <a:pPr algn="ctr"/>
                      <a:r>
                        <a:rPr lang="en-US" sz="2000" b="1" dirty="0"/>
                        <a:t>Mass</a:t>
                      </a:r>
                    </a:p>
                  </a:txBody>
                  <a:tcPr/>
                </a:tc>
                <a:tc>
                  <a:txBody>
                    <a:bodyPr/>
                    <a:lstStyle/>
                    <a:p>
                      <a:pPr algn="ctr"/>
                      <a:r>
                        <a:rPr lang="en-US" sz="2000" b="1" dirty="0"/>
                        <a:t>Charge</a:t>
                      </a:r>
                    </a:p>
                  </a:txBody>
                  <a:tcPr/>
                </a:tc>
                <a:tc>
                  <a:txBody>
                    <a:bodyPr/>
                    <a:lstStyle/>
                    <a:p>
                      <a:pPr algn="ctr"/>
                      <a:r>
                        <a:rPr lang="en-US" sz="2000" b="1" dirty="0"/>
                        <a:t>Location</a:t>
                      </a:r>
                    </a:p>
                  </a:txBody>
                  <a:tcPr/>
                </a:tc>
                <a:tc>
                  <a:txBody>
                    <a:bodyPr/>
                    <a:lstStyle/>
                    <a:p>
                      <a:pPr algn="ctr"/>
                      <a:r>
                        <a:rPr lang="en-US" sz="2000" b="1" dirty="0"/>
                        <a:t>Affects what?</a:t>
                      </a:r>
                    </a:p>
                  </a:txBody>
                  <a:tcPr/>
                </a:tc>
                <a:extLst>
                  <a:ext uri="{0D108BD9-81ED-4DB2-BD59-A6C34878D82A}">
                    <a16:rowId xmlns:a16="http://schemas.microsoft.com/office/drawing/2014/main" val="3052570873"/>
                  </a:ext>
                </a:extLst>
              </a:tr>
              <a:tr h="429419">
                <a:tc>
                  <a:txBody>
                    <a:bodyPr/>
                    <a:lstStyle/>
                    <a:p>
                      <a:pPr algn="ctr"/>
                      <a:r>
                        <a:rPr lang="en-US" sz="2000" b="1" dirty="0"/>
                        <a:t>proton</a:t>
                      </a:r>
                    </a:p>
                  </a:txBody>
                  <a:tcPr/>
                </a:tc>
                <a:tc>
                  <a:txBody>
                    <a:bodyPr/>
                    <a:lstStyle/>
                    <a:p>
                      <a:pPr algn="ctr"/>
                      <a:r>
                        <a:rPr lang="en-US" sz="2000" b="1" dirty="0">
                          <a:solidFill>
                            <a:srgbClr val="FF0000"/>
                          </a:solidFill>
                        </a:rPr>
                        <a:t>1 </a:t>
                      </a:r>
                      <a:r>
                        <a:rPr lang="en-US" sz="2000" b="1" dirty="0" err="1">
                          <a:solidFill>
                            <a:srgbClr val="FF0000"/>
                          </a:solidFill>
                        </a:rPr>
                        <a:t>amu</a:t>
                      </a:r>
                      <a:endParaRPr lang="en-US" sz="2000" b="1" dirty="0">
                        <a:solidFill>
                          <a:srgbClr val="FF0000"/>
                        </a:solidFill>
                      </a:endParaRPr>
                    </a:p>
                  </a:txBody>
                  <a:tcPr/>
                </a:tc>
                <a:tc>
                  <a:txBody>
                    <a:bodyPr/>
                    <a:lstStyle/>
                    <a:p>
                      <a:pPr algn="ctr"/>
                      <a:r>
                        <a:rPr lang="en-US" sz="2000" b="1" dirty="0">
                          <a:solidFill>
                            <a:srgbClr val="FF0000"/>
                          </a:solidFill>
                        </a:rPr>
                        <a:t>+1</a:t>
                      </a:r>
                    </a:p>
                  </a:txBody>
                  <a:tcPr/>
                </a:tc>
                <a:tc>
                  <a:txBody>
                    <a:bodyPr/>
                    <a:lstStyle/>
                    <a:p>
                      <a:pPr algn="ctr"/>
                      <a:r>
                        <a:rPr lang="en-US" sz="2000" b="1" dirty="0">
                          <a:solidFill>
                            <a:srgbClr val="FF0000"/>
                          </a:solidFill>
                        </a:rPr>
                        <a:t>In nucleus</a:t>
                      </a:r>
                    </a:p>
                  </a:txBody>
                  <a:tcPr/>
                </a:tc>
                <a:tc>
                  <a:txBody>
                    <a:bodyPr/>
                    <a:lstStyle/>
                    <a:p>
                      <a:pPr algn="ctr"/>
                      <a:r>
                        <a:rPr lang="en-US" sz="2000" b="1" dirty="0">
                          <a:solidFill>
                            <a:srgbClr val="FF0000"/>
                          </a:solidFill>
                        </a:rPr>
                        <a:t>element</a:t>
                      </a:r>
                    </a:p>
                  </a:txBody>
                  <a:tcPr/>
                </a:tc>
                <a:extLst>
                  <a:ext uri="{0D108BD9-81ED-4DB2-BD59-A6C34878D82A}">
                    <a16:rowId xmlns:a16="http://schemas.microsoft.com/office/drawing/2014/main" val="4145849746"/>
                  </a:ext>
                </a:extLst>
              </a:tr>
              <a:tr h="429419">
                <a:tc>
                  <a:txBody>
                    <a:bodyPr/>
                    <a:lstStyle/>
                    <a:p>
                      <a:pPr algn="ctr"/>
                      <a:r>
                        <a:rPr lang="en-US" sz="2000" b="1" dirty="0"/>
                        <a:t>neutron</a:t>
                      </a:r>
                    </a:p>
                  </a:txBody>
                  <a:tcPr/>
                </a:tc>
                <a:tc>
                  <a:txBody>
                    <a:bodyPr/>
                    <a:lstStyle/>
                    <a:p>
                      <a:pPr algn="ctr"/>
                      <a:r>
                        <a:rPr lang="en-US" sz="2000" b="1" dirty="0">
                          <a:solidFill>
                            <a:srgbClr val="FF0000"/>
                          </a:solidFill>
                        </a:rPr>
                        <a:t>1 </a:t>
                      </a:r>
                      <a:r>
                        <a:rPr lang="en-US" sz="2000" b="1" dirty="0" err="1">
                          <a:solidFill>
                            <a:srgbClr val="FF0000"/>
                          </a:solidFill>
                        </a:rPr>
                        <a:t>amu</a:t>
                      </a:r>
                      <a:endParaRPr lang="en-US" sz="2000" b="1" dirty="0">
                        <a:solidFill>
                          <a:srgbClr val="FF0000"/>
                        </a:solidFill>
                      </a:endParaRPr>
                    </a:p>
                  </a:txBody>
                  <a:tcPr/>
                </a:tc>
                <a:tc>
                  <a:txBody>
                    <a:bodyPr/>
                    <a:lstStyle/>
                    <a:p>
                      <a:pPr algn="ctr"/>
                      <a:r>
                        <a:rPr lang="en-US" sz="2000" b="1" dirty="0">
                          <a:solidFill>
                            <a:srgbClr val="FF0000"/>
                          </a:solidFill>
                        </a:rPr>
                        <a:t>0</a:t>
                      </a:r>
                    </a:p>
                  </a:txBody>
                  <a:tcPr/>
                </a:tc>
                <a:tc>
                  <a:txBody>
                    <a:bodyPr/>
                    <a:lstStyle/>
                    <a:p>
                      <a:pPr algn="ctr"/>
                      <a:r>
                        <a:rPr lang="en-US" sz="2000" b="1" dirty="0">
                          <a:solidFill>
                            <a:srgbClr val="FF0000"/>
                          </a:solidFill>
                        </a:rPr>
                        <a:t>In nucleus</a:t>
                      </a:r>
                    </a:p>
                  </a:txBody>
                  <a:tcPr/>
                </a:tc>
                <a:tc>
                  <a:txBody>
                    <a:bodyPr/>
                    <a:lstStyle/>
                    <a:p>
                      <a:pPr algn="ctr"/>
                      <a:r>
                        <a:rPr lang="en-US" sz="2000" b="1" dirty="0">
                          <a:solidFill>
                            <a:srgbClr val="FF0000"/>
                          </a:solidFill>
                        </a:rPr>
                        <a:t>Mass, isotope, stability</a:t>
                      </a:r>
                    </a:p>
                  </a:txBody>
                  <a:tcPr/>
                </a:tc>
                <a:extLst>
                  <a:ext uri="{0D108BD9-81ED-4DB2-BD59-A6C34878D82A}">
                    <a16:rowId xmlns:a16="http://schemas.microsoft.com/office/drawing/2014/main" val="1888999821"/>
                  </a:ext>
                </a:extLst>
              </a:tr>
              <a:tr h="429419">
                <a:tc>
                  <a:txBody>
                    <a:bodyPr/>
                    <a:lstStyle/>
                    <a:p>
                      <a:pPr algn="ctr"/>
                      <a:r>
                        <a:rPr lang="en-US" sz="2000" b="1" dirty="0"/>
                        <a:t>electron</a:t>
                      </a:r>
                    </a:p>
                  </a:txBody>
                  <a:tcPr/>
                </a:tc>
                <a:tc>
                  <a:txBody>
                    <a:bodyPr/>
                    <a:lstStyle/>
                    <a:p>
                      <a:pPr algn="ctr"/>
                      <a:r>
                        <a:rPr lang="en-US" sz="2000" b="1" dirty="0">
                          <a:solidFill>
                            <a:srgbClr val="FF0000"/>
                          </a:solidFill>
                        </a:rPr>
                        <a:t>0 </a:t>
                      </a:r>
                      <a:r>
                        <a:rPr lang="en-US" sz="2000" b="1" dirty="0" err="1">
                          <a:solidFill>
                            <a:srgbClr val="FF0000"/>
                          </a:solidFill>
                        </a:rPr>
                        <a:t>amu</a:t>
                      </a:r>
                      <a:endParaRPr lang="en-US" sz="2000" b="1" dirty="0">
                        <a:solidFill>
                          <a:srgbClr val="FF0000"/>
                        </a:solidFill>
                      </a:endParaRPr>
                    </a:p>
                  </a:txBody>
                  <a:tcPr/>
                </a:tc>
                <a:tc>
                  <a:txBody>
                    <a:bodyPr/>
                    <a:lstStyle/>
                    <a:p>
                      <a:pPr algn="ctr"/>
                      <a:r>
                        <a:rPr lang="en-US" sz="2000" b="1" dirty="0">
                          <a:solidFill>
                            <a:srgbClr val="FF0000"/>
                          </a:solidFill>
                        </a:rPr>
                        <a:t>-1</a:t>
                      </a:r>
                    </a:p>
                  </a:txBody>
                  <a:tcPr/>
                </a:tc>
                <a:tc>
                  <a:txBody>
                    <a:bodyPr/>
                    <a:lstStyle/>
                    <a:p>
                      <a:pPr algn="ctr"/>
                      <a:r>
                        <a:rPr lang="en-US" sz="2000" b="1" dirty="0">
                          <a:solidFill>
                            <a:srgbClr val="FF0000"/>
                          </a:solidFill>
                        </a:rPr>
                        <a:t>Outside nucleus</a:t>
                      </a:r>
                    </a:p>
                  </a:txBody>
                  <a:tcPr/>
                </a:tc>
                <a:tc>
                  <a:txBody>
                    <a:bodyPr/>
                    <a:lstStyle/>
                    <a:p>
                      <a:pPr algn="ctr"/>
                      <a:r>
                        <a:rPr lang="en-US" sz="2000" b="1" dirty="0">
                          <a:solidFill>
                            <a:srgbClr val="FF0000"/>
                          </a:solidFill>
                        </a:rPr>
                        <a:t>Charge, ion, properties of element</a:t>
                      </a:r>
                    </a:p>
                  </a:txBody>
                  <a:tcPr/>
                </a:tc>
                <a:extLst>
                  <a:ext uri="{0D108BD9-81ED-4DB2-BD59-A6C34878D82A}">
                    <a16:rowId xmlns:a16="http://schemas.microsoft.com/office/drawing/2014/main" val="1666953068"/>
                  </a:ext>
                </a:extLst>
              </a:tr>
            </a:tbl>
          </a:graphicData>
        </a:graphic>
      </p:graphicFrame>
      <p:sp>
        <p:nvSpPr>
          <p:cNvPr id="5" name="TextBox 4">
            <a:extLst>
              <a:ext uri="{FF2B5EF4-FFF2-40B4-BE49-F238E27FC236}">
                <a16:creationId xmlns:a16="http://schemas.microsoft.com/office/drawing/2014/main" id="{B1126DB8-8556-7D47-A816-7FF394872BFA}"/>
              </a:ext>
            </a:extLst>
          </p:cNvPr>
          <p:cNvSpPr txBox="1"/>
          <p:nvPr/>
        </p:nvSpPr>
        <p:spPr>
          <a:xfrm>
            <a:off x="838200" y="4676993"/>
            <a:ext cx="9932670" cy="1815882"/>
          </a:xfrm>
          <a:prstGeom prst="rect">
            <a:avLst/>
          </a:prstGeom>
          <a:noFill/>
        </p:spPr>
        <p:txBody>
          <a:bodyPr wrap="square" rtlCol="0">
            <a:spAutoFit/>
          </a:bodyPr>
          <a:lstStyle/>
          <a:p>
            <a:r>
              <a:rPr lang="en-US" sz="2800" dirty="0"/>
              <a:t>Ion vs Isotope – </a:t>
            </a:r>
          </a:p>
          <a:p>
            <a:r>
              <a:rPr lang="en-US" sz="2800" dirty="0"/>
              <a:t>What is the difference? </a:t>
            </a:r>
          </a:p>
          <a:p>
            <a:r>
              <a:rPr lang="en-US" sz="2800" dirty="0"/>
              <a:t>What are examples of each? </a:t>
            </a:r>
          </a:p>
          <a:p>
            <a:r>
              <a:rPr lang="en-US" sz="2800" dirty="0"/>
              <a:t>How are they formed?</a:t>
            </a:r>
          </a:p>
        </p:txBody>
      </p:sp>
    </p:spTree>
    <p:extLst>
      <p:ext uri="{BB962C8B-B14F-4D97-AF65-F5344CB8AC3E}">
        <p14:creationId xmlns:p14="http://schemas.microsoft.com/office/powerpoint/2010/main" val="197676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7CE5-67C6-4A4A-8FE4-51DB0AC3B218}"/>
              </a:ext>
            </a:extLst>
          </p:cNvPr>
          <p:cNvSpPr>
            <a:spLocks noGrp="1"/>
          </p:cNvSpPr>
          <p:nvPr>
            <p:ph type="title"/>
          </p:nvPr>
        </p:nvSpPr>
        <p:spPr/>
        <p:txBody>
          <a:bodyPr/>
          <a:lstStyle/>
          <a:p>
            <a:r>
              <a:rPr lang="en-US" dirty="0"/>
              <a:t>OBJECTIVE 2</a:t>
            </a:r>
          </a:p>
        </p:txBody>
      </p:sp>
      <p:graphicFrame>
        <p:nvGraphicFramePr>
          <p:cNvPr id="4" name="Content Placeholder 3">
            <a:extLst>
              <a:ext uri="{FF2B5EF4-FFF2-40B4-BE49-F238E27FC236}">
                <a16:creationId xmlns:a16="http://schemas.microsoft.com/office/drawing/2014/main" id="{C2FBE994-FACA-674F-8A9A-1CB6A2E8F77C}"/>
              </a:ext>
            </a:extLst>
          </p:cNvPr>
          <p:cNvGraphicFramePr>
            <a:graphicFrameLocks noGrp="1"/>
          </p:cNvGraphicFramePr>
          <p:nvPr>
            <p:ph idx="1"/>
            <p:extLst>
              <p:ext uri="{D42A27DB-BD31-4B8C-83A1-F6EECF244321}">
                <p14:modId xmlns:p14="http://schemas.microsoft.com/office/powerpoint/2010/main" val="1002264355"/>
              </p:ext>
            </p:extLst>
          </p:nvPr>
        </p:nvGraphicFramePr>
        <p:xfrm>
          <a:off x="838200" y="1582440"/>
          <a:ext cx="10515600" cy="26517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691333409"/>
                    </a:ext>
                  </a:extLst>
                </a:gridCol>
                <a:gridCol w="1752600">
                  <a:extLst>
                    <a:ext uri="{9D8B030D-6E8A-4147-A177-3AD203B41FA5}">
                      <a16:colId xmlns:a16="http://schemas.microsoft.com/office/drawing/2014/main" val="2803343323"/>
                    </a:ext>
                  </a:extLst>
                </a:gridCol>
                <a:gridCol w="1752600">
                  <a:extLst>
                    <a:ext uri="{9D8B030D-6E8A-4147-A177-3AD203B41FA5}">
                      <a16:colId xmlns:a16="http://schemas.microsoft.com/office/drawing/2014/main" val="498753954"/>
                    </a:ext>
                  </a:extLst>
                </a:gridCol>
                <a:gridCol w="1752600">
                  <a:extLst>
                    <a:ext uri="{9D8B030D-6E8A-4147-A177-3AD203B41FA5}">
                      <a16:colId xmlns:a16="http://schemas.microsoft.com/office/drawing/2014/main" val="2840864270"/>
                    </a:ext>
                  </a:extLst>
                </a:gridCol>
                <a:gridCol w="1752600">
                  <a:extLst>
                    <a:ext uri="{9D8B030D-6E8A-4147-A177-3AD203B41FA5}">
                      <a16:colId xmlns:a16="http://schemas.microsoft.com/office/drawing/2014/main" val="142144782"/>
                    </a:ext>
                  </a:extLst>
                </a:gridCol>
                <a:gridCol w="1752600">
                  <a:extLst>
                    <a:ext uri="{9D8B030D-6E8A-4147-A177-3AD203B41FA5}">
                      <a16:colId xmlns:a16="http://schemas.microsoft.com/office/drawing/2014/main" val="1332816122"/>
                    </a:ext>
                  </a:extLst>
                </a:gridCol>
              </a:tblGrid>
              <a:tr h="370840">
                <a:tc>
                  <a:txBody>
                    <a:bodyPr/>
                    <a:lstStyle/>
                    <a:p>
                      <a:pPr algn="ctr"/>
                      <a:r>
                        <a:rPr lang="en-US" sz="2400" b="1" dirty="0"/>
                        <a:t>Element Symbol</a:t>
                      </a:r>
                    </a:p>
                  </a:txBody>
                  <a:tcPr/>
                </a:tc>
                <a:tc>
                  <a:txBody>
                    <a:bodyPr/>
                    <a:lstStyle/>
                    <a:p>
                      <a:pPr algn="ctr"/>
                      <a:r>
                        <a:rPr lang="en-US" sz="2400" b="1" dirty="0"/>
                        <a:t>Mass Number</a:t>
                      </a:r>
                    </a:p>
                  </a:txBody>
                  <a:tcPr/>
                </a:tc>
                <a:tc>
                  <a:txBody>
                    <a:bodyPr/>
                    <a:lstStyle/>
                    <a:p>
                      <a:pPr algn="ctr"/>
                      <a:r>
                        <a:rPr lang="en-US" sz="2400" b="1" dirty="0"/>
                        <a:t>Atomic Number</a:t>
                      </a:r>
                    </a:p>
                  </a:txBody>
                  <a:tcPr/>
                </a:tc>
                <a:tc>
                  <a:txBody>
                    <a:bodyPr/>
                    <a:lstStyle/>
                    <a:p>
                      <a:pPr algn="ctr"/>
                      <a:r>
                        <a:rPr lang="en-US" sz="2400" b="1" dirty="0"/>
                        <a:t># Electrons</a:t>
                      </a:r>
                    </a:p>
                  </a:txBody>
                  <a:tcPr/>
                </a:tc>
                <a:tc>
                  <a:txBody>
                    <a:bodyPr/>
                    <a:lstStyle/>
                    <a:p>
                      <a:pPr algn="ctr"/>
                      <a:r>
                        <a:rPr lang="en-US" sz="2400" b="1" dirty="0"/>
                        <a:t># Protons</a:t>
                      </a:r>
                    </a:p>
                  </a:txBody>
                  <a:tcPr/>
                </a:tc>
                <a:tc>
                  <a:txBody>
                    <a:bodyPr/>
                    <a:lstStyle/>
                    <a:p>
                      <a:pPr algn="ctr"/>
                      <a:r>
                        <a:rPr lang="en-US" sz="2400" b="1" dirty="0"/>
                        <a:t># Neutrons</a:t>
                      </a:r>
                    </a:p>
                  </a:txBody>
                  <a:tcPr/>
                </a:tc>
                <a:extLst>
                  <a:ext uri="{0D108BD9-81ED-4DB2-BD59-A6C34878D82A}">
                    <a16:rowId xmlns:a16="http://schemas.microsoft.com/office/drawing/2014/main" val="2206023925"/>
                  </a:ext>
                </a:extLst>
              </a:tr>
              <a:tr h="370840">
                <a:tc>
                  <a:txBody>
                    <a:bodyPr/>
                    <a:lstStyle/>
                    <a:p>
                      <a:pPr algn="ctr"/>
                      <a:r>
                        <a:rPr lang="en-US" sz="2400" b="1" baseline="30000" dirty="0">
                          <a:solidFill>
                            <a:srgbClr val="FF0000"/>
                          </a:solidFill>
                        </a:rPr>
                        <a:t>32</a:t>
                      </a:r>
                      <a:r>
                        <a:rPr lang="en-US" sz="2400" b="1" baseline="0" dirty="0">
                          <a:solidFill>
                            <a:srgbClr val="FF0000"/>
                          </a:solidFill>
                        </a:rPr>
                        <a:t>S</a:t>
                      </a:r>
                      <a:endParaRPr lang="en-US" sz="2400" b="1" baseline="30000" dirty="0">
                        <a:solidFill>
                          <a:srgbClr val="FF0000"/>
                        </a:solidFill>
                      </a:endParaRPr>
                    </a:p>
                  </a:txBody>
                  <a:tcPr/>
                </a:tc>
                <a:tc>
                  <a:txBody>
                    <a:bodyPr/>
                    <a:lstStyle/>
                    <a:p>
                      <a:pPr algn="ctr"/>
                      <a:r>
                        <a:rPr lang="en-US" sz="2400" b="1" dirty="0"/>
                        <a:t>32</a:t>
                      </a:r>
                    </a:p>
                  </a:txBody>
                  <a:tcPr/>
                </a:tc>
                <a:tc>
                  <a:txBody>
                    <a:bodyPr/>
                    <a:lstStyle/>
                    <a:p>
                      <a:pPr algn="ctr"/>
                      <a:r>
                        <a:rPr lang="en-US" sz="2400" b="1" dirty="0"/>
                        <a:t>16</a:t>
                      </a:r>
                    </a:p>
                  </a:txBody>
                  <a:tcPr/>
                </a:tc>
                <a:tc>
                  <a:txBody>
                    <a:bodyPr/>
                    <a:lstStyle/>
                    <a:p>
                      <a:pPr algn="ctr"/>
                      <a:r>
                        <a:rPr lang="en-US" sz="2400" b="1" dirty="0">
                          <a:solidFill>
                            <a:srgbClr val="FF0000"/>
                          </a:solidFill>
                        </a:rPr>
                        <a:t>16</a:t>
                      </a:r>
                    </a:p>
                  </a:txBody>
                  <a:tcPr/>
                </a:tc>
                <a:tc>
                  <a:txBody>
                    <a:bodyPr/>
                    <a:lstStyle/>
                    <a:p>
                      <a:pPr algn="ctr"/>
                      <a:r>
                        <a:rPr lang="en-US" sz="2400" b="1" dirty="0">
                          <a:solidFill>
                            <a:srgbClr val="FF0000"/>
                          </a:solidFill>
                        </a:rPr>
                        <a:t>16</a:t>
                      </a:r>
                    </a:p>
                  </a:txBody>
                  <a:tcPr/>
                </a:tc>
                <a:tc>
                  <a:txBody>
                    <a:bodyPr/>
                    <a:lstStyle/>
                    <a:p>
                      <a:pPr algn="ctr"/>
                      <a:r>
                        <a:rPr lang="en-US" sz="2400" b="1" dirty="0">
                          <a:solidFill>
                            <a:srgbClr val="FF0000"/>
                          </a:solidFill>
                        </a:rPr>
                        <a:t>16</a:t>
                      </a:r>
                    </a:p>
                  </a:txBody>
                  <a:tcPr/>
                </a:tc>
                <a:extLst>
                  <a:ext uri="{0D108BD9-81ED-4DB2-BD59-A6C34878D82A}">
                    <a16:rowId xmlns:a16="http://schemas.microsoft.com/office/drawing/2014/main" val="3407254910"/>
                  </a:ext>
                </a:extLst>
              </a:tr>
              <a:tr h="370840">
                <a:tc>
                  <a:txBody>
                    <a:bodyPr/>
                    <a:lstStyle/>
                    <a:p>
                      <a:pPr algn="ctr"/>
                      <a:r>
                        <a:rPr lang="en-US" sz="2400" b="1" baseline="30000" dirty="0">
                          <a:solidFill>
                            <a:srgbClr val="FF0000"/>
                          </a:solidFill>
                        </a:rPr>
                        <a:t>40</a:t>
                      </a:r>
                      <a:r>
                        <a:rPr lang="en-US" sz="2400" b="1" baseline="0" dirty="0">
                          <a:solidFill>
                            <a:srgbClr val="FF0000"/>
                          </a:solidFill>
                        </a:rPr>
                        <a:t>Ca</a:t>
                      </a:r>
                      <a:r>
                        <a:rPr lang="en-US" sz="2400" b="1" baseline="30000" dirty="0">
                          <a:solidFill>
                            <a:srgbClr val="FF0000"/>
                          </a:solidFill>
                        </a:rPr>
                        <a:t>+2</a:t>
                      </a:r>
                    </a:p>
                  </a:txBody>
                  <a:tcPr/>
                </a:tc>
                <a:tc>
                  <a:txBody>
                    <a:bodyPr/>
                    <a:lstStyle/>
                    <a:p>
                      <a:pPr algn="ctr"/>
                      <a:r>
                        <a:rPr lang="en-US" sz="2400" b="1" dirty="0">
                          <a:solidFill>
                            <a:srgbClr val="FF0000"/>
                          </a:solidFill>
                        </a:rPr>
                        <a:t>40</a:t>
                      </a:r>
                    </a:p>
                  </a:txBody>
                  <a:tcPr/>
                </a:tc>
                <a:tc>
                  <a:txBody>
                    <a:bodyPr/>
                    <a:lstStyle/>
                    <a:p>
                      <a:pPr algn="ctr"/>
                      <a:r>
                        <a:rPr lang="en-US" sz="2400" b="1" dirty="0"/>
                        <a:t>20</a:t>
                      </a:r>
                    </a:p>
                  </a:txBody>
                  <a:tcPr/>
                </a:tc>
                <a:tc>
                  <a:txBody>
                    <a:bodyPr/>
                    <a:lstStyle/>
                    <a:p>
                      <a:pPr algn="ctr"/>
                      <a:r>
                        <a:rPr lang="en-US" sz="2400" b="1" dirty="0"/>
                        <a:t>18</a:t>
                      </a:r>
                    </a:p>
                  </a:txBody>
                  <a:tcPr/>
                </a:tc>
                <a:tc>
                  <a:txBody>
                    <a:bodyPr/>
                    <a:lstStyle/>
                    <a:p>
                      <a:pPr algn="ctr"/>
                      <a:r>
                        <a:rPr lang="en-US" sz="2400" b="1" dirty="0">
                          <a:solidFill>
                            <a:srgbClr val="FF0000"/>
                          </a:solidFill>
                        </a:rPr>
                        <a:t>20</a:t>
                      </a:r>
                    </a:p>
                  </a:txBody>
                  <a:tcPr/>
                </a:tc>
                <a:tc>
                  <a:txBody>
                    <a:bodyPr/>
                    <a:lstStyle/>
                    <a:p>
                      <a:pPr algn="ctr"/>
                      <a:r>
                        <a:rPr lang="en-US" sz="2400" b="1" dirty="0"/>
                        <a:t>20</a:t>
                      </a:r>
                    </a:p>
                  </a:txBody>
                  <a:tcPr/>
                </a:tc>
                <a:extLst>
                  <a:ext uri="{0D108BD9-81ED-4DB2-BD59-A6C34878D82A}">
                    <a16:rowId xmlns:a16="http://schemas.microsoft.com/office/drawing/2014/main" val="947673993"/>
                  </a:ext>
                </a:extLst>
              </a:tr>
              <a:tr h="0">
                <a:tc>
                  <a:txBody>
                    <a:bodyPr/>
                    <a:lstStyle/>
                    <a:p>
                      <a:pPr algn="ctr"/>
                      <a:r>
                        <a:rPr lang="en-US" sz="2400" b="1" baseline="30000" dirty="0"/>
                        <a:t>23</a:t>
                      </a:r>
                      <a:r>
                        <a:rPr lang="en-US" sz="2400" b="1" baseline="0" dirty="0"/>
                        <a:t>Na</a:t>
                      </a:r>
                      <a:r>
                        <a:rPr lang="en-US" sz="2400" b="1" baseline="30000" dirty="0"/>
                        <a:t>+1</a:t>
                      </a:r>
                    </a:p>
                  </a:txBody>
                  <a:tcPr/>
                </a:tc>
                <a:tc>
                  <a:txBody>
                    <a:bodyPr/>
                    <a:lstStyle/>
                    <a:p>
                      <a:pPr algn="ctr"/>
                      <a:r>
                        <a:rPr lang="en-US" sz="2400" b="1" dirty="0">
                          <a:solidFill>
                            <a:srgbClr val="FF0000"/>
                          </a:solidFill>
                        </a:rPr>
                        <a:t>23</a:t>
                      </a:r>
                    </a:p>
                  </a:txBody>
                  <a:tcPr/>
                </a:tc>
                <a:tc>
                  <a:txBody>
                    <a:bodyPr/>
                    <a:lstStyle/>
                    <a:p>
                      <a:pPr algn="ctr"/>
                      <a:r>
                        <a:rPr lang="en-US" sz="2400" b="1" dirty="0">
                          <a:solidFill>
                            <a:srgbClr val="FF0000"/>
                          </a:solidFill>
                        </a:rPr>
                        <a:t>11</a:t>
                      </a:r>
                    </a:p>
                  </a:txBody>
                  <a:tcPr/>
                </a:tc>
                <a:tc>
                  <a:txBody>
                    <a:bodyPr/>
                    <a:lstStyle/>
                    <a:p>
                      <a:pPr algn="ctr"/>
                      <a:r>
                        <a:rPr lang="en-US" sz="2400" b="1" dirty="0">
                          <a:solidFill>
                            <a:srgbClr val="FF0000"/>
                          </a:solidFill>
                        </a:rPr>
                        <a:t>10</a:t>
                      </a:r>
                    </a:p>
                  </a:txBody>
                  <a:tcPr/>
                </a:tc>
                <a:tc>
                  <a:txBody>
                    <a:bodyPr/>
                    <a:lstStyle/>
                    <a:p>
                      <a:pPr algn="ctr"/>
                      <a:r>
                        <a:rPr lang="en-US" sz="2400" b="1" dirty="0">
                          <a:solidFill>
                            <a:srgbClr val="FF0000"/>
                          </a:solidFill>
                        </a:rPr>
                        <a:t>11</a:t>
                      </a:r>
                    </a:p>
                  </a:txBody>
                  <a:tcPr/>
                </a:tc>
                <a:tc>
                  <a:txBody>
                    <a:bodyPr/>
                    <a:lstStyle/>
                    <a:p>
                      <a:pPr algn="ctr"/>
                      <a:r>
                        <a:rPr lang="en-US" sz="2400" b="1" dirty="0">
                          <a:solidFill>
                            <a:srgbClr val="FF0000"/>
                          </a:solidFill>
                        </a:rPr>
                        <a:t>12</a:t>
                      </a:r>
                    </a:p>
                  </a:txBody>
                  <a:tcPr/>
                </a:tc>
                <a:extLst>
                  <a:ext uri="{0D108BD9-81ED-4DB2-BD59-A6C34878D82A}">
                    <a16:rowId xmlns:a16="http://schemas.microsoft.com/office/drawing/2014/main" val="1111289467"/>
                  </a:ext>
                </a:extLst>
              </a:tr>
              <a:tr h="370840">
                <a:tc>
                  <a:txBody>
                    <a:bodyPr/>
                    <a:lstStyle/>
                    <a:p>
                      <a:pPr algn="ctr"/>
                      <a:r>
                        <a:rPr lang="en-US" sz="2400" b="1" baseline="30000" dirty="0">
                          <a:solidFill>
                            <a:srgbClr val="FF0000"/>
                          </a:solidFill>
                        </a:rPr>
                        <a:t>119</a:t>
                      </a:r>
                      <a:r>
                        <a:rPr lang="en-US" sz="2400" b="1" baseline="0" dirty="0">
                          <a:solidFill>
                            <a:srgbClr val="FF0000"/>
                          </a:solidFill>
                        </a:rPr>
                        <a:t>Sn</a:t>
                      </a:r>
                      <a:endParaRPr lang="en-US" sz="2400" b="1" baseline="30000" dirty="0">
                        <a:solidFill>
                          <a:srgbClr val="FF0000"/>
                        </a:solidFill>
                      </a:endParaRPr>
                    </a:p>
                  </a:txBody>
                  <a:tcPr/>
                </a:tc>
                <a:tc>
                  <a:txBody>
                    <a:bodyPr/>
                    <a:lstStyle/>
                    <a:p>
                      <a:pPr algn="ctr"/>
                      <a:r>
                        <a:rPr lang="en-US" sz="2400" b="1" dirty="0">
                          <a:solidFill>
                            <a:srgbClr val="FF0000"/>
                          </a:solidFill>
                        </a:rPr>
                        <a:t>119</a:t>
                      </a:r>
                    </a:p>
                  </a:txBody>
                  <a:tcPr/>
                </a:tc>
                <a:tc>
                  <a:txBody>
                    <a:bodyPr/>
                    <a:lstStyle/>
                    <a:p>
                      <a:pPr algn="ctr"/>
                      <a:r>
                        <a:rPr lang="en-US" sz="2400" b="1" dirty="0">
                          <a:solidFill>
                            <a:srgbClr val="FF0000"/>
                          </a:solidFill>
                        </a:rPr>
                        <a:t>50</a:t>
                      </a:r>
                    </a:p>
                  </a:txBody>
                  <a:tcPr/>
                </a:tc>
                <a:tc>
                  <a:txBody>
                    <a:bodyPr/>
                    <a:lstStyle/>
                    <a:p>
                      <a:pPr algn="ctr"/>
                      <a:r>
                        <a:rPr lang="en-US" sz="2400" b="1" dirty="0">
                          <a:solidFill>
                            <a:srgbClr val="FF0000"/>
                          </a:solidFill>
                        </a:rPr>
                        <a:t>50</a:t>
                      </a:r>
                    </a:p>
                  </a:txBody>
                  <a:tcPr/>
                </a:tc>
                <a:tc>
                  <a:txBody>
                    <a:bodyPr/>
                    <a:lstStyle/>
                    <a:p>
                      <a:pPr algn="ctr"/>
                      <a:r>
                        <a:rPr lang="en-US" sz="2400" b="1" dirty="0"/>
                        <a:t>50</a:t>
                      </a:r>
                    </a:p>
                  </a:txBody>
                  <a:tcPr/>
                </a:tc>
                <a:tc>
                  <a:txBody>
                    <a:bodyPr/>
                    <a:lstStyle/>
                    <a:p>
                      <a:pPr algn="ctr"/>
                      <a:r>
                        <a:rPr lang="en-US" sz="2400" b="1" dirty="0"/>
                        <a:t>69</a:t>
                      </a:r>
                    </a:p>
                  </a:txBody>
                  <a:tcPr/>
                </a:tc>
                <a:extLst>
                  <a:ext uri="{0D108BD9-81ED-4DB2-BD59-A6C34878D82A}">
                    <a16:rowId xmlns:a16="http://schemas.microsoft.com/office/drawing/2014/main" val="508444921"/>
                  </a:ext>
                </a:extLst>
              </a:tr>
            </a:tbl>
          </a:graphicData>
        </a:graphic>
      </p:graphicFrame>
      <p:sp>
        <p:nvSpPr>
          <p:cNvPr id="6" name="TextBox 5">
            <a:extLst>
              <a:ext uri="{FF2B5EF4-FFF2-40B4-BE49-F238E27FC236}">
                <a16:creationId xmlns:a16="http://schemas.microsoft.com/office/drawing/2014/main" id="{F52AD952-BC14-F942-8645-A035931D01BA}"/>
              </a:ext>
            </a:extLst>
          </p:cNvPr>
          <p:cNvSpPr txBox="1"/>
          <p:nvPr/>
        </p:nvSpPr>
        <p:spPr>
          <a:xfrm>
            <a:off x="254154" y="5013950"/>
            <a:ext cx="11683691" cy="523220"/>
          </a:xfrm>
          <a:prstGeom prst="rect">
            <a:avLst/>
          </a:prstGeom>
          <a:noFill/>
        </p:spPr>
        <p:txBody>
          <a:bodyPr wrap="square" rtlCol="0">
            <a:spAutoFit/>
          </a:bodyPr>
          <a:lstStyle/>
          <a:p>
            <a:r>
              <a:rPr lang="en-US" sz="2800" dirty="0"/>
              <a:t>When do I use the atomic mass found on the periodic table? When do I round?</a:t>
            </a:r>
          </a:p>
        </p:txBody>
      </p:sp>
    </p:spTree>
    <p:extLst>
      <p:ext uri="{BB962C8B-B14F-4D97-AF65-F5344CB8AC3E}">
        <p14:creationId xmlns:p14="http://schemas.microsoft.com/office/powerpoint/2010/main" val="1328460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228D-F096-E449-86A2-681828E26978}"/>
              </a:ext>
            </a:extLst>
          </p:cNvPr>
          <p:cNvSpPr>
            <a:spLocks noGrp="1"/>
          </p:cNvSpPr>
          <p:nvPr>
            <p:ph type="title"/>
          </p:nvPr>
        </p:nvSpPr>
        <p:spPr/>
        <p:txBody>
          <a:bodyPr/>
          <a:lstStyle/>
          <a:p>
            <a:r>
              <a:rPr lang="en-US" dirty="0"/>
              <a:t>OBJECTIVE 3</a:t>
            </a:r>
          </a:p>
        </p:txBody>
      </p:sp>
      <p:sp>
        <p:nvSpPr>
          <p:cNvPr id="3" name="Content Placeholder 2">
            <a:extLst>
              <a:ext uri="{FF2B5EF4-FFF2-40B4-BE49-F238E27FC236}">
                <a16:creationId xmlns:a16="http://schemas.microsoft.com/office/drawing/2014/main" id="{21BFD797-9B7F-FE49-9EF9-4AAD36426EF5}"/>
              </a:ext>
            </a:extLst>
          </p:cNvPr>
          <p:cNvSpPr>
            <a:spLocks noGrp="1"/>
          </p:cNvSpPr>
          <p:nvPr>
            <p:ph idx="1"/>
          </p:nvPr>
        </p:nvSpPr>
        <p:spPr/>
        <p:txBody>
          <a:bodyPr/>
          <a:lstStyle/>
          <a:p>
            <a:pPr marL="514350" indent="-514350">
              <a:buAutoNum type="arabicPeriod"/>
            </a:pPr>
            <a:r>
              <a:rPr lang="en-US" dirty="0"/>
              <a:t>What is Coulomb’s Law? What two factors </a:t>
            </a:r>
            <a:br>
              <a:rPr lang="en-US" dirty="0"/>
            </a:br>
            <a:r>
              <a:rPr lang="en-US" dirty="0"/>
              <a:t>affect the electric force?</a:t>
            </a:r>
          </a:p>
          <a:p>
            <a:pPr marL="514350" indent="-514350">
              <a:buAutoNum type="arabicPeriod"/>
            </a:pPr>
            <a:r>
              <a:rPr lang="en-US" dirty="0"/>
              <a:t>What is the strong force? </a:t>
            </a:r>
          </a:p>
          <a:p>
            <a:pPr marL="514350" indent="-514350">
              <a:buAutoNum type="arabicPeriod"/>
            </a:pPr>
            <a:r>
              <a:rPr lang="en-US" dirty="0"/>
              <a:t>How do the electric force and the strong force hold an atom together?</a:t>
            </a:r>
          </a:p>
          <a:p>
            <a:pPr marL="514350" indent="-514350">
              <a:buAutoNum type="arabicPeriod"/>
            </a:pPr>
            <a:r>
              <a:rPr lang="en-US" dirty="0"/>
              <a:t>Which force “wins” in a stable atom?</a:t>
            </a:r>
          </a:p>
          <a:p>
            <a:pPr marL="514350" indent="-514350">
              <a:buAutoNum type="arabicPeriod"/>
            </a:pPr>
            <a:r>
              <a:rPr lang="en-US" dirty="0"/>
              <a:t>Which force “wins” in an unstable atom? </a:t>
            </a:r>
          </a:p>
          <a:p>
            <a:pPr marL="514350" indent="-514350">
              <a:buFont typeface="Arial" panose="020B0604020202020204" pitchFamily="34" charset="0"/>
              <a:buAutoNum type="arabicPeriod"/>
            </a:pPr>
            <a:r>
              <a:rPr lang="en-US" dirty="0"/>
              <a:t>What would cause the instability?</a:t>
            </a:r>
          </a:p>
          <a:p>
            <a:pPr marL="0" indent="0">
              <a:buNone/>
            </a:pPr>
            <a:endParaRPr lang="en-US" dirty="0"/>
          </a:p>
          <a:p>
            <a:pPr marL="514350" indent="-514350">
              <a:buAutoNum type="arabicPeriod"/>
            </a:pPr>
            <a:endParaRPr lang="en-US" dirty="0"/>
          </a:p>
        </p:txBody>
      </p:sp>
      <p:pic>
        <p:nvPicPr>
          <p:cNvPr id="5" name="Picture 4">
            <a:extLst>
              <a:ext uri="{FF2B5EF4-FFF2-40B4-BE49-F238E27FC236}">
                <a16:creationId xmlns:a16="http://schemas.microsoft.com/office/drawing/2014/main" id="{82C65DC8-FF90-484A-9015-50E7220D2DCB}"/>
              </a:ext>
            </a:extLst>
          </p:cNvPr>
          <p:cNvPicPr>
            <a:picLocks noChangeAspect="1"/>
          </p:cNvPicPr>
          <p:nvPr/>
        </p:nvPicPr>
        <p:blipFill>
          <a:blip r:embed="rId3"/>
          <a:stretch>
            <a:fillRect/>
          </a:stretch>
        </p:blipFill>
        <p:spPr>
          <a:xfrm>
            <a:off x="7898130" y="961866"/>
            <a:ext cx="3873500" cy="2095500"/>
          </a:xfrm>
          <a:prstGeom prst="rect">
            <a:avLst/>
          </a:prstGeom>
        </p:spPr>
      </p:pic>
    </p:spTree>
    <p:extLst>
      <p:ext uri="{BB962C8B-B14F-4D97-AF65-F5344CB8AC3E}">
        <p14:creationId xmlns:p14="http://schemas.microsoft.com/office/powerpoint/2010/main" val="40216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89F7-1E6D-154E-8596-D89050827143}"/>
              </a:ext>
            </a:extLst>
          </p:cNvPr>
          <p:cNvSpPr>
            <a:spLocks noGrp="1"/>
          </p:cNvSpPr>
          <p:nvPr>
            <p:ph type="title"/>
          </p:nvPr>
        </p:nvSpPr>
        <p:spPr/>
        <p:txBody>
          <a:bodyPr/>
          <a:lstStyle/>
          <a:p>
            <a:r>
              <a:rPr lang="en-US" dirty="0"/>
              <a:t>OBJECTIVE 4 (decay)</a:t>
            </a:r>
          </a:p>
        </p:txBody>
      </p:sp>
      <p:sp>
        <p:nvSpPr>
          <p:cNvPr id="3" name="Content Placeholder 2">
            <a:extLst>
              <a:ext uri="{FF2B5EF4-FFF2-40B4-BE49-F238E27FC236}">
                <a16:creationId xmlns:a16="http://schemas.microsoft.com/office/drawing/2014/main" id="{A14A1028-1D2C-0540-B3B2-F83B4E2A1F41}"/>
              </a:ext>
            </a:extLst>
          </p:cNvPr>
          <p:cNvSpPr>
            <a:spLocks noGrp="1"/>
          </p:cNvSpPr>
          <p:nvPr>
            <p:ph idx="1"/>
          </p:nvPr>
        </p:nvSpPr>
        <p:spPr/>
        <p:txBody>
          <a:bodyPr/>
          <a:lstStyle/>
          <a:p>
            <a:pPr marL="514350" indent="-514350">
              <a:buAutoNum type="arabicPeriod"/>
            </a:pPr>
            <a:r>
              <a:rPr lang="en-US" dirty="0"/>
              <a:t>Why do radioisotopes decay? What is their ultimate goal?</a:t>
            </a:r>
          </a:p>
          <a:p>
            <a:pPr marL="514350" indent="-514350">
              <a:buAutoNum type="arabicPeriod"/>
            </a:pPr>
            <a:r>
              <a:rPr lang="en-US" dirty="0"/>
              <a:t>Complete these decay reactions:</a:t>
            </a:r>
          </a:p>
          <a:p>
            <a:pPr marL="0" indent="0">
              <a:buNone/>
            </a:pPr>
            <a:endParaRPr lang="en-US" dirty="0"/>
          </a:p>
          <a:p>
            <a:pPr marL="0" indent="0">
              <a:buNone/>
            </a:pPr>
            <a:r>
              <a:rPr lang="en-US" dirty="0"/>
              <a:t>Beta Plus:  C-11 </a:t>
            </a:r>
            <a:r>
              <a:rPr lang="en-US" dirty="0">
                <a:sym typeface="Wingdings" pitchFamily="2" charset="2"/>
              </a:rPr>
              <a:t> </a:t>
            </a:r>
            <a:r>
              <a:rPr lang="en-US" dirty="0">
                <a:solidFill>
                  <a:srgbClr val="FF0000"/>
                </a:solidFill>
                <a:sym typeface="Wingdings" pitchFamily="2" charset="2"/>
              </a:rPr>
              <a:t>e</a:t>
            </a:r>
            <a:r>
              <a:rPr lang="en-US" baseline="30000" dirty="0">
                <a:solidFill>
                  <a:srgbClr val="FF0000"/>
                </a:solidFill>
                <a:sym typeface="Wingdings" pitchFamily="2" charset="2"/>
              </a:rPr>
              <a:t>+</a:t>
            </a:r>
            <a:r>
              <a:rPr lang="en-US" dirty="0">
                <a:solidFill>
                  <a:srgbClr val="FF0000"/>
                </a:solidFill>
                <a:sym typeface="Wingdings" pitchFamily="2" charset="2"/>
              </a:rPr>
              <a:t> + B-11</a:t>
            </a:r>
          </a:p>
          <a:p>
            <a:pPr marL="0" indent="0">
              <a:buNone/>
            </a:pPr>
            <a:r>
              <a:rPr lang="en-US" dirty="0">
                <a:sym typeface="Wingdings" pitchFamily="2" charset="2"/>
              </a:rPr>
              <a:t>Beta Minus:  H-3  </a:t>
            </a:r>
            <a:r>
              <a:rPr lang="en-US" dirty="0">
                <a:solidFill>
                  <a:srgbClr val="FF0000"/>
                </a:solidFill>
                <a:sym typeface="Wingdings" pitchFamily="2" charset="2"/>
              </a:rPr>
              <a:t>e</a:t>
            </a:r>
            <a:r>
              <a:rPr lang="en-US" baseline="30000" dirty="0">
                <a:solidFill>
                  <a:srgbClr val="FF0000"/>
                </a:solidFill>
                <a:sym typeface="Wingdings" pitchFamily="2" charset="2"/>
              </a:rPr>
              <a:t>-</a:t>
            </a:r>
            <a:r>
              <a:rPr lang="en-US" dirty="0">
                <a:solidFill>
                  <a:srgbClr val="FF0000"/>
                </a:solidFill>
                <a:sym typeface="Wingdings" pitchFamily="2" charset="2"/>
              </a:rPr>
              <a:t> + He-3</a:t>
            </a:r>
          </a:p>
          <a:p>
            <a:pPr marL="0" indent="0">
              <a:buNone/>
            </a:pPr>
            <a:r>
              <a:rPr lang="en-US" dirty="0">
                <a:sym typeface="Wingdings" pitchFamily="2" charset="2"/>
              </a:rPr>
              <a:t>Gamma: Ba-137  </a:t>
            </a:r>
            <a:r>
              <a:rPr lang="en-US" dirty="0">
                <a:solidFill>
                  <a:srgbClr val="FF0000"/>
                </a:solidFill>
                <a:sym typeface="Wingdings" pitchFamily="2" charset="2"/>
              </a:rPr>
              <a:t>Y + Ba-137</a:t>
            </a:r>
          </a:p>
          <a:p>
            <a:pPr marL="0" indent="0">
              <a:buNone/>
            </a:pPr>
            <a:r>
              <a:rPr lang="en-US" dirty="0">
                <a:sym typeface="Wingdings" pitchFamily="2" charset="2"/>
              </a:rPr>
              <a:t>Alpha:  Am-241  </a:t>
            </a:r>
            <a:r>
              <a:rPr lang="en-US" baseline="30000" dirty="0">
                <a:solidFill>
                  <a:srgbClr val="FF0000"/>
                </a:solidFill>
                <a:sym typeface="Wingdings" pitchFamily="2" charset="2"/>
              </a:rPr>
              <a:t>4</a:t>
            </a:r>
            <a:r>
              <a:rPr lang="en-US" dirty="0">
                <a:solidFill>
                  <a:srgbClr val="FF0000"/>
                </a:solidFill>
                <a:sym typeface="Wingdings" pitchFamily="2" charset="2"/>
              </a:rPr>
              <a:t>He + Np-237</a:t>
            </a:r>
            <a:endParaRPr lang="en-US" dirty="0">
              <a:solidFill>
                <a:srgbClr val="FF0000"/>
              </a:solidFill>
            </a:endParaRPr>
          </a:p>
        </p:txBody>
      </p:sp>
    </p:spTree>
    <p:extLst>
      <p:ext uri="{BB962C8B-B14F-4D97-AF65-F5344CB8AC3E}">
        <p14:creationId xmlns:p14="http://schemas.microsoft.com/office/powerpoint/2010/main" val="3304778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75980-0D6B-8645-87A7-7F201D155493}"/>
              </a:ext>
            </a:extLst>
          </p:cNvPr>
          <p:cNvSpPr>
            <a:spLocks noGrp="1"/>
          </p:cNvSpPr>
          <p:nvPr>
            <p:ph type="title"/>
          </p:nvPr>
        </p:nvSpPr>
        <p:spPr/>
        <p:txBody>
          <a:bodyPr/>
          <a:lstStyle/>
          <a:p>
            <a:r>
              <a:rPr lang="en-US" dirty="0"/>
              <a:t>OBJECTIVE 4 (nuclear reactions)</a:t>
            </a:r>
          </a:p>
        </p:txBody>
      </p:sp>
      <p:sp>
        <p:nvSpPr>
          <p:cNvPr id="3" name="Content Placeholder 2">
            <a:extLst>
              <a:ext uri="{FF2B5EF4-FFF2-40B4-BE49-F238E27FC236}">
                <a16:creationId xmlns:a16="http://schemas.microsoft.com/office/drawing/2014/main" id="{3296571A-3B4D-1948-A3A4-CF04C344396A}"/>
              </a:ext>
            </a:extLst>
          </p:cNvPr>
          <p:cNvSpPr>
            <a:spLocks noGrp="1"/>
          </p:cNvSpPr>
          <p:nvPr>
            <p:ph idx="1"/>
          </p:nvPr>
        </p:nvSpPr>
        <p:spPr/>
        <p:txBody>
          <a:bodyPr/>
          <a:lstStyle/>
          <a:p>
            <a:pPr marL="0" indent="0">
              <a:buNone/>
            </a:pPr>
            <a:r>
              <a:rPr lang="en-US" dirty="0"/>
              <a:t>3. How are fission and fusion alike?</a:t>
            </a:r>
          </a:p>
          <a:p>
            <a:pPr marL="0" indent="0">
              <a:buNone/>
            </a:pPr>
            <a:r>
              <a:rPr lang="en-US" dirty="0"/>
              <a:t>4. How are they different?</a:t>
            </a:r>
          </a:p>
          <a:p>
            <a:pPr marL="0" indent="0">
              <a:buNone/>
            </a:pPr>
            <a:r>
              <a:rPr lang="en-US" dirty="0"/>
              <a:t>5. What are some examples in life?</a:t>
            </a:r>
          </a:p>
          <a:p>
            <a:pPr marL="0" indent="0">
              <a:buNone/>
            </a:pPr>
            <a:r>
              <a:rPr lang="en-US" dirty="0"/>
              <a:t>6. What is E=mc</a:t>
            </a:r>
            <a:r>
              <a:rPr lang="en-US" baseline="30000" dirty="0"/>
              <a:t>2</a:t>
            </a:r>
            <a:endParaRPr lang="en-US" dirty="0"/>
          </a:p>
        </p:txBody>
      </p:sp>
    </p:spTree>
    <p:extLst>
      <p:ext uri="{BB962C8B-B14F-4D97-AF65-F5344CB8AC3E}">
        <p14:creationId xmlns:p14="http://schemas.microsoft.com/office/powerpoint/2010/main" val="117506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45253-148E-9B45-B433-2EB9D1D62B41}"/>
              </a:ext>
            </a:extLst>
          </p:cNvPr>
          <p:cNvSpPr>
            <a:spLocks noGrp="1"/>
          </p:cNvSpPr>
          <p:nvPr>
            <p:ph type="title"/>
          </p:nvPr>
        </p:nvSpPr>
        <p:spPr/>
        <p:txBody>
          <a:bodyPr/>
          <a:lstStyle/>
          <a:p>
            <a:r>
              <a:rPr lang="en-US" dirty="0"/>
              <a:t>OBJECTIVE 5</a:t>
            </a:r>
          </a:p>
        </p:txBody>
      </p:sp>
      <p:sp>
        <p:nvSpPr>
          <p:cNvPr id="3" name="Content Placeholder 2">
            <a:extLst>
              <a:ext uri="{FF2B5EF4-FFF2-40B4-BE49-F238E27FC236}">
                <a16:creationId xmlns:a16="http://schemas.microsoft.com/office/drawing/2014/main" id="{69218693-8D5B-1E42-9689-642C552B8483}"/>
              </a:ext>
            </a:extLst>
          </p:cNvPr>
          <p:cNvSpPr>
            <a:spLocks noGrp="1"/>
          </p:cNvSpPr>
          <p:nvPr>
            <p:ph idx="1"/>
          </p:nvPr>
        </p:nvSpPr>
        <p:spPr>
          <a:xfrm>
            <a:off x="347546" y="1516566"/>
            <a:ext cx="11006254" cy="4976309"/>
          </a:xfrm>
        </p:spPr>
        <p:txBody>
          <a:bodyPr>
            <a:normAutofit fontScale="92500" lnSpcReduction="20000"/>
          </a:bodyPr>
          <a:lstStyle/>
          <a:p>
            <a:pPr marL="514350" indent="-514350">
              <a:buAutoNum type="arabicPeriod"/>
            </a:pPr>
            <a:r>
              <a:rPr lang="en-US" dirty="0"/>
              <a:t>What is the difference between absolute and relative dating?</a:t>
            </a:r>
          </a:p>
          <a:p>
            <a:pPr marL="514350" indent="-514350">
              <a:buAutoNum type="arabicPeriod"/>
            </a:pPr>
            <a:r>
              <a:rPr lang="en-US" dirty="0"/>
              <a:t>Put the layers of rock in order. Explain.</a:t>
            </a:r>
          </a:p>
          <a:p>
            <a:pPr marL="514350" indent="-514350">
              <a:buAutoNum type="arabicPeriod"/>
            </a:pPr>
            <a:r>
              <a:rPr lang="en-US" dirty="0"/>
              <a:t>If you start with 12g of a sample,</a:t>
            </a:r>
            <a:br>
              <a:rPr lang="en-US" dirty="0"/>
            </a:br>
            <a:r>
              <a:rPr lang="en-US" dirty="0"/>
              <a:t>how much will be left after:</a:t>
            </a:r>
          </a:p>
          <a:p>
            <a:pPr marL="971550" lvl="1" indent="-514350">
              <a:buAutoNum type="arabicPeriod"/>
            </a:pPr>
            <a:r>
              <a:rPr lang="en-US" dirty="0"/>
              <a:t>1 half-life </a:t>
            </a:r>
            <a:r>
              <a:rPr lang="en-US" dirty="0">
                <a:solidFill>
                  <a:srgbClr val="FF0000"/>
                </a:solidFill>
              </a:rPr>
              <a:t>__6g____</a:t>
            </a:r>
          </a:p>
          <a:p>
            <a:pPr marL="971550" lvl="1" indent="-514350">
              <a:buAutoNum type="arabicPeriod"/>
            </a:pPr>
            <a:r>
              <a:rPr lang="en-US" dirty="0"/>
              <a:t>2 half-lives </a:t>
            </a:r>
            <a:r>
              <a:rPr lang="en-US" dirty="0">
                <a:solidFill>
                  <a:srgbClr val="FF0000"/>
                </a:solidFill>
              </a:rPr>
              <a:t>__3g____</a:t>
            </a:r>
          </a:p>
          <a:p>
            <a:pPr marL="971550" lvl="1" indent="-514350">
              <a:buAutoNum type="arabicPeriod"/>
            </a:pPr>
            <a:r>
              <a:rPr lang="en-US" dirty="0"/>
              <a:t>3 half-lives </a:t>
            </a:r>
            <a:r>
              <a:rPr lang="en-US" dirty="0">
                <a:solidFill>
                  <a:srgbClr val="FF0000"/>
                </a:solidFill>
              </a:rPr>
              <a:t>__1.5g____</a:t>
            </a:r>
          </a:p>
          <a:p>
            <a:pPr marL="514350" indent="-514350">
              <a:buAutoNum type="arabicPeriod"/>
            </a:pPr>
            <a:r>
              <a:rPr lang="en-US" dirty="0"/>
              <a:t>If you have 3g of parent and and</a:t>
            </a:r>
            <a:br>
              <a:rPr lang="en-US" dirty="0"/>
            </a:br>
            <a:r>
              <a:rPr lang="en-US" dirty="0"/>
              <a:t>21g of daughter, how many </a:t>
            </a:r>
            <a:br>
              <a:rPr lang="en-US" dirty="0"/>
            </a:br>
            <a:r>
              <a:rPr lang="en-US" dirty="0"/>
              <a:t>half-lives have passed? </a:t>
            </a:r>
            <a:r>
              <a:rPr lang="en-US" dirty="0">
                <a:solidFill>
                  <a:srgbClr val="FF0000"/>
                </a:solidFill>
              </a:rPr>
              <a:t>__3__</a:t>
            </a:r>
            <a:br>
              <a:rPr lang="en-US" dirty="0"/>
            </a:br>
            <a:r>
              <a:rPr lang="en-US" dirty="0"/>
              <a:t>If the half-life is 14 days, how old is </a:t>
            </a:r>
            <a:br>
              <a:rPr lang="en-US" dirty="0"/>
            </a:br>
            <a:r>
              <a:rPr lang="en-US" dirty="0"/>
              <a:t>the sample?  </a:t>
            </a:r>
            <a:r>
              <a:rPr lang="en-US" dirty="0">
                <a:solidFill>
                  <a:srgbClr val="FF0000"/>
                </a:solidFill>
              </a:rPr>
              <a:t>42 days</a:t>
            </a:r>
            <a:endParaRPr lang="en-US" dirty="0"/>
          </a:p>
          <a:p>
            <a:pPr marL="514350" indent="-514350">
              <a:buAutoNum type="arabicPeriod"/>
            </a:pPr>
            <a:r>
              <a:rPr lang="en-US" dirty="0"/>
              <a:t>What are index fossils? How do they </a:t>
            </a:r>
            <a:br>
              <a:rPr lang="en-US" dirty="0"/>
            </a:br>
            <a:r>
              <a:rPr lang="en-US" dirty="0"/>
              <a:t>help us read the rock record?</a:t>
            </a:r>
          </a:p>
          <a:p>
            <a:pPr marL="514350" indent="-514350">
              <a:buFont typeface="Arial" panose="020B0604020202020204" pitchFamily="34" charset="0"/>
              <a:buAutoNum type="arabicPeriod"/>
            </a:pPr>
            <a:endParaRPr lang="en-US" dirty="0"/>
          </a:p>
        </p:txBody>
      </p:sp>
      <p:pic>
        <p:nvPicPr>
          <p:cNvPr id="4" name="Picture 3">
            <a:extLst>
              <a:ext uri="{FF2B5EF4-FFF2-40B4-BE49-F238E27FC236}">
                <a16:creationId xmlns:a16="http://schemas.microsoft.com/office/drawing/2014/main" id="{53F2BDB3-081E-C94F-8C73-57EFD8B82492}"/>
              </a:ext>
            </a:extLst>
          </p:cNvPr>
          <p:cNvPicPr>
            <a:picLocks noChangeAspect="1"/>
          </p:cNvPicPr>
          <p:nvPr/>
        </p:nvPicPr>
        <p:blipFill>
          <a:blip r:embed="rId3"/>
          <a:stretch>
            <a:fillRect/>
          </a:stretch>
        </p:blipFill>
        <p:spPr>
          <a:xfrm>
            <a:off x="6484078" y="2278063"/>
            <a:ext cx="5360376" cy="4214812"/>
          </a:xfrm>
          <a:prstGeom prst="rect">
            <a:avLst/>
          </a:prstGeom>
        </p:spPr>
      </p:pic>
    </p:spTree>
    <p:extLst>
      <p:ext uri="{BB962C8B-B14F-4D97-AF65-F5344CB8AC3E}">
        <p14:creationId xmlns:p14="http://schemas.microsoft.com/office/powerpoint/2010/main" val="588469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794</Words>
  <Application>Microsoft Macintosh PowerPoint</Application>
  <PresentationFormat>Widescreen</PresentationFormat>
  <Paragraphs>111</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Sticky Note Q&amp;A’s</vt:lpstr>
      <vt:lpstr>OBJECTIVE 1 </vt:lpstr>
      <vt:lpstr>OBJECTIVE 2</vt:lpstr>
      <vt:lpstr>OBJECTIVE 3</vt:lpstr>
      <vt:lpstr>OBJECTIVE 4 (decay)</vt:lpstr>
      <vt:lpstr>OBJECTIVE 4 (nuclear reactions)</vt:lpstr>
      <vt:lpstr>OBJECTIVE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Sticky Note Q’s</dc:title>
  <dc:creator>Microsoft Office User</dc:creator>
  <cp:lastModifiedBy>Microsoft Office User</cp:lastModifiedBy>
  <cp:revision>33</cp:revision>
  <dcterms:created xsi:type="dcterms:W3CDTF">2019-11-21T12:51:38Z</dcterms:created>
  <dcterms:modified xsi:type="dcterms:W3CDTF">2021-11-22T11:36:51Z</dcterms:modified>
</cp:coreProperties>
</file>