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27" r:id="rId4"/>
    <p:sldId id="326" r:id="rId5"/>
    <p:sldId id="260" r:id="rId6"/>
    <p:sldId id="263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53"/>
    <p:restoredTop sz="84486"/>
  </p:normalViewPr>
  <p:slideViewPr>
    <p:cSldViewPr snapToGrid="0" snapToObjects="1">
      <p:cViewPr varScale="1">
        <p:scale>
          <a:sx n="67" d="100"/>
          <a:sy n="67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D5322-0541-4D44-B0C9-947771E2EA7F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56757-81AF-5F48-9CC8-AADA1A4E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5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Dalton’s Atomic Theory:</a:t>
            </a:r>
          </a:p>
          <a:p>
            <a:pPr marL="228600" indent="-228600">
              <a:buAutoNum type="arabicPeriod"/>
            </a:pPr>
            <a:r>
              <a:rPr lang="en-US" dirty="0"/>
              <a:t>All elements are composed of atoms.</a:t>
            </a:r>
          </a:p>
          <a:p>
            <a:pPr marL="228600" indent="-228600">
              <a:buAutoNum type="arabicPeriod"/>
            </a:pPr>
            <a:r>
              <a:rPr lang="en-US" dirty="0"/>
              <a:t>Atoms of the same element</a:t>
            </a:r>
            <a:r>
              <a:rPr lang="en-US" baseline="0" dirty="0"/>
              <a:t> are alike.</a:t>
            </a:r>
          </a:p>
          <a:p>
            <a:pPr marL="228600" indent="-228600">
              <a:buAutoNum type="arabicPeriod"/>
            </a:pPr>
            <a:r>
              <a:rPr lang="en-US" baseline="0" dirty="0"/>
              <a:t>Atoms of different atoms are all different.</a:t>
            </a:r>
            <a:br>
              <a:rPr lang="en-US" baseline="0" dirty="0"/>
            </a:br>
            <a:br>
              <a:rPr lang="en-US" baseline="0" dirty="0"/>
            </a:br>
            <a:r>
              <a:rPr lang="en-US" baseline="0" dirty="0"/>
              <a:t>Thomson </a:t>
            </a:r>
            <a:r>
              <a:rPr lang="mr-IN" baseline="0" dirty="0"/>
              <a:t>–</a:t>
            </a:r>
            <a:r>
              <a:rPr lang="en-US" baseline="0" dirty="0"/>
              <a:t> positive and negative components of atom - electrons</a:t>
            </a:r>
            <a:br>
              <a:rPr lang="en-US" baseline="0" dirty="0"/>
            </a:br>
            <a:r>
              <a:rPr lang="en-US" baseline="0" dirty="0"/>
              <a:t>Rutherford </a:t>
            </a:r>
            <a:r>
              <a:rPr lang="mr-IN" baseline="0" dirty="0"/>
              <a:t>–</a:t>
            </a:r>
            <a:r>
              <a:rPr lang="en-US" baseline="0" dirty="0"/>
              <a:t> positive, centrally located nucleus, atom mostly empty space</a:t>
            </a:r>
            <a:br>
              <a:rPr lang="en-US" baseline="0" dirty="0"/>
            </a:br>
            <a:r>
              <a:rPr lang="en-US" baseline="0" dirty="0"/>
              <a:t>Bohr </a:t>
            </a:r>
            <a:r>
              <a:rPr lang="mr-IN" baseline="0" dirty="0"/>
              <a:t>–</a:t>
            </a:r>
            <a:r>
              <a:rPr lang="en-US" baseline="0" dirty="0"/>
              <a:t> energy levels</a:t>
            </a:r>
            <a:br>
              <a:rPr lang="en-US" baseline="0" dirty="0"/>
            </a:br>
            <a:r>
              <a:rPr lang="en-US" baseline="0" dirty="0"/>
              <a:t>Quantum model – e- cloud</a:t>
            </a:r>
            <a:br>
              <a:rPr lang="en-US" baseline="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56757-81AF-5F48-9CC8-AADA1A4E17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5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If the EN values differ between 0-0.4 </a:t>
            </a:r>
            <a:r>
              <a:rPr lang="en-US" dirty="0">
                <a:sym typeface="Wingdings" pitchFamily="2" charset="2"/>
              </a:rPr>
              <a:t> covalent</a:t>
            </a:r>
          </a:p>
          <a:p>
            <a:r>
              <a:rPr lang="en-US" dirty="0">
                <a:sym typeface="Wingdings" pitchFamily="2" charset="2"/>
              </a:rPr>
              <a:t>If the EN values differ between 0.4-1.7  polar covalent</a:t>
            </a:r>
          </a:p>
          <a:p>
            <a:r>
              <a:rPr lang="en-US" dirty="0">
                <a:sym typeface="Wingdings" pitchFamily="2" charset="2"/>
              </a:rPr>
              <a:t>If the EN values differ between 1.7 +  ionic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BF743A1-6300-3248-9D05-D607D582342D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7360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Metals give away their valence</a:t>
            </a:r>
            <a:r>
              <a:rPr lang="en-US" baseline="0" dirty="0"/>
              <a:t> e-, lose their outer energy level, and go down to the next one which has 8.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Metals have a low EN (attraction</a:t>
            </a:r>
            <a:r>
              <a:rPr lang="en-US" baseline="0" dirty="0"/>
              <a:t> to valence e-) while nonmetals have a high EN. Metals give away their outer e- and nonmetals gladly receive them.  They need to satisfy the octet rule.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56757-81AF-5F48-9CC8-AADA1A4E17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9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Nonmetals share electrons with other</a:t>
            </a:r>
            <a:r>
              <a:rPr lang="en-US" baseline="0" dirty="0"/>
              <a:t> nonmetals in order to fill their outer energy level.  This could mean a single, double, or triple bond.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Nonmetals have a high EN (attraction</a:t>
            </a:r>
            <a:r>
              <a:rPr lang="en-US" baseline="0" dirty="0"/>
              <a:t> to valence e-). If you have two elements that are both holding on tightly to their valence e-, they are more likely to share than to give up the e-. They have to satisfy the octet rule.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56757-81AF-5F48-9CC8-AADA1A4E17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8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56757-81AF-5F48-9CC8-AADA1A4E17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7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Concentration </a:t>
            </a:r>
            <a:r>
              <a:rPr lang="mr-IN" dirty="0"/>
              <a:t>–</a:t>
            </a:r>
            <a:r>
              <a:rPr lang="en-US" dirty="0"/>
              <a:t> increase reactants </a:t>
            </a:r>
            <a:r>
              <a:rPr lang="en-US" dirty="0">
                <a:sym typeface="Wingdings"/>
              </a:rPr>
              <a:t> more collisions  increase reaction rate</a:t>
            </a:r>
          </a:p>
          <a:p>
            <a:r>
              <a:rPr lang="en-US" dirty="0">
                <a:sym typeface="Wingdings"/>
              </a:rPr>
              <a:t>S.A. </a:t>
            </a:r>
            <a:r>
              <a:rPr lang="mr-IN" dirty="0">
                <a:sym typeface="Wingdings"/>
              </a:rPr>
              <a:t>–</a:t>
            </a:r>
            <a:r>
              <a:rPr lang="en-US" dirty="0">
                <a:sym typeface="Wingdings"/>
              </a:rPr>
              <a:t> increase</a:t>
            </a:r>
            <a:r>
              <a:rPr lang="en-US" baseline="0" dirty="0">
                <a:sym typeface="Wingdings"/>
              </a:rPr>
              <a:t> surface area  more chances to collide  increase reaction rate</a:t>
            </a:r>
          </a:p>
          <a:p>
            <a:r>
              <a:rPr lang="en-US" baseline="0" dirty="0">
                <a:sym typeface="Wingdings"/>
              </a:rPr>
              <a:t>Temperature - increase temp  faster particles  more collisions  increase reaction rate</a:t>
            </a:r>
          </a:p>
          <a:p>
            <a:r>
              <a:rPr lang="en-US" baseline="0" dirty="0">
                <a:sym typeface="Wingdings"/>
              </a:rPr>
              <a:t>Catalyst </a:t>
            </a:r>
            <a:r>
              <a:rPr lang="mr-IN" baseline="0" dirty="0">
                <a:sym typeface="Wingdings"/>
              </a:rPr>
              <a:t>–</a:t>
            </a:r>
            <a:r>
              <a:rPr lang="en-US" baseline="0" dirty="0">
                <a:sym typeface="Wingdings"/>
              </a:rPr>
              <a:t> acts as a matchmaker for reactants (lowers activation energy needed for the reaction to occur)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56757-81AF-5F48-9CC8-AADA1A4E17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0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AB53-53B0-4D46-ADB7-F7EF56AAA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EE5B3-10DC-8042-9540-B0CD5AC4A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C876-AE15-6C40-8899-4163ABFF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3E3AF-F844-7B40-9FA8-59E6A097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BF8B2-727C-614E-B6C2-27464560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693D-9303-F249-9D2D-7D7B86099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0906A-18E5-4140-A546-4566D259C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9943C-A32D-EA49-81DD-DC476512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6DB66-66DF-CC45-AB49-F7A41163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6478F-1E4D-E848-A85D-6BE30BCE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18072C-778B-BB46-9BAF-EB587A039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D2558-3D27-7F46-B9C1-6C25F8AB4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6BE21-7DB3-3344-A924-13AE625C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6E2FC-BF0F-9F4A-90AB-3DC4C8A2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F83-618E-A74D-BA2C-52395F5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5EDE-5FD3-F540-992D-2BDBE616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815A-22F1-2A44-AE18-3FF53A5C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C7428-1060-1B4B-9310-CE968B64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816A1-68EF-9947-B681-AA69BECE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EE3B-BBE3-4840-9A08-32103918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1DF0-7274-684E-BC65-C82A9B56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C8402-1D9C-8442-A61C-784F9CB2D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D73FA-7C39-244F-9E91-510314D3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ACDFE-8932-734F-BC23-819138D3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E673E-1B79-7D46-8219-898517BF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7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3B84-00A1-7542-AB77-FF263A17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E4E09-921D-7B42-9DF1-4823ABA94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8FF5B-DE5E-7740-8F0C-B48123546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ED347-ACBD-8947-BAFF-0F85F545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83C9D-0515-6E44-A61B-D3E7204E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B8AFD-2FB9-CF43-92FF-CAC34D19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F95E-B9C1-7644-8122-A0695883E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D12BB-B5C5-AE4D-BCFD-7F4CEA872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6A987-C5A4-E844-86C7-DEAA60400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6E9D6-BD77-CD43-AD89-19EE1D056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9C941-0773-D943-B8FA-64AE2A2FB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CFA2C-0B81-B947-9A65-A7631543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AFB97-C4A3-3D4A-953E-5C3DE0E4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73AE5-5F23-F446-868A-5E99AEC3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D980-D603-E84F-9E07-41896CB7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E1C3A-56C0-2A41-899B-653F581A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A6235-0320-AD45-82A5-A81B6F7A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65DA9-8C34-324D-8FD8-F07E40E9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018BC-9059-AE41-AB9C-AF592B58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581E8-2988-9E4B-8AEB-CB5D15AF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4C669-69AC-744A-AE8E-9FF791A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52B0-308F-DF4F-BA3A-BED2E309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18F9-E93E-D141-970D-BD43403E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6A060-1736-9A4A-B76E-3DFD7FBDB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5C4AA-4BDD-4449-A33A-7F0A027E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3BFE6-F928-3744-9735-4EF8E18E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4FEF4-4B60-CD4E-B6BE-1DF8E07D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8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AF14-2925-1240-93A8-0D3DA5B5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DF643-DC0E-3A4A-8422-8CC1018B1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1F1F9-09CE-A547-ADB7-FF866A72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FA057-D80A-3B49-AC12-61046269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C856E-BD4B-3D4E-ACD9-F6790846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FC28C-9A01-9346-A503-7F12247EB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07B63-2D93-0B42-AA1A-BE8CB6B6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4C746-2D8D-8D4D-9C31-E1E209AA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16DB5-17BF-BF40-BC94-E537B1869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BBC5-8796-054D-89D5-92565A6DD80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29854-5F66-8B4D-AA82-8ADF5C3F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21A2-2004-8849-9EC6-3371BD175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2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5427-38B8-024C-A317-832456C71C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Sticky Note Q’s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084E8-FFBF-2942-821D-65F86209C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6 2020</a:t>
            </a:r>
          </a:p>
        </p:txBody>
      </p:sp>
    </p:spTree>
    <p:extLst>
      <p:ext uri="{BB962C8B-B14F-4D97-AF65-F5344CB8AC3E}">
        <p14:creationId xmlns:p14="http://schemas.microsoft.com/office/powerpoint/2010/main" val="320824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E66FF-CE83-7C4A-9940-8B005B0D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298F95-63FF-1B47-9B21-631BA98083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1" r="6245" b="11207"/>
          <a:stretch/>
        </p:blipFill>
        <p:spPr>
          <a:xfrm>
            <a:off x="3326525" y="1269124"/>
            <a:ext cx="8466082" cy="54229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B9A02C-23DF-9640-BBFC-6B4FC34621EC}"/>
              </a:ext>
            </a:extLst>
          </p:cNvPr>
          <p:cNvSpPr txBox="1"/>
          <p:nvPr/>
        </p:nvSpPr>
        <p:spPr>
          <a:xfrm>
            <a:off x="572814" y="2318592"/>
            <a:ext cx="24883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Regarding the atomic theory, what discoveries have been made?</a:t>
            </a:r>
          </a:p>
        </p:txBody>
      </p:sp>
    </p:spTree>
    <p:extLst>
      <p:ext uri="{BB962C8B-B14F-4D97-AF65-F5344CB8AC3E}">
        <p14:creationId xmlns:p14="http://schemas.microsoft.com/office/powerpoint/2010/main" val="19767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D0505-BC5D-A045-B668-E4930BB7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FBE16-B2CE-1D4B-8570-F99857842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is malleability?</a:t>
            </a:r>
          </a:p>
          <a:p>
            <a:pPr marL="514350" indent="-514350">
              <a:buAutoNum type="arabicPeriod"/>
            </a:pPr>
            <a:r>
              <a:rPr lang="en-US" dirty="0"/>
              <a:t>Properties of metals vs nonmetals?</a:t>
            </a:r>
          </a:p>
          <a:p>
            <a:pPr marL="514350" indent="-514350">
              <a:buAutoNum type="arabicPeriod"/>
            </a:pPr>
            <a:r>
              <a:rPr lang="en-US" dirty="0"/>
              <a:t>Halogen? Alkali Metal?</a:t>
            </a:r>
          </a:p>
        </p:txBody>
      </p:sp>
    </p:spTree>
    <p:extLst>
      <p:ext uri="{BB962C8B-B14F-4D97-AF65-F5344CB8AC3E}">
        <p14:creationId xmlns:p14="http://schemas.microsoft.com/office/powerpoint/2010/main" val="286562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212850"/>
            <a:ext cx="7048500" cy="4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5F9BE8-8FC6-3949-BC2D-D6AB55918F11}"/>
              </a:ext>
            </a:extLst>
          </p:cNvPr>
          <p:cNvSpPr txBox="1"/>
          <p:nvPr/>
        </p:nvSpPr>
        <p:spPr>
          <a:xfrm>
            <a:off x="5933746" y="2026283"/>
            <a:ext cx="3124200" cy="446276"/>
          </a:xfrm>
          <a:prstGeom prst="rect">
            <a:avLst/>
          </a:prstGeom>
          <a:solidFill>
            <a:srgbClr val="BE4A00"/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Electronegativity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83433B-81D0-644A-B854-92BD79EE63C9}"/>
              </a:ext>
            </a:extLst>
          </p:cNvPr>
          <p:cNvSpPr txBox="1"/>
          <p:nvPr/>
        </p:nvSpPr>
        <p:spPr>
          <a:xfrm rot="16200000">
            <a:off x="9924947" y="3805278"/>
            <a:ext cx="2394838" cy="446276"/>
          </a:xfrm>
          <a:prstGeom prst="rect">
            <a:avLst/>
          </a:prstGeom>
          <a:solidFill>
            <a:srgbClr val="BE4A00"/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Electronegativity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C330FC8-3FFC-3646-9C04-A0F709EF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95296" cy="1325563"/>
          </a:xfrm>
        </p:spPr>
        <p:txBody>
          <a:bodyPr/>
          <a:lstStyle/>
          <a:p>
            <a:r>
              <a:rPr lang="en-US" dirty="0"/>
              <a:t>OBJECTIVE 3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472A4D9-4F3A-2741-A168-DF3F1EE78F8D}"/>
              </a:ext>
            </a:extLst>
          </p:cNvPr>
          <p:cNvSpPr txBox="1">
            <a:spLocks/>
          </p:cNvSpPr>
          <p:nvPr/>
        </p:nvSpPr>
        <p:spPr>
          <a:xfrm>
            <a:off x="105104" y="1388404"/>
            <a:ext cx="4790745" cy="52800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atomic radius trend on the periodic table. Explain.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EN trend on the periodic table. Explain.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What is the relationship EN differences and the bond that will form?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Compare and contrast oxidation states and valence electrons.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What is the ox #?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89F7-1E6D-154E-8596-D8905082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1B8BAF-7B8E-D045-A7BC-A14157AB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Ionic compounds: metal + nonmetal, brackets, charges, transfer e-, coefficient if needed</a:t>
            </a:r>
          </a:p>
          <a:p>
            <a:pPr marL="514350" indent="-514350">
              <a:buAutoNum type="arabicPeriod"/>
            </a:pPr>
            <a:r>
              <a:rPr lang="en-US" dirty="0"/>
              <a:t>Practice: Draw ions. </a:t>
            </a:r>
            <a:r>
              <a:rPr lang="en-US" b="1" dirty="0"/>
              <a:t>*Dot diagram vs. Lewis Structure?</a:t>
            </a:r>
            <a:br>
              <a:rPr lang="en-US" b="1" dirty="0"/>
            </a:br>
            <a:br>
              <a:rPr lang="en-US" dirty="0"/>
            </a:br>
            <a:r>
              <a:rPr lang="en-US" dirty="0"/>
              <a:t>Na &amp; Br		Mg &amp; I	Li &amp; S		Mg &amp; O</a:t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Explain how metals satisfy the octet rule when bonding with a nonmetal.</a:t>
            </a:r>
          </a:p>
          <a:p>
            <a:pPr marL="514350" indent="-514350">
              <a:buAutoNum type="arabicPeriod"/>
            </a:pPr>
            <a:r>
              <a:rPr lang="en-US" dirty="0"/>
              <a:t>Why do a metal &amp; nonmetal form an ionic bond?</a:t>
            </a:r>
          </a:p>
          <a:p>
            <a:pPr marL="514350" indent="-514350">
              <a:buAutoNum type="arabicPeriod"/>
            </a:pPr>
            <a:r>
              <a:rPr lang="en-US" dirty="0"/>
              <a:t>What is a cation? Anion?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7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5980-0D6B-8645-87A7-7F201D1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ED802-2676-1649-90A3-09B6D6B8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9498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Covalent compounds: 2 nonmetals, connect dots, share e-, add atoms as needed to satisfy octet rule</a:t>
            </a:r>
          </a:p>
          <a:p>
            <a:pPr marL="514350" indent="-514350">
              <a:buAutoNum type="arabicPeriod"/>
            </a:pPr>
            <a:r>
              <a:rPr lang="en-US" dirty="0"/>
              <a:t>Practice:  Draw </a:t>
            </a:r>
            <a:r>
              <a:rPr lang="en-US" b="1" dirty="0"/>
              <a:t>Lewis Structures</a:t>
            </a:r>
            <a:r>
              <a:rPr lang="en-US" dirty="0"/>
              <a:t>. Which bonds are polar? Why? What does this mean?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 &amp; F		Cl &amp; Cl 		H &amp; O 		O &amp; O</a:t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do nonmetals satisfy the octet rule when bonding with another nonmetal?</a:t>
            </a:r>
          </a:p>
          <a:p>
            <a:pPr marL="514350" indent="-514350">
              <a:buAutoNum type="arabicPeriod"/>
            </a:pPr>
            <a:r>
              <a:rPr lang="en-US" dirty="0"/>
              <a:t>Why do 2 nonmetals form a covalent bond?</a:t>
            </a:r>
          </a:p>
          <a:p>
            <a:pPr marL="514350" indent="-514350">
              <a:buAutoNum type="arabicPeriod"/>
            </a:pPr>
            <a:r>
              <a:rPr lang="en-US" dirty="0"/>
              <a:t>Polar bond vs polar molecule?</a:t>
            </a:r>
          </a:p>
        </p:txBody>
      </p:sp>
    </p:spTree>
    <p:extLst>
      <p:ext uri="{BB962C8B-B14F-4D97-AF65-F5344CB8AC3E}">
        <p14:creationId xmlns:p14="http://schemas.microsoft.com/office/powerpoint/2010/main" val="31888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5980-0D6B-8645-87A7-7F201D1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6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A29E3E-FAC1-254F-A0E6-291BE71C5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90792"/>
              </p:ext>
            </p:extLst>
          </p:nvPr>
        </p:nvGraphicFramePr>
        <p:xfrm>
          <a:off x="2304393" y="1311275"/>
          <a:ext cx="7239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1876563392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194889846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Ionic Compounds Props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Covalent Compounds Props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28888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Made of metal and nonmetal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Made of nonmetal and nonmetal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61811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One atom takes e-, one loses 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Atoms share e-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99366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Higher melting and boiling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melting and boiling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6382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Generally solids at room 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Often liquids and gases at room temp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66158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Usually hard/brittle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Often softer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55858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Conducts 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conduct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34964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Dissolves readily in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dissolve readily in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57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0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5253-148E-9B45-B433-2EB9D1D6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7 &amp;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8693-8D5B-1E42-9689-642C552B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46" y="1314450"/>
            <a:ext cx="11596804" cy="5372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Balance and label the type of reaction. Predict the product if no product is given.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 + Ca(OH)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Al(OH)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 + CaSO</a:t>
            </a:r>
            <a:r>
              <a:rPr lang="en-US" baseline="-25000" dirty="0">
                <a:sym typeface="Wingdings"/>
              </a:rPr>
              <a:t>4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CO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Ca + </a:t>
            </a:r>
            <a:r>
              <a:rPr lang="en-US" dirty="0" err="1">
                <a:sym typeface="Wingdings"/>
              </a:rPr>
              <a:t>KCl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ym typeface="Wingdings" pitchFamily="2" charset="2"/>
              </a:rPr>
              <a:t></a:t>
            </a:r>
            <a:endParaRPr lang="en-US" baseline="-25000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Cl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KI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Fe + 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ym typeface="Wingdings" pitchFamily="2" charset="2"/>
              </a:rPr>
              <a:t> Fe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-25000" dirty="0">
                <a:sym typeface="Wingdings" pitchFamily="2" charset="2"/>
              </a:rPr>
              <a:t>3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PO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 H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P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-25000" dirty="0">
                <a:sym typeface="Wingdings" pitchFamily="2" charset="2"/>
              </a:rPr>
              <a:t>7</a:t>
            </a:r>
            <a:r>
              <a:rPr lang="en-US" dirty="0">
                <a:sym typeface="Wingdings" pitchFamily="2" charset="2"/>
              </a:rPr>
              <a:t> +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Why do we balance chemical equations?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6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5253-148E-9B45-B433-2EB9D1D6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9 – “would be nice to go over this objective”                                I agree :)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8693-8D5B-1E42-9689-642C552B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46" y="1516566"/>
            <a:ext cx="11006254" cy="497630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factors affect reaction rates?</a:t>
            </a:r>
          </a:p>
          <a:p>
            <a:pPr marL="514350" indent="-514350">
              <a:buAutoNum type="arabicPeriod"/>
            </a:pPr>
            <a:r>
              <a:rPr lang="en-US" dirty="0"/>
              <a:t>Adding a magnesium strip to vinegar will cause it to fizz.  How could I test the affect temperature has on the reaction rate?  What would you predict and why?</a:t>
            </a:r>
          </a:p>
          <a:p>
            <a:pPr marL="596646" indent="-514350">
              <a:buAutoNum type="arabicPeriod" startAt="3"/>
            </a:pPr>
            <a:r>
              <a:rPr lang="en-US" dirty="0"/>
              <a:t>Adding an Alka Seltzer to water causes a chemical reaction.  What are two ways to affect the reaction rate?</a:t>
            </a:r>
          </a:p>
          <a:p>
            <a:pPr marL="596646" indent="-514350">
              <a:buAutoNum type="arabicPeriod" startAt="3"/>
            </a:pPr>
            <a:r>
              <a:rPr lang="en-US" dirty="0"/>
              <a:t>For the reaction of zinc metal with hydrochloric acid, explain why:</a:t>
            </a:r>
          </a:p>
          <a:p>
            <a:pPr marL="356616" lvl="1" indent="0">
              <a:buNone/>
            </a:pPr>
            <a:r>
              <a:rPr lang="en-US" dirty="0"/>
              <a:t>	a. Concentrated hydrochloric acid reacts at a faster rate than dilute hydrochloric acid.</a:t>
            </a:r>
          </a:p>
          <a:p>
            <a:pPr marL="356616" lvl="1" indent="0">
              <a:buNone/>
            </a:pPr>
            <a:r>
              <a:rPr lang="en-US" dirty="0"/>
              <a:t>	b. Zinc powder reacts faster than pieces of zinc.</a:t>
            </a:r>
          </a:p>
          <a:p>
            <a:pPr marL="356616" lvl="1" indent="0">
              <a:buNone/>
            </a:pPr>
            <a:r>
              <a:rPr lang="en-US" dirty="0"/>
              <a:t>	c. The reaction occurs faster at 60 degrees C than 20 degrees C.</a:t>
            </a:r>
          </a:p>
          <a:p>
            <a:pPr marL="596646" indent="-514350">
              <a:buAutoNum type="arabicPeriod" startAt="3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3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835</Words>
  <Application>Microsoft Macintosh PowerPoint</Application>
  <PresentationFormat>Widescreen</PresentationFormat>
  <Paragraphs>85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</vt:lpstr>
      <vt:lpstr>Office Theme</vt:lpstr>
      <vt:lpstr>Sticky Note Q’s</vt:lpstr>
      <vt:lpstr>OBJECTIVE 1 </vt:lpstr>
      <vt:lpstr>Objective 2</vt:lpstr>
      <vt:lpstr>OBJECTIVE 3</vt:lpstr>
      <vt:lpstr>OBJECTIVE 4</vt:lpstr>
      <vt:lpstr>OBJECTIVE 5</vt:lpstr>
      <vt:lpstr>OBJECTIVE 6</vt:lpstr>
      <vt:lpstr>OBJECTIVE 7 &amp; 8</vt:lpstr>
      <vt:lpstr>OBJECTIVE 9 – “would be nice to go over this objective”                                I agree :)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 Q’s</dc:title>
  <dc:creator>Microsoft Office User</dc:creator>
  <cp:lastModifiedBy>Microsoft Office User</cp:lastModifiedBy>
  <cp:revision>62</cp:revision>
  <dcterms:created xsi:type="dcterms:W3CDTF">2019-11-21T12:51:38Z</dcterms:created>
  <dcterms:modified xsi:type="dcterms:W3CDTF">2020-02-03T14:04:56Z</dcterms:modified>
</cp:coreProperties>
</file>